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colors1.xml" ContentType="application/vnd.ms-office.chartcolor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charts/style1.xml" ContentType="application/vnd.ms-office.chart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32"/>
  </p:notesMasterIdLst>
  <p:sldIdLst>
    <p:sldId id="265" r:id="rId2"/>
    <p:sldId id="256" r:id="rId3"/>
    <p:sldId id="260" r:id="rId4"/>
    <p:sldId id="269" r:id="rId5"/>
    <p:sldId id="267" r:id="rId6"/>
    <p:sldId id="268" r:id="rId7"/>
    <p:sldId id="261" r:id="rId8"/>
    <p:sldId id="271" r:id="rId9"/>
    <p:sldId id="275" r:id="rId10"/>
    <p:sldId id="285" r:id="rId11"/>
    <p:sldId id="276" r:id="rId12"/>
    <p:sldId id="295" r:id="rId13"/>
    <p:sldId id="304" r:id="rId14"/>
    <p:sldId id="278" r:id="rId15"/>
    <p:sldId id="279" r:id="rId16"/>
    <p:sldId id="284" r:id="rId17"/>
    <p:sldId id="281" r:id="rId18"/>
    <p:sldId id="282" r:id="rId19"/>
    <p:sldId id="296" r:id="rId20"/>
    <p:sldId id="283" r:id="rId21"/>
    <p:sldId id="302" r:id="rId22"/>
    <p:sldId id="300" r:id="rId23"/>
    <p:sldId id="288" r:id="rId24"/>
    <p:sldId id="289" r:id="rId25"/>
    <p:sldId id="303" r:id="rId26"/>
    <p:sldId id="305" r:id="rId27"/>
    <p:sldId id="290" r:id="rId28"/>
    <p:sldId id="307" r:id="rId29"/>
    <p:sldId id="306" r:id="rId30"/>
    <p:sldId id="266"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B42"/>
    <a:srgbClr val="93C01F"/>
    <a:srgbClr val="FFFFFF"/>
    <a:srgbClr val="B4E143"/>
    <a:srgbClr val="027822"/>
    <a:srgbClr val="94C02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9036DF-2DF7-4638-9E36-33E42975FD1D}" v="157" dt="2024-03-20T16:25:35.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5"/>
    <p:restoredTop sz="96405"/>
  </p:normalViewPr>
  <p:slideViewPr>
    <p:cSldViewPr snapToGrid="0">
      <p:cViewPr varScale="1">
        <p:scale>
          <a:sx n="59" d="100"/>
          <a:sy n="59" d="100"/>
        </p:scale>
        <p:origin x="8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Foglio1!$B$1</c:f>
              <c:strCache>
                <c:ptCount val="1"/>
                <c:pt idx="0">
                  <c:v>Försäljning</c:v>
                </c:pt>
              </c:strCache>
            </c:strRef>
          </c:tx>
          <c:dPt>
            <c:idx val="0"/>
            <c:bubble3D val="0"/>
            <c:spPr>
              <a:solidFill>
                <a:schemeClr val="accent6">
                  <a:lumMod val="75000"/>
                </a:schemeClr>
              </a:solidFill>
              <a:ln w="19050">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013E-4C59-B2B6-4009A7521CE7}"/>
              </c:ext>
            </c:extLst>
          </c:dPt>
          <c:dPt>
            <c:idx val="1"/>
            <c:bubble3D val="0"/>
            <c:spPr>
              <a:solidFill>
                <a:schemeClr val="accent6">
                  <a:lumMod val="60000"/>
                  <a:lumOff val="40000"/>
                </a:schemeClr>
              </a:solidFill>
              <a:ln w="19050">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013E-4C59-B2B6-4009A7521CE7}"/>
              </c:ext>
            </c:extLst>
          </c:dPt>
          <c:dPt>
            <c:idx val="2"/>
            <c:bubble3D val="0"/>
            <c:spPr>
              <a:solidFill>
                <a:schemeClr val="accent6">
                  <a:lumMod val="40000"/>
                  <a:lumOff val="60000"/>
                </a:schemeClr>
              </a:solidFill>
              <a:ln w="19050">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013E-4C59-B2B6-4009A7521CE7}"/>
              </c:ext>
            </c:extLst>
          </c:dPt>
          <c:dLbls>
            <c:delete val="1"/>
          </c:dLbls>
          <c:cat>
            <c:numRef>
              <c:f>Foglio1!$A$2:$A$4</c:f>
              <c:numCache>
                <c:formatCode>General</c:formatCode>
                <c:ptCount val="3"/>
              </c:numCache>
            </c:numRef>
          </c:cat>
          <c:val>
            <c:numRef>
              <c:f>Foglio1!$B$2:$B$4</c:f>
              <c:numCache>
                <c:formatCode>General</c:formatCode>
                <c:ptCount val="3"/>
                <c:pt idx="0">
                  <c:v>62</c:v>
                </c:pt>
                <c:pt idx="1">
                  <c:v>35</c:v>
                </c:pt>
                <c:pt idx="2">
                  <c:v>3</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13E-4C59-B2B6-4009A7521CE7}"/>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a:solidFill>
                <a:schemeClr val="accent6">
                  <a:lumMod val="75000"/>
                </a:schemeClr>
              </a:solidFill>
            </a:rPr>
            <a:t>Djurfoder</a:t>
          </a: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a:t>Restprodukter| </a:t>
          </a:r>
          <a:r>
            <a:rPr lang="en-US" sz="1600" i="1" dirty="0"/>
            <a:t>Majs, sockerrör, spannmål, </a:t>
          </a:r>
          <a:r>
            <a:rPr lang="en-US" sz="1600" i="1" dirty="0" err="1"/>
            <a:t>sorghum, sojabönor, </a:t>
          </a:r>
          <a:r>
            <a:rPr lang="en-US" sz="1600" i="1" dirty="0"/>
            <a:t>vete och </a:t>
          </a:r>
          <a:r>
            <a:rPr lang="it-IT" sz="1600" dirty="0"/>
            <a:t>grönsaker   </a:t>
          </a:r>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Fördelar </a:t>
          </a:r>
          <a:r>
            <a:rPr lang="it-IT" sz="1600" i="1" dirty="0"/>
            <a:t>|Näringskälla för djur, minskning av avfall </a:t>
          </a:r>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Nackdelar |Toxicitet </a:t>
          </a:r>
          <a:r>
            <a:rPr lang="en-US" sz="1600" i="1" dirty="0"/>
            <a:t>i foder på grund av toxiner som produceras av grödan själv eller appliceras på grödan (t.ex. insekticider eller herbicider) och som produceras av mögel och svamp</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28953"/>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36304"/>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35129"/>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58075"/>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err="1">
              <a:solidFill>
                <a:schemeClr val="accent6">
                  <a:lumMod val="75000"/>
                </a:schemeClr>
              </a:solidFill>
            </a:rPr>
            <a:t>Kompostering</a:t>
          </a:r>
          <a:endParaRPr lang="it-IT" sz="2400" b="1" dirty="0">
            <a:solidFill>
              <a:schemeClr val="accent6">
                <a:lumMod val="75000"/>
              </a:schemeClr>
            </a:solidFill>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a:t>Restprodukter| </a:t>
          </a:r>
          <a:r>
            <a:rPr lang="en-US" sz="1600" i="1" dirty="0"/>
            <a:t>Löv, gräsklipp, växtrester, matrester</a:t>
          </a:r>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Fördelar </a:t>
          </a:r>
          <a:r>
            <a:rPr lang="it-IT" sz="1600" i="1" dirty="0"/>
            <a:t>|Organiskt gödningsmedel, </a:t>
          </a:r>
          <a:r>
            <a:rPr lang="en-US" sz="1600" i="1" dirty="0" err="1"/>
            <a:t>löser </a:t>
          </a:r>
          <a:r>
            <a:rPr lang="en-US" sz="1600" i="1" dirty="0"/>
            <a:t>miljöproblem, </a:t>
          </a:r>
          <a:r>
            <a:rPr lang="it-IT" sz="1600" i="1" dirty="0" err="1"/>
            <a:t>dödar patogener</a:t>
          </a:r>
          <a:r>
            <a:rPr lang="it-IT" sz="1600" i="1" dirty="0"/>
            <a:t>, </a:t>
          </a:r>
          <a:r>
            <a:rPr lang="en-US" sz="1600" i="1" dirty="0"/>
            <a:t>minskar groning av ogräs och </a:t>
          </a:r>
          <a:r>
            <a:rPr lang="en-US" sz="1600" i="1" dirty="0" err="1"/>
            <a:t>lukt</a:t>
          </a:r>
          <a:r>
            <a:rPr lang="en-US" sz="1600" i="1" dirty="0"/>
            <a:t>, minskar deponeringsavfall</a:t>
          </a:r>
          <a:endParaRPr lang="it-IT" sz="1600" i="1" dirty="0"/>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Nackdelar |Kostnaderna </a:t>
          </a:r>
          <a:r>
            <a:rPr lang="en-US" sz="1600" i="1" dirty="0"/>
            <a:t>för förberedelser och utrustning kan vara höga, </a:t>
          </a:r>
          <a:r>
            <a:rPr lang="it-IT" sz="1600" i="1" dirty="0" err="1"/>
            <a:t>lång behandlingsperiod</a:t>
          </a:r>
          <a:r>
            <a:rPr lang="it-IT" sz="1600" i="1" dirty="0"/>
            <a:t>, </a:t>
          </a:r>
          <a:r>
            <a:rPr lang="en-US" sz="1600" i="1" dirty="0"/>
            <a:t>problem med t.ex. </a:t>
          </a:r>
          <a:r>
            <a:rPr lang="en-US" sz="1600" i="1" dirty="0" err="1"/>
            <a:t>lukt </a:t>
          </a:r>
          <a:r>
            <a:rPr lang="en-US" sz="1600" i="1" dirty="0"/>
            <a:t>och damm</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86888"/>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36304"/>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58176"/>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45600"/>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err="1">
              <a:solidFill>
                <a:schemeClr val="accent6">
                  <a:lumMod val="75000"/>
                </a:schemeClr>
              </a:solidFill>
            </a:rPr>
            <a:t>Svamp</a:t>
          </a:r>
          <a:endParaRPr lang="it-IT" sz="2400" b="1" dirty="0">
            <a:solidFill>
              <a:schemeClr val="accent6">
                <a:lumMod val="75000"/>
              </a:schemeClr>
            </a:solidFill>
          </a:endParaRPr>
        </a:p>
        <a:p>
          <a:r>
            <a:rPr lang="it-IT" sz="2400" b="1" dirty="0" err="1">
              <a:solidFill>
                <a:schemeClr val="accent6">
                  <a:lumMod val="75000"/>
                </a:schemeClr>
              </a:solidFill>
            </a:rPr>
            <a:t>odling</a:t>
          </a:r>
          <a:endParaRPr lang="it-IT" sz="2400" b="1" dirty="0">
            <a:solidFill>
              <a:schemeClr val="accent6">
                <a:lumMod val="75000"/>
              </a:schemeClr>
            </a:solidFill>
          </a:endParaRPr>
        </a:p>
        <a:p>
          <a:endParaRPr lang="it-IT" sz="2400" dirty="0">
            <a:solidFill>
              <a:schemeClr val="accent6">
                <a:lumMod val="75000"/>
              </a:schemeClr>
            </a:solidFill>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a:t>Restprodukter| </a:t>
          </a:r>
          <a:r>
            <a:rPr lang="it-IT" sz="1600" i="1" dirty="0" err="1"/>
            <a:t>Vetehalm</a:t>
          </a:r>
          <a:r>
            <a:rPr lang="it-IT" sz="1600" i="1" dirty="0"/>
            <a:t>, </a:t>
          </a:r>
          <a:r>
            <a:rPr lang="it-IT" sz="1600" i="1" dirty="0" err="1"/>
            <a:t>paddyhalm</a:t>
          </a:r>
          <a:r>
            <a:rPr lang="it-IT" sz="1600" i="1" dirty="0"/>
            <a:t>, </a:t>
          </a:r>
          <a:r>
            <a:rPr lang="it-IT" sz="1600" i="1" dirty="0" err="1"/>
            <a:t>rishalm, riskli</a:t>
          </a:r>
          <a:r>
            <a:rPr lang="it-IT" sz="1600" i="1" dirty="0"/>
            <a:t>, </a:t>
          </a:r>
          <a:r>
            <a:rPr lang="it-IT" sz="1600" i="1" dirty="0" err="1"/>
            <a:t>melass, kaffehalm, </a:t>
          </a:r>
          <a:r>
            <a:rPr lang="en-US" sz="1600" i="1" dirty="0"/>
            <a:t>teblad, bomullshalm, sågspån </a:t>
          </a:r>
          <a:endParaRPr lang="it-IT" sz="1600" i="1" dirty="0"/>
        </a:p>
        <a:p>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Fördelar </a:t>
          </a:r>
          <a:r>
            <a:rPr lang="en-US" sz="1600" i="1" dirty="0"/>
            <a:t>|Kostnadseffektivt jordbruk, metoder för att bekämpa undernäring och miljöförstöring som orsakas av detta avfall  </a:t>
          </a:r>
          <a:endParaRPr lang="it-IT" sz="1600" i="1" dirty="0"/>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Nackdelar | Brist på </a:t>
          </a:r>
          <a:r>
            <a:rPr lang="en-US" sz="1600" i="1" dirty="0"/>
            <a:t>tillgänglig marknad och marknadsföring på lokal nivå</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68233"/>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59577"/>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55289"/>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43679"/>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en-US" sz="2400" b="1" kern="1200" dirty="0">
              <a:solidFill>
                <a:srgbClr val="70AD47">
                  <a:lumMod val="75000"/>
                </a:srgbClr>
              </a:solidFill>
              <a:latin typeface="Calibri" panose="020F0502020204030204"/>
              <a:ea typeface="+mn-ea"/>
              <a:cs typeface="+mn-cs"/>
            </a:rPr>
            <a:t>Mulching av ytor</a:t>
          </a:r>
          <a:endParaRPr lang="it-IT" sz="2400" b="1" kern="1200" dirty="0">
            <a:solidFill>
              <a:srgbClr val="70AD47">
                <a:lumMod val="75000"/>
              </a:srgbClr>
            </a:solidFill>
            <a:latin typeface="Calibri" panose="020F0502020204030204"/>
            <a:ea typeface="+mn-ea"/>
            <a:cs typeface="+mn-cs"/>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a:t>Restprodukter| </a:t>
          </a:r>
          <a:r>
            <a:rPr lang="en-US" sz="1600" i="1" dirty="0"/>
            <a:t>Barkflis, gräsklipp, vete- eller paddyhalm, växtblad, kompost, risskal och sågspån </a:t>
          </a:r>
          <a:endParaRPr lang="it-IT" sz="1600" i="1" dirty="0"/>
        </a:p>
        <a:p>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Fördelar </a:t>
          </a:r>
          <a:r>
            <a:rPr lang="it-IT" sz="1600" i="1" dirty="0"/>
            <a:t>|Bekämpar erosion, måttlig jordtemperatur, tillför näringsämnen, dödar patogener och skadedjur, ökar vattenretentionen, ....</a:t>
          </a:r>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Nackdelar | </a:t>
          </a:r>
          <a:r>
            <a:rPr lang="en-US" sz="1600" i="1" dirty="0"/>
            <a:t>Håll jorden för fuktig på dåligt dränerade jordar (syrefattiga), grogrund för vissa skadedjur, mulch (hö och halm) innehåller frön som kan bli ogräs </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68228"/>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68456"/>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62303"/>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77836"/>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a:solidFill>
                <a:schemeClr val="accent6">
                  <a:lumMod val="75000"/>
                </a:schemeClr>
              </a:solidFill>
            </a:rPr>
            <a:t>Biobränsle</a:t>
          </a: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a:t>Restprodukter| </a:t>
          </a:r>
          <a:r>
            <a:rPr lang="it-IT" sz="1600" i="1" dirty="0"/>
            <a:t>Ris (</a:t>
          </a:r>
          <a:r>
            <a:rPr lang="it-IT" sz="1600" i="1" dirty="0" err="1"/>
            <a:t>bioetanol)</a:t>
          </a:r>
          <a:r>
            <a:rPr lang="it-IT" sz="1600" i="1" dirty="0"/>
            <a:t>, </a:t>
          </a:r>
          <a:r>
            <a:rPr lang="it-IT" sz="1600" i="1" dirty="0" err="1"/>
            <a:t>vete </a:t>
          </a:r>
          <a:r>
            <a:rPr lang="it-IT" sz="1600" i="1" dirty="0"/>
            <a:t>(</a:t>
          </a:r>
          <a:r>
            <a:rPr lang="it-IT" sz="1600" i="1" dirty="0" err="1"/>
            <a:t>bioetanol</a:t>
          </a:r>
          <a:r>
            <a:rPr lang="it-IT" sz="1600" i="1" dirty="0"/>
            <a:t>) </a:t>
          </a:r>
          <a:r>
            <a:rPr lang="en-US" sz="1600" i="1" dirty="0"/>
            <a:t>och majshalm (bioetanol) samt sockerrörsbagass (biobränsle) </a:t>
          </a:r>
          <a:endParaRPr lang="it-IT" sz="1600" i="1" dirty="0"/>
        </a:p>
        <a:p>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Fördelar | </a:t>
          </a:r>
          <a:r>
            <a:rPr lang="en-US" sz="1600" i="1" dirty="0"/>
            <a:t>Förnybar, minskat beroende av fossila bränslen, avfallsminskning </a:t>
          </a:r>
          <a:endParaRPr lang="it-IT" sz="1600" i="1" dirty="0"/>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600" b="1" dirty="0"/>
            <a:t>Nackdelar | </a:t>
          </a:r>
          <a:r>
            <a:rPr lang="en-US" sz="1600" i="1" dirty="0" err="1"/>
            <a:t>Kostnaden</a:t>
          </a:r>
          <a:r>
            <a:rPr lang="en-US" sz="1600" i="1" dirty="0"/>
            <a:t> för att etablera en anläggning för biomassaenergi är dyr </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28953"/>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65562"/>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48968"/>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58075"/>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a:solidFill>
                <a:schemeClr val="accent6">
                  <a:lumMod val="75000"/>
                </a:schemeClr>
              </a:solidFill>
            </a:rPr>
            <a:t>Pappers- och </a:t>
          </a:r>
          <a:r>
            <a:rPr lang="it-IT" sz="2400" b="1" dirty="0" err="1">
              <a:solidFill>
                <a:schemeClr val="accent6">
                  <a:lumMod val="75000"/>
                </a:schemeClr>
              </a:solidFill>
            </a:rPr>
            <a:t>massaindustrin</a:t>
          </a:r>
          <a:endParaRPr lang="it-IT" sz="2400" b="1" dirty="0">
            <a:solidFill>
              <a:schemeClr val="accent6">
                <a:lumMod val="75000"/>
              </a:schemeClr>
            </a:solidFill>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a:t>Restprodukter| </a:t>
          </a:r>
          <a:r>
            <a:rPr lang="en-US" sz="1600" i="1" dirty="0"/>
            <a:t>Vetehalm, bomullstrasor, bomullslinters, barrträd</a:t>
          </a:r>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Fördelar | </a:t>
          </a:r>
          <a:r>
            <a:rPr lang="en-US" sz="1600" i="1" dirty="0"/>
            <a:t>Mindre miljöpåverkan än vid bearbetning av råmaterial, förhindrande av avskogning, konstant tillgång till restprodukter</a:t>
          </a:r>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Nackdelar | </a:t>
          </a:r>
          <a:r>
            <a:rPr lang="en-US" sz="1600" i="1" dirty="0"/>
            <a:t>Brist på tillgänglig marknad och lämplig marknadsföring på lokal nivå</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204358"/>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47412"/>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66095"/>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58075"/>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374"/>
          <a:ext cx="4896512"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374"/>
          <a:ext cx="1192545" cy="28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a:solidFill>
                <a:schemeClr val="accent6">
                  <a:lumMod val="75000"/>
                </a:schemeClr>
              </a:solidFill>
            </a:rPr>
            <a:t>Djurfoder</a:t>
          </a:r>
        </a:p>
      </dsp:txBody>
      <dsp:txXfrm>
        <a:off x="0" y="1374"/>
        <a:ext cx="1192545" cy="2813238"/>
      </dsp:txXfrm>
    </dsp:sp>
    <dsp:sp modelId="{B654FF5D-C092-4663-9855-90CD88143CB0}">
      <dsp:nvSpPr>
        <dsp:cNvPr id="0" name=""/>
        <dsp:cNvSpPr/>
      </dsp:nvSpPr>
      <dsp:spPr>
        <a:xfrm>
          <a:off x="1261904" y="95332"/>
          <a:ext cx="3629802" cy="682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Restprodukter| </a:t>
          </a:r>
          <a:r>
            <a:rPr lang="en-US" sz="1600" i="1" kern="1200" dirty="0"/>
            <a:t>Majs, sockerrör, spannmål, </a:t>
          </a:r>
          <a:r>
            <a:rPr lang="en-US" sz="1600" i="1" kern="1200" dirty="0" err="1"/>
            <a:t>sorghum, sojabönor, </a:t>
          </a:r>
          <a:r>
            <a:rPr lang="en-US" sz="1600" i="1" kern="1200" dirty="0"/>
            <a:t>vete och </a:t>
          </a:r>
          <a:r>
            <a:rPr lang="it-IT" sz="1600" kern="1200" dirty="0"/>
            <a:t>grönsaker   </a:t>
          </a:r>
        </a:p>
      </dsp:txBody>
      <dsp:txXfrm>
        <a:off x="1261904" y="95332"/>
        <a:ext cx="3629802" cy="682208"/>
      </dsp:txXfrm>
    </dsp:sp>
    <dsp:sp modelId="{994B87BF-1B3C-43EE-BF6D-6D3F2A939DE9}">
      <dsp:nvSpPr>
        <dsp:cNvPr id="0" name=""/>
        <dsp:cNvSpPr/>
      </dsp:nvSpPr>
      <dsp:spPr>
        <a:xfrm>
          <a:off x="1192545" y="777541"/>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261904" y="871498"/>
          <a:ext cx="3629802" cy="660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Fördelar </a:t>
          </a:r>
          <a:r>
            <a:rPr lang="it-IT" sz="1600" i="1" kern="1200" dirty="0"/>
            <a:t>|Näringskälla för djur, minskning av avfall </a:t>
          </a:r>
        </a:p>
        <a:p>
          <a:pPr marL="0" lvl="0" indent="0" algn="l" defTabSz="800100">
            <a:lnSpc>
              <a:spcPct val="90000"/>
            </a:lnSpc>
            <a:spcBef>
              <a:spcPct val="0"/>
            </a:spcBef>
            <a:spcAft>
              <a:spcPct val="35000"/>
            </a:spcAft>
            <a:buNone/>
          </a:pPr>
          <a:endParaRPr lang="it-IT" sz="1600" kern="1200" dirty="0"/>
        </a:p>
      </dsp:txBody>
      <dsp:txXfrm>
        <a:off x="1261904" y="871498"/>
        <a:ext cx="3629802" cy="660128"/>
      </dsp:txXfrm>
    </dsp:sp>
    <dsp:sp modelId="{3872B365-3A8D-4B9C-8320-7964309FD0F0}">
      <dsp:nvSpPr>
        <dsp:cNvPr id="0" name=""/>
        <dsp:cNvSpPr/>
      </dsp:nvSpPr>
      <dsp:spPr>
        <a:xfrm>
          <a:off x="1192545" y="1531627"/>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261904" y="1625585"/>
          <a:ext cx="3629802" cy="109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Nackdelar |Toxicitet </a:t>
          </a:r>
          <a:r>
            <a:rPr lang="en-US" sz="1600" i="1" kern="1200" dirty="0"/>
            <a:t>i foder på grund av toxiner som produceras av grödan själv eller appliceras på grödan (t.ex. insekticider eller herbicider) och som produceras av mögel och svamp</a:t>
          </a:r>
          <a:endParaRPr lang="it-IT" sz="1600" kern="1200" dirty="0"/>
        </a:p>
      </dsp:txBody>
      <dsp:txXfrm>
        <a:off x="1261904" y="1625585"/>
        <a:ext cx="3629802" cy="1091319"/>
      </dsp:txXfrm>
    </dsp:sp>
    <dsp:sp modelId="{1CCEEA09-545C-4BD2-8CB9-A19483F3E35A}">
      <dsp:nvSpPr>
        <dsp:cNvPr id="0" name=""/>
        <dsp:cNvSpPr/>
      </dsp:nvSpPr>
      <dsp:spPr>
        <a:xfrm>
          <a:off x="1192545" y="2716904"/>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374"/>
          <a:ext cx="5458346"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374"/>
          <a:ext cx="1737356" cy="28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err="1">
              <a:solidFill>
                <a:schemeClr val="accent6">
                  <a:lumMod val="75000"/>
                </a:schemeClr>
              </a:solidFill>
            </a:rPr>
            <a:t>Kompostering</a:t>
          </a:r>
          <a:endParaRPr lang="it-IT" sz="2400" b="1" kern="1200" dirty="0">
            <a:solidFill>
              <a:schemeClr val="accent6">
                <a:lumMod val="75000"/>
              </a:schemeClr>
            </a:solidFill>
          </a:endParaRPr>
        </a:p>
      </dsp:txBody>
      <dsp:txXfrm>
        <a:off x="0" y="1374"/>
        <a:ext cx="1737356" cy="2813238"/>
      </dsp:txXfrm>
    </dsp:sp>
    <dsp:sp modelId="{B654FF5D-C092-4663-9855-90CD88143CB0}">
      <dsp:nvSpPr>
        <dsp:cNvPr id="0" name=""/>
        <dsp:cNvSpPr/>
      </dsp:nvSpPr>
      <dsp:spPr>
        <a:xfrm>
          <a:off x="1807078" y="89151"/>
          <a:ext cx="3648776" cy="637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Restprodukter| </a:t>
          </a:r>
          <a:r>
            <a:rPr lang="en-US" sz="1600" i="1" kern="1200" dirty="0"/>
            <a:t>Löv, gräsklipp, växtrester, matrester</a:t>
          </a:r>
          <a:endParaRPr lang="it-IT" sz="1600" kern="1200" dirty="0"/>
        </a:p>
      </dsp:txBody>
      <dsp:txXfrm>
        <a:off x="1807078" y="89151"/>
        <a:ext cx="3648776" cy="637326"/>
      </dsp:txXfrm>
    </dsp:sp>
    <dsp:sp modelId="{994B87BF-1B3C-43EE-BF6D-6D3F2A939DE9}">
      <dsp:nvSpPr>
        <dsp:cNvPr id="0" name=""/>
        <dsp:cNvSpPr/>
      </dsp:nvSpPr>
      <dsp:spPr>
        <a:xfrm>
          <a:off x="1737356" y="726477"/>
          <a:ext cx="371849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807078" y="814253"/>
          <a:ext cx="3648776" cy="1021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Fördelar </a:t>
          </a:r>
          <a:r>
            <a:rPr lang="it-IT" sz="1600" i="1" kern="1200" dirty="0"/>
            <a:t>|Organiskt gödningsmedel, </a:t>
          </a:r>
          <a:r>
            <a:rPr lang="en-US" sz="1600" i="1" kern="1200" dirty="0" err="1"/>
            <a:t>löser </a:t>
          </a:r>
          <a:r>
            <a:rPr lang="en-US" sz="1600" i="1" kern="1200" dirty="0"/>
            <a:t>miljöproblem, </a:t>
          </a:r>
          <a:r>
            <a:rPr lang="it-IT" sz="1600" i="1" kern="1200" dirty="0" err="1"/>
            <a:t>dödar patogener</a:t>
          </a:r>
          <a:r>
            <a:rPr lang="it-IT" sz="1600" i="1" kern="1200" dirty="0"/>
            <a:t>, </a:t>
          </a:r>
          <a:r>
            <a:rPr lang="en-US" sz="1600" i="1" kern="1200" dirty="0"/>
            <a:t>minskar groning av ogräs och </a:t>
          </a:r>
          <a:r>
            <a:rPr lang="en-US" sz="1600" i="1" kern="1200" dirty="0" err="1"/>
            <a:t>lukt</a:t>
          </a:r>
          <a:r>
            <a:rPr lang="en-US" sz="1600" i="1" kern="1200" dirty="0"/>
            <a:t>, minskar deponeringsavfall</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807078" y="814253"/>
        <a:ext cx="3648776" cy="1021295"/>
      </dsp:txXfrm>
    </dsp:sp>
    <dsp:sp modelId="{3872B365-3A8D-4B9C-8320-7964309FD0F0}">
      <dsp:nvSpPr>
        <dsp:cNvPr id="0" name=""/>
        <dsp:cNvSpPr/>
      </dsp:nvSpPr>
      <dsp:spPr>
        <a:xfrm>
          <a:off x="1737356" y="1835549"/>
          <a:ext cx="371849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807078" y="1923325"/>
          <a:ext cx="3648776" cy="80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Nackdelar |Kostnaderna </a:t>
          </a:r>
          <a:r>
            <a:rPr lang="en-US" sz="1600" i="1" kern="1200" dirty="0"/>
            <a:t>för förberedelser och utrustning kan vara höga, </a:t>
          </a:r>
          <a:r>
            <a:rPr lang="it-IT" sz="1600" i="1" kern="1200" dirty="0" err="1"/>
            <a:t>lång behandlingsperiod</a:t>
          </a:r>
          <a:r>
            <a:rPr lang="it-IT" sz="1600" i="1" kern="1200" dirty="0"/>
            <a:t>, </a:t>
          </a:r>
          <a:r>
            <a:rPr lang="en-US" sz="1600" i="1" kern="1200" dirty="0"/>
            <a:t>problem med t.ex. </a:t>
          </a:r>
          <a:r>
            <a:rPr lang="en-US" sz="1600" i="1" kern="1200" dirty="0" err="1"/>
            <a:t>lukt </a:t>
          </a:r>
          <a:r>
            <a:rPr lang="en-US" sz="1600" i="1" kern="1200" dirty="0"/>
            <a:t>och damm</a:t>
          </a:r>
          <a:endParaRPr lang="it-IT" sz="1600" kern="1200" dirty="0"/>
        </a:p>
      </dsp:txBody>
      <dsp:txXfrm>
        <a:off x="1807078" y="1923325"/>
        <a:ext cx="3648776" cy="800520"/>
      </dsp:txXfrm>
    </dsp:sp>
    <dsp:sp modelId="{1CCEEA09-545C-4BD2-8CB9-A19483F3E35A}">
      <dsp:nvSpPr>
        <dsp:cNvPr id="0" name=""/>
        <dsp:cNvSpPr/>
      </dsp:nvSpPr>
      <dsp:spPr>
        <a:xfrm>
          <a:off x="1737356" y="2723845"/>
          <a:ext cx="371849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423"/>
          <a:ext cx="5368878"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423"/>
          <a:ext cx="1589459" cy="291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err="1">
              <a:solidFill>
                <a:schemeClr val="accent6">
                  <a:lumMod val="75000"/>
                </a:schemeClr>
              </a:solidFill>
            </a:rPr>
            <a:t>Svamp</a:t>
          </a:r>
          <a:endParaRPr lang="it-IT" sz="2400" b="1" kern="1200" dirty="0">
            <a:solidFill>
              <a:schemeClr val="accent6">
                <a:lumMod val="75000"/>
              </a:schemeClr>
            </a:solidFill>
          </a:endParaRPr>
        </a:p>
        <a:p>
          <a:pPr marL="0" lvl="0" indent="0" algn="l" defTabSz="1066800">
            <a:lnSpc>
              <a:spcPct val="90000"/>
            </a:lnSpc>
            <a:spcBef>
              <a:spcPct val="0"/>
            </a:spcBef>
            <a:spcAft>
              <a:spcPct val="35000"/>
            </a:spcAft>
            <a:buNone/>
          </a:pPr>
          <a:r>
            <a:rPr lang="it-IT" sz="2400" b="1" kern="1200" dirty="0" err="1">
              <a:solidFill>
                <a:schemeClr val="accent6">
                  <a:lumMod val="75000"/>
                </a:schemeClr>
              </a:solidFill>
            </a:rPr>
            <a:t>odling</a:t>
          </a:r>
          <a:endParaRPr lang="it-IT" sz="2400" b="1" kern="1200" dirty="0">
            <a:solidFill>
              <a:schemeClr val="accent6">
                <a:lumMod val="75000"/>
              </a:schemeClr>
            </a:solidFill>
          </a:endParaRPr>
        </a:p>
        <a:p>
          <a:pPr marL="0" lvl="0" indent="0" algn="l" defTabSz="1066800">
            <a:lnSpc>
              <a:spcPct val="90000"/>
            </a:lnSpc>
            <a:spcBef>
              <a:spcPct val="0"/>
            </a:spcBef>
            <a:spcAft>
              <a:spcPct val="35000"/>
            </a:spcAft>
            <a:buNone/>
          </a:pPr>
          <a:endParaRPr lang="it-IT" sz="2400" kern="1200" dirty="0">
            <a:solidFill>
              <a:schemeClr val="accent6">
                <a:lumMod val="75000"/>
              </a:schemeClr>
            </a:solidFill>
          </a:endParaRPr>
        </a:p>
      </dsp:txBody>
      <dsp:txXfrm>
        <a:off x="0" y="1423"/>
        <a:ext cx="1589459" cy="2913222"/>
      </dsp:txXfrm>
    </dsp:sp>
    <dsp:sp modelId="{B654FF5D-C092-4663-9855-90CD88143CB0}">
      <dsp:nvSpPr>
        <dsp:cNvPr id="0" name=""/>
        <dsp:cNvSpPr/>
      </dsp:nvSpPr>
      <dsp:spPr>
        <a:xfrm>
          <a:off x="1660319" y="82931"/>
          <a:ext cx="3708327" cy="971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Restprodukter| </a:t>
          </a:r>
          <a:r>
            <a:rPr lang="it-IT" sz="1600" i="1" kern="1200" dirty="0" err="1"/>
            <a:t>Vetehalm</a:t>
          </a:r>
          <a:r>
            <a:rPr lang="it-IT" sz="1600" i="1" kern="1200" dirty="0"/>
            <a:t>, </a:t>
          </a:r>
          <a:r>
            <a:rPr lang="it-IT" sz="1600" i="1" kern="1200" dirty="0" err="1"/>
            <a:t>paddyhalm</a:t>
          </a:r>
          <a:r>
            <a:rPr lang="it-IT" sz="1600" i="1" kern="1200" dirty="0"/>
            <a:t>, </a:t>
          </a:r>
          <a:r>
            <a:rPr lang="it-IT" sz="1600" i="1" kern="1200" dirty="0" err="1"/>
            <a:t>rishalm, riskli</a:t>
          </a:r>
          <a:r>
            <a:rPr lang="it-IT" sz="1600" i="1" kern="1200" dirty="0"/>
            <a:t>, </a:t>
          </a:r>
          <a:r>
            <a:rPr lang="it-IT" sz="1600" i="1" kern="1200" dirty="0" err="1"/>
            <a:t>melass, kaffehalm, </a:t>
          </a:r>
          <a:r>
            <a:rPr lang="en-US" sz="1600" i="1" kern="1200" dirty="0"/>
            <a:t>teblad, bomullshalm, sågspån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660319" y="82931"/>
        <a:ext cx="3708327" cy="971196"/>
      </dsp:txXfrm>
    </dsp:sp>
    <dsp:sp modelId="{994B87BF-1B3C-43EE-BF6D-6D3F2A939DE9}">
      <dsp:nvSpPr>
        <dsp:cNvPr id="0" name=""/>
        <dsp:cNvSpPr/>
      </dsp:nvSpPr>
      <dsp:spPr>
        <a:xfrm>
          <a:off x="1589459" y="1054127"/>
          <a:ext cx="37791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660319" y="1135635"/>
          <a:ext cx="3708327" cy="901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Fördelar </a:t>
          </a:r>
          <a:r>
            <a:rPr lang="en-US" sz="1600" i="1" kern="1200" dirty="0"/>
            <a:t>|Kostnadseffektivt jordbruk, metoder för att bekämpa undernäring och miljöförstöring som orsakas av detta avfall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660319" y="1135635"/>
        <a:ext cx="3708327" cy="901295"/>
      </dsp:txXfrm>
    </dsp:sp>
    <dsp:sp modelId="{3872B365-3A8D-4B9C-8320-7964309FD0F0}">
      <dsp:nvSpPr>
        <dsp:cNvPr id="0" name=""/>
        <dsp:cNvSpPr/>
      </dsp:nvSpPr>
      <dsp:spPr>
        <a:xfrm>
          <a:off x="1589459" y="2036930"/>
          <a:ext cx="37791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660319" y="2118437"/>
          <a:ext cx="3708327" cy="71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Nackdelar | Brist på </a:t>
          </a:r>
          <a:r>
            <a:rPr lang="en-US" sz="1600" i="1" kern="1200" dirty="0"/>
            <a:t>tillgänglig marknad och marknadsföring på lokal nivå</a:t>
          </a:r>
          <a:endParaRPr lang="it-IT" sz="1600" kern="1200" dirty="0"/>
        </a:p>
      </dsp:txBody>
      <dsp:txXfrm>
        <a:off x="1660319" y="2118437"/>
        <a:ext cx="3708327" cy="712034"/>
      </dsp:txXfrm>
    </dsp:sp>
    <dsp:sp modelId="{1CCEEA09-545C-4BD2-8CB9-A19483F3E35A}">
      <dsp:nvSpPr>
        <dsp:cNvPr id="0" name=""/>
        <dsp:cNvSpPr/>
      </dsp:nvSpPr>
      <dsp:spPr>
        <a:xfrm>
          <a:off x="1589459" y="2830472"/>
          <a:ext cx="37791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477"/>
          <a:ext cx="531277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477"/>
          <a:ext cx="1572802" cy="302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70AD47">
                  <a:lumMod val="75000"/>
                </a:srgbClr>
              </a:solidFill>
              <a:latin typeface="Calibri" panose="020F0502020204030204"/>
              <a:ea typeface="+mn-ea"/>
              <a:cs typeface="+mn-cs"/>
            </a:rPr>
            <a:t>Mulching av ytor</a:t>
          </a:r>
          <a:endParaRPr lang="it-IT" sz="2400" b="1" kern="1200" dirty="0">
            <a:solidFill>
              <a:srgbClr val="70AD47">
                <a:lumMod val="75000"/>
              </a:srgbClr>
            </a:solidFill>
            <a:latin typeface="Calibri" panose="020F0502020204030204"/>
            <a:ea typeface="+mn-ea"/>
            <a:cs typeface="+mn-cs"/>
          </a:endParaRPr>
        </a:p>
      </dsp:txBody>
      <dsp:txXfrm>
        <a:off x="0" y="1477"/>
        <a:ext cx="1572802" cy="3022299"/>
      </dsp:txXfrm>
    </dsp:sp>
    <dsp:sp modelId="{B654FF5D-C092-4663-9855-90CD88143CB0}">
      <dsp:nvSpPr>
        <dsp:cNvPr id="0" name=""/>
        <dsp:cNvSpPr/>
      </dsp:nvSpPr>
      <dsp:spPr>
        <a:xfrm>
          <a:off x="1642921" y="67516"/>
          <a:ext cx="3669572" cy="90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Restprodukter| </a:t>
          </a:r>
          <a:r>
            <a:rPr lang="en-US" sz="1600" i="1" kern="1200" dirty="0"/>
            <a:t>Barkflis, gräsklipp, vete- eller paddyhalm, växtblad, kompost, risskal och sågspån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642921" y="67516"/>
        <a:ext cx="3669572" cy="904153"/>
      </dsp:txXfrm>
    </dsp:sp>
    <dsp:sp modelId="{994B87BF-1B3C-43EE-BF6D-6D3F2A939DE9}">
      <dsp:nvSpPr>
        <dsp:cNvPr id="0" name=""/>
        <dsp:cNvSpPr/>
      </dsp:nvSpPr>
      <dsp:spPr>
        <a:xfrm>
          <a:off x="1572802" y="971669"/>
          <a:ext cx="37396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642921" y="1037708"/>
          <a:ext cx="3669572" cy="822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Fördelar </a:t>
          </a:r>
          <a:r>
            <a:rPr lang="it-IT" sz="1600" i="1" kern="1200" dirty="0"/>
            <a:t>|Bekämpar erosion, måttlig jordtemperatur, tillför näringsämnen, dödar patogener och skadedjur, ökar vattenretentionen, ....</a:t>
          </a:r>
        </a:p>
        <a:p>
          <a:pPr marL="0" lvl="0" indent="0" algn="l" defTabSz="800100">
            <a:lnSpc>
              <a:spcPct val="90000"/>
            </a:lnSpc>
            <a:spcBef>
              <a:spcPct val="0"/>
            </a:spcBef>
            <a:spcAft>
              <a:spcPct val="35000"/>
            </a:spcAft>
            <a:buNone/>
          </a:pPr>
          <a:endParaRPr lang="it-IT" sz="1600" kern="1200" dirty="0"/>
        </a:p>
      </dsp:txBody>
      <dsp:txXfrm>
        <a:off x="1642921" y="1037708"/>
        <a:ext cx="3669572" cy="822885"/>
      </dsp:txXfrm>
    </dsp:sp>
    <dsp:sp modelId="{3872B365-3A8D-4B9C-8320-7964309FD0F0}">
      <dsp:nvSpPr>
        <dsp:cNvPr id="0" name=""/>
        <dsp:cNvSpPr/>
      </dsp:nvSpPr>
      <dsp:spPr>
        <a:xfrm>
          <a:off x="1572802" y="1860594"/>
          <a:ext cx="37396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642921" y="1926633"/>
          <a:ext cx="3669572" cy="1028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Nackdelar | </a:t>
          </a:r>
          <a:r>
            <a:rPr lang="en-US" sz="1600" i="1" kern="1200" dirty="0"/>
            <a:t>Håll jorden för fuktig på dåligt dränerade jordar (syrefattiga), grogrund för vissa skadedjur, mulch (hö och halm) innehåller frön som kan bli ogräs </a:t>
          </a:r>
          <a:endParaRPr lang="it-IT" sz="1600" kern="1200" dirty="0"/>
        </a:p>
      </dsp:txBody>
      <dsp:txXfrm>
        <a:off x="1642921" y="1926633"/>
        <a:ext cx="3669572" cy="1028042"/>
      </dsp:txXfrm>
    </dsp:sp>
    <dsp:sp modelId="{1CCEEA09-545C-4BD2-8CB9-A19483F3E35A}">
      <dsp:nvSpPr>
        <dsp:cNvPr id="0" name=""/>
        <dsp:cNvSpPr/>
      </dsp:nvSpPr>
      <dsp:spPr>
        <a:xfrm>
          <a:off x="1572802" y="2954676"/>
          <a:ext cx="37396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284"/>
          <a:ext cx="4896512"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284"/>
          <a:ext cx="1192545" cy="2627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a:solidFill>
                <a:schemeClr val="accent6">
                  <a:lumMod val="75000"/>
                </a:schemeClr>
              </a:solidFill>
            </a:rPr>
            <a:t>Biobränsle</a:t>
          </a:r>
        </a:p>
      </dsp:txBody>
      <dsp:txXfrm>
        <a:off x="0" y="1284"/>
        <a:ext cx="1192545" cy="2627097"/>
      </dsp:txXfrm>
    </dsp:sp>
    <dsp:sp modelId="{B654FF5D-C092-4663-9855-90CD88143CB0}">
      <dsp:nvSpPr>
        <dsp:cNvPr id="0" name=""/>
        <dsp:cNvSpPr/>
      </dsp:nvSpPr>
      <dsp:spPr>
        <a:xfrm>
          <a:off x="1261904" y="69398"/>
          <a:ext cx="3629802" cy="893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Restprodukter| </a:t>
          </a:r>
          <a:r>
            <a:rPr lang="it-IT" sz="1600" i="1" kern="1200" dirty="0"/>
            <a:t>Ris (</a:t>
          </a:r>
          <a:r>
            <a:rPr lang="it-IT" sz="1600" i="1" kern="1200" dirty="0" err="1"/>
            <a:t>bioetanol)</a:t>
          </a:r>
          <a:r>
            <a:rPr lang="it-IT" sz="1600" i="1" kern="1200" dirty="0"/>
            <a:t>, </a:t>
          </a:r>
          <a:r>
            <a:rPr lang="it-IT" sz="1600" i="1" kern="1200" dirty="0" err="1"/>
            <a:t>vete </a:t>
          </a:r>
          <a:r>
            <a:rPr lang="it-IT" sz="1600" i="1" kern="1200" dirty="0"/>
            <a:t>(</a:t>
          </a:r>
          <a:r>
            <a:rPr lang="it-IT" sz="1600" i="1" kern="1200" dirty="0" err="1"/>
            <a:t>bioetanol</a:t>
          </a:r>
          <a:r>
            <a:rPr lang="it-IT" sz="1600" i="1" kern="1200" dirty="0"/>
            <a:t>) </a:t>
          </a:r>
          <a:r>
            <a:rPr lang="en-US" sz="1600" i="1" kern="1200" dirty="0"/>
            <a:t>och majshalm (bioetanol) samt sockerrörsbagass (biobränsle)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261904" y="69398"/>
        <a:ext cx="3629802" cy="893147"/>
      </dsp:txXfrm>
    </dsp:sp>
    <dsp:sp modelId="{994B87BF-1B3C-43EE-BF6D-6D3F2A939DE9}">
      <dsp:nvSpPr>
        <dsp:cNvPr id="0" name=""/>
        <dsp:cNvSpPr/>
      </dsp:nvSpPr>
      <dsp:spPr>
        <a:xfrm>
          <a:off x="1192545" y="962545"/>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261904" y="1030660"/>
          <a:ext cx="3629802" cy="66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Fördelar | </a:t>
          </a:r>
          <a:r>
            <a:rPr lang="en-US" sz="1600" i="1" kern="1200" dirty="0"/>
            <a:t>Förnybar, minskat beroende av fossila bränslen, avfallsminskning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261904" y="1030660"/>
        <a:ext cx="3629802" cy="667088"/>
      </dsp:txXfrm>
    </dsp:sp>
    <dsp:sp modelId="{3872B365-3A8D-4B9C-8320-7964309FD0F0}">
      <dsp:nvSpPr>
        <dsp:cNvPr id="0" name=""/>
        <dsp:cNvSpPr/>
      </dsp:nvSpPr>
      <dsp:spPr>
        <a:xfrm>
          <a:off x="1192545" y="1697748"/>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261904" y="1765863"/>
          <a:ext cx="3629802" cy="79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it-IT" sz="1600" b="1" kern="1200" dirty="0"/>
            <a:t>Nackdelar | </a:t>
          </a:r>
          <a:r>
            <a:rPr lang="en-US" sz="1600" i="1" kern="1200" dirty="0" err="1"/>
            <a:t>Kostnaden</a:t>
          </a:r>
          <a:r>
            <a:rPr lang="en-US" sz="1600" i="1" kern="1200" dirty="0"/>
            <a:t> för att etablera en anläggning för biomassaenergi är dyr </a:t>
          </a:r>
          <a:endParaRPr lang="it-IT" sz="1600" kern="1200" dirty="0"/>
        </a:p>
      </dsp:txBody>
      <dsp:txXfrm>
        <a:off x="1261904" y="1765863"/>
        <a:ext cx="3629802" cy="791152"/>
      </dsp:txXfrm>
    </dsp:sp>
    <dsp:sp modelId="{1CCEEA09-545C-4BD2-8CB9-A19483F3E35A}">
      <dsp:nvSpPr>
        <dsp:cNvPr id="0" name=""/>
        <dsp:cNvSpPr/>
      </dsp:nvSpPr>
      <dsp:spPr>
        <a:xfrm>
          <a:off x="1192545" y="2557015"/>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374"/>
          <a:ext cx="5458346"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374"/>
          <a:ext cx="1845296" cy="28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a:solidFill>
                <a:schemeClr val="accent6">
                  <a:lumMod val="75000"/>
                </a:schemeClr>
              </a:solidFill>
            </a:rPr>
            <a:t>Pappers- och </a:t>
          </a:r>
          <a:r>
            <a:rPr lang="it-IT" sz="2400" b="1" kern="1200" dirty="0" err="1">
              <a:solidFill>
                <a:schemeClr val="accent6">
                  <a:lumMod val="75000"/>
                </a:schemeClr>
              </a:solidFill>
            </a:rPr>
            <a:t>massaindustrin</a:t>
          </a:r>
          <a:endParaRPr lang="it-IT" sz="2400" b="1" kern="1200" dirty="0">
            <a:solidFill>
              <a:schemeClr val="accent6">
                <a:lumMod val="75000"/>
              </a:schemeClr>
            </a:solidFill>
          </a:endParaRPr>
        </a:p>
      </dsp:txBody>
      <dsp:txXfrm>
        <a:off x="0" y="1374"/>
        <a:ext cx="1845296" cy="2813238"/>
      </dsp:txXfrm>
    </dsp:sp>
    <dsp:sp modelId="{B654FF5D-C092-4663-9855-90CD88143CB0}">
      <dsp:nvSpPr>
        <dsp:cNvPr id="0" name=""/>
        <dsp:cNvSpPr/>
      </dsp:nvSpPr>
      <dsp:spPr>
        <a:xfrm>
          <a:off x="1913019" y="74727"/>
          <a:ext cx="3544166" cy="69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Restprodukter| </a:t>
          </a:r>
          <a:r>
            <a:rPr lang="en-US" sz="1600" i="1" kern="1200" dirty="0"/>
            <a:t>Vetehalm, bomullstrasor, bomullslinters, barrträd</a:t>
          </a:r>
          <a:endParaRPr lang="it-IT" sz="1600" kern="1200" dirty="0"/>
        </a:p>
      </dsp:txBody>
      <dsp:txXfrm>
        <a:off x="1913019" y="74727"/>
        <a:ext cx="3544166" cy="695562"/>
      </dsp:txXfrm>
    </dsp:sp>
    <dsp:sp modelId="{994B87BF-1B3C-43EE-BF6D-6D3F2A939DE9}">
      <dsp:nvSpPr>
        <dsp:cNvPr id="0" name=""/>
        <dsp:cNvSpPr/>
      </dsp:nvSpPr>
      <dsp:spPr>
        <a:xfrm>
          <a:off x="1845296" y="770290"/>
          <a:ext cx="36118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913019" y="843643"/>
          <a:ext cx="3544166" cy="969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Fördelar | </a:t>
          </a:r>
          <a:r>
            <a:rPr lang="en-US" sz="1600" i="1" kern="1200" dirty="0"/>
            <a:t>Mindre miljöpåverkan än vid bearbetning av råmaterial, förhindrande av avskogning, konstant tillgång till restprodukter</a:t>
          </a:r>
          <a:endParaRPr lang="it-IT" sz="1600" kern="1200" dirty="0"/>
        </a:p>
      </dsp:txBody>
      <dsp:txXfrm>
        <a:off x="1913019" y="843643"/>
        <a:ext cx="3544166" cy="969653"/>
      </dsp:txXfrm>
    </dsp:sp>
    <dsp:sp modelId="{3872B365-3A8D-4B9C-8320-7964309FD0F0}">
      <dsp:nvSpPr>
        <dsp:cNvPr id="0" name=""/>
        <dsp:cNvSpPr/>
      </dsp:nvSpPr>
      <dsp:spPr>
        <a:xfrm>
          <a:off x="1845296" y="1813296"/>
          <a:ext cx="36118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913019" y="1886649"/>
          <a:ext cx="3544166" cy="85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Nackdelar | </a:t>
          </a:r>
          <a:r>
            <a:rPr lang="en-US" sz="1600" i="1" kern="1200" dirty="0"/>
            <a:t>Brist på tillgänglig marknad och lämplig marknadsföring på lokal nivå</a:t>
          </a:r>
          <a:endParaRPr lang="it-IT" sz="1600" kern="1200" dirty="0"/>
        </a:p>
      </dsp:txBody>
      <dsp:txXfrm>
        <a:off x="1913019" y="1886649"/>
        <a:ext cx="3544166" cy="851994"/>
      </dsp:txXfrm>
    </dsp:sp>
    <dsp:sp modelId="{1CCEEA09-545C-4BD2-8CB9-A19483F3E35A}">
      <dsp:nvSpPr>
        <dsp:cNvPr id="0" name=""/>
        <dsp:cNvSpPr/>
      </dsp:nvSpPr>
      <dsp:spPr>
        <a:xfrm>
          <a:off x="1845296" y="2738644"/>
          <a:ext cx="36118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20/03/2024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Klicka för att modifiera testets delar i schemat</a:t>
            </a:r>
          </a:p>
          <a:p>
            <a:pPr lvl="1"/>
            <a:r>
              <a:rPr lang="it-IT"/>
              <a:t>Secondo livello</a:t>
            </a:r>
          </a:p>
          <a:p>
            <a:pPr lvl="2"/>
            <a:r>
              <a:rPr lang="it-IT"/>
              <a:t>Terzo livello</a:t>
            </a:r>
          </a:p>
          <a:p>
            <a:pPr lvl="3"/>
            <a:r>
              <a:rPr lang="it-IT"/>
              <a:t>Kvarto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Klicka för att ändra titeln på schemat</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Klicka för att modifiera testets delar i schemat</a:t>
            </a:r>
          </a:p>
          <a:p>
            <a:pPr lvl="1"/>
            <a:r>
              <a:rPr lang="it-IT"/>
              <a:t>Secondo livello</a:t>
            </a:r>
          </a:p>
          <a:p>
            <a:pPr lvl="2"/>
            <a:r>
              <a:rPr lang="it-IT"/>
              <a:t>Terzo livello</a:t>
            </a:r>
          </a:p>
          <a:p>
            <a:pPr lvl="3"/>
            <a:r>
              <a:rPr lang="it-IT"/>
              <a:t>Kvarto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a:t>
            </a:r>
            <a:r>
              <a:rPr lang="en-US" dirty="0"/>
              <a:t>: XXXXXXX / </a:t>
            </a:r>
            <a:r>
              <a:rPr lang="en-US" b="1" dirty="0"/>
              <a:t>Lärandeenhet</a:t>
            </a:r>
            <a:r>
              <a:rPr lang="en-US" dirty="0"/>
              <a:t>: YYYYYYY / </a:t>
            </a:r>
            <a:r>
              <a:rPr lang="en-US" b="1" dirty="0"/>
              <a:t>Underenhet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1.xml"/><Relationship Id="rId1" Type="http://schemas.openxmlformats.org/officeDocument/2006/relationships/video" Target="https://www.youtube.com/embed/ishA6kry8nc?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png"/><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slideLayout" Target="../slideLayouts/slideLayout11.xml"/><Relationship Id="rId1" Type="http://schemas.openxmlformats.org/officeDocument/2006/relationships/video" Target="https://www.youtube.com/embed/MszZJKb54OM?feature=oembed" TargetMode="External"/><Relationship Id="rId6" Type="http://schemas.openxmlformats.org/officeDocument/2006/relationships/image" Target="../media/image54.png"/><Relationship Id="rId5" Type="http://schemas.openxmlformats.org/officeDocument/2006/relationships/chart" Target="../charts/chart1.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11.xml"/><Relationship Id="rId5" Type="http://schemas.openxmlformats.org/officeDocument/2006/relationships/image" Target="../media/image37.sv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1.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65.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64.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67.pn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66.png"/><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69.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68.png"/><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0.png"/><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1.png"/><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hyperlink" Target="https://rusticaproject.eu/project-summary/" TargetMode="External"/><Relationship Id="rId2" Type="http://schemas.openxmlformats.org/officeDocument/2006/relationships/slideLayout" Target="../slideLayouts/slideLayout3.xml"/><Relationship Id="rId1" Type="http://schemas.openxmlformats.org/officeDocument/2006/relationships/video" Target="https://www.youtube.com/embed/0XO4SgMaruQ?feature=oembed" TargetMode="External"/><Relationship Id="rId6" Type="http://schemas.openxmlformats.org/officeDocument/2006/relationships/image" Target="../media/image19.png"/><Relationship Id="rId5" Type="http://schemas.openxmlformats.org/officeDocument/2006/relationships/hyperlink" Target="https://www.agriwastevalue.eu/en" TargetMode="External"/><Relationship Id="rId4" Type="http://schemas.openxmlformats.org/officeDocument/2006/relationships/hyperlink" Target="https://www.projectnomad.e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https://www.youtube.com/embed/3K1zWAYDvMA?feature=oembed" TargetMode="External"/><Relationship Id="rId1" Type="http://schemas.openxmlformats.org/officeDocument/2006/relationships/video" Target="https://www.youtube.com/embed/7qVcEvKEfGc?feature=oembed" TargetMode="Externa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D2E8B-C80E-EBD3-30FC-596CF27C69AA}"/>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36424B4-3C1B-49C0-1D21-DEB5380E98D3}"/>
              </a:ext>
            </a:extLst>
          </p:cNvPr>
          <p:cNvSpPr>
            <a:spLocks noGrp="1"/>
          </p:cNvSpPr>
          <p:nvPr>
            <p:ph type="sldNum" sz="quarter" idx="12"/>
          </p:nvPr>
        </p:nvSpPr>
        <p:spPr/>
        <p:txBody>
          <a:bodyPr/>
          <a:lstStyle/>
          <a:p>
            <a:fld id="{519954A3-9DFD-4C44-94BA-B95130A3BA1C}" type="slidenum">
              <a:rPr lang="en-US" smtClean="0"/>
              <a:t>10</a:t>
            </a:fld>
            <a:endParaRPr lang="en-US" dirty="0"/>
          </a:p>
        </p:txBody>
      </p:sp>
      <p:sp>
        <p:nvSpPr>
          <p:cNvPr id="2" name="Segnaposto piè di pagina 1">
            <a:extLst>
              <a:ext uri="{FF2B5EF4-FFF2-40B4-BE49-F238E27FC236}">
                <a16:creationId xmlns:a16="http://schemas.microsoft.com/office/drawing/2014/main" id="{F61EDA00-4040-449E-9696-B7A1F149DC82}"/>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2</a:t>
            </a:r>
          </a:p>
        </p:txBody>
      </p:sp>
      <p:sp>
        <p:nvSpPr>
          <p:cNvPr id="3" name="CasellaDiTesto 2">
            <a:extLst>
              <a:ext uri="{FF2B5EF4-FFF2-40B4-BE49-F238E27FC236}">
                <a16:creationId xmlns:a16="http://schemas.microsoft.com/office/drawing/2014/main" id="{8690A4A3-B7B5-E4EB-F298-BF7B0A6C900E}"/>
              </a:ext>
            </a:extLst>
          </p:cNvPr>
          <p:cNvSpPr txBox="1"/>
          <p:nvPr/>
        </p:nvSpPr>
        <p:spPr>
          <a:xfrm>
            <a:off x="287003" y="1530310"/>
            <a:ext cx="11617994" cy="923330"/>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Biokol fungerar synergistiskt med organiskt material. Inblandning av biokol tillsammans med kompost eller andra organiska material ökar näringsretentionen och förbättrar den mikrobiella aktiviteten i jorden. Biokol kan inte bara användas som jordförbättring utan även för filtrering av föroreningar och minskning av erosion.</a:t>
            </a:r>
            <a:endParaRPr lang="it-IT" dirty="0"/>
          </a:p>
        </p:txBody>
      </p:sp>
      <p:sp>
        <p:nvSpPr>
          <p:cNvPr id="4" name="CasellaDiTesto 3">
            <a:extLst>
              <a:ext uri="{FF2B5EF4-FFF2-40B4-BE49-F238E27FC236}">
                <a16:creationId xmlns:a16="http://schemas.microsoft.com/office/drawing/2014/main" id="{D0802990-1D47-BAB3-B4FD-C9F870C66FC1}"/>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var och hur man lägger biokol</a:t>
            </a:r>
            <a:endParaRPr lang="it-IT" sz="2400" dirty="0"/>
          </a:p>
        </p:txBody>
      </p:sp>
      <p:pic>
        <p:nvPicPr>
          <p:cNvPr id="8" name="Immagine 7">
            <a:extLst>
              <a:ext uri="{FF2B5EF4-FFF2-40B4-BE49-F238E27FC236}">
                <a16:creationId xmlns:a16="http://schemas.microsoft.com/office/drawing/2014/main" id="{E1166A11-0BDC-213C-FE97-056F82CFA92C}"/>
              </a:ext>
            </a:extLst>
          </p:cNvPr>
          <p:cNvPicPr>
            <a:picLocks noChangeAspect="1"/>
          </p:cNvPicPr>
          <p:nvPr/>
        </p:nvPicPr>
        <p:blipFill>
          <a:blip r:embed="rId2"/>
          <a:stretch>
            <a:fillRect/>
          </a:stretch>
        </p:blipFill>
        <p:spPr>
          <a:xfrm>
            <a:off x="540001" y="3021695"/>
            <a:ext cx="1078728" cy="1211002"/>
          </a:xfrm>
          <a:prstGeom prst="rect">
            <a:avLst/>
          </a:prstGeom>
        </p:spPr>
      </p:pic>
      <p:pic>
        <p:nvPicPr>
          <p:cNvPr id="13" name="Immagine 12">
            <a:extLst>
              <a:ext uri="{FF2B5EF4-FFF2-40B4-BE49-F238E27FC236}">
                <a16:creationId xmlns:a16="http://schemas.microsoft.com/office/drawing/2014/main" id="{BB438B70-91BA-DCB1-A65E-75F4B1546C17}"/>
              </a:ext>
            </a:extLst>
          </p:cNvPr>
          <p:cNvPicPr>
            <a:picLocks noChangeAspect="1"/>
          </p:cNvPicPr>
          <p:nvPr/>
        </p:nvPicPr>
        <p:blipFill rotWithShape="1">
          <a:blip r:embed="rId3"/>
          <a:srcRect t="217" b="-1"/>
          <a:stretch/>
        </p:blipFill>
        <p:spPr>
          <a:xfrm>
            <a:off x="540001" y="4812927"/>
            <a:ext cx="1031760" cy="1029526"/>
          </a:xfrm>
          <a:prstGeom prst="rect">
            <a:avLst/>
          </a:prstGeom>
        </p:spPr>
      </p:pic>
      <p:sp>
        <p:nvSpPr>
          <p:cNvPr id="16" name="CasellaDiTesto 15">
            <a:extLst>
              <a:ext uri="{FF2B5EF4-FFF2-40B4-BE49-F238E27FC236}">
                <a16:creationId xmlns:a16="http://schemas.microsoft.com/office/drawing/2014/main" id="{4F58B988-5422-CCD4-69D2-A267422C24DB}"/>
              </a:ext>
            </a:extLst>
          </p:cNvPr>
          <p:cNvSpPr txBox="1"/>
          <p:nvPr/>
        </p:nvSpPr>
        <p:spPr>
          <a:xfrm>
            <a:off x="1850893" y="3176939"/>
            <a:ext cx="4145023" cy="923330"/>
          </a:xfrm>
          <a:prstGeom prst="rect">
            <a:avLst/>
          </a:prstGeom>
          <a:noFill/>
        </p:spPr>
        <p:txBody>
          <a:bodyPr wrap="square">
            <a:spAutoFit/>
          </a:bodyPr>
          <a:lstStyle/>
          <a:p>
            <a:r>
              <a:rPr lang="en-US" i="1" dirty="0">
                <a:latin typeface="Calibri" panose="020F0502020204030204" pitchFamily="34" charset="0"/>
                <a:ea typeface="Calibri" panose="020F0502020204030204" pitchFamily="34" charset="0"/>
              </a:rPr>
              <a:t>Som jordförbättring lägger du biokol i växtens rotzon och införlivar biokolet i 4 till 6 tum av jorddjupet </a:t>
            </a:r>
            <a:endParaRPr lang="it-IT" i="1" dirty="0"/>
          </a:p>
        </p:txBody>
      </p:sp>
      <p:sp>
        <p:nvSpPr>
          <p:cNvPr id="17" name="CasellaDiTesto 16">
            <a:extLst>
              <a:ext uri="{FF2B5EF4-FFF2-40B4-BE49-F238E27FC236}">
                <a16:creationId xmlns:a16="http://schemas.microsoft.com/office/drawing/2014/main" id="{27059E51-8EC8-FFDA-901D-B50F5D3BE423}"/>
              </a:ext>
            </a:extLst>
          </p:cNvPr>
          <p:cNvSpPr txBox="1"/>
          <p:nvPr/>
        </p:nvSpPr>
        <p:spPr>
          <a:xfrm>
            <a:off x="1850893" y="4629120"/>
            <a:ext cx="4245107" cy="1477328"/>
          </a:xfrm>
          <a:prstGeom prst="rect">
            <a:avLst/>
          </a:prstGeom>
          <a:noFill/>
        </p:spPr>
        <p:txBody>
          <a:bodyPr wrap="square">
            <a:spAutoFit/>
          </a:bodyPr>
          <a:lstStyle/>
          <a:p>
            <a:r>
              <a:rPr lang="en-US" i="1" dirty="0">
                <a:latin typeface="Calibri" panose="020F0502020204030204" pitchFamily="34" charset="0"/>
                <a:ea typeface="Calibri" panose="020F0502020204030204" pitchFamily="34" charset="0"/>
              </a:rPr>
              <a:t>Med åtgärder för att minska erosion eller filtrera föroreningar placera biokol där det behövs (landskapssocklar och filtreringssystem) t.ex. där vatten rinner av mark, rötter, vägar eller förorenade områden</a:t>
            </a:r>
            <a:endParaRPr lang="it-IT" i="1" dirty="0"/>
          </a:p>
        </p:txBody>
      </p:sp>
      <p:pic>
        <p:nvPicPr>
          <p:cNvPr id="19" name="Immagine 18">
            <a:extLst>
              <a:ext uri="{FF2B5EF4-FFF2-40B4-BE49-F238E27FC236}">
                <a16:creationId xmlns:a16="http://schemas.microsoft.com/office/drawing/2014/main" id="{D281BA1B-C4CC-AED4-72AF-7F5927DA85A0}"/>
              </a:ext>
            </a:extLst>
          </p:cNvPr>
          <p:cNvPicPr>
            <a:picLocks noChangeAspect="1"/>
          </p:cNvPicPr>
          <p:nvPr/>
        </p:nvPicPr>
        <p:blipFill>
          <a:blip r:embed="rId4"/>
          <a:stretch>
            <a:fillRect/>
          </a:stretch>
        </p:blipFill>
        <p:spPr>
          <a:xfrm>
            <a:off x="6820044" y="2725157"/>
            <a:ext cx="5084953" cy="3389969"/>
          </a:xfrm>
          <a:prstGeom prst="rect">
            <a:avLst/>
          </a:prstGeom>
        </p:spPr>
      </p:pic>
    </p:spTree>
    <p:extLst>
      <p:ext uri="{BB962C8B-B14F-4D97-AF65-F5344CB8AC3E}">
        <p14:creationId xmlns:p14="http://schemas.microsoft.com/office/powerpoint/2010/main" val="197849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B15C4-BDA3-0359-92CE-66775BE13F54}"/>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EAE4EDA4-A475-C525-77A4-BCBDF1E7EA4A}"/>
              </a:ext>
            </a:extLst>
          </p:cNvPr>
          <p:cNvSpPr>
            <a:spLocks noGrp="1"/>
          </p:cNvSpPr>
          <p:nvPr>
            <p:ph type="sldNum" sz="quarter" idx="12"/>
          </p:nvPr>
        </p:nvSpPr>
        <p:spPr/>
        <p:txBody>
          <a:bodyPr/>
          <a:lstStyle/>
          <a:p>
            <a:fld id="{519954A3-9DFD-4C44-94BA-B95130A3BA1C}" type="slidenum">
              <a:rPr lang="en-US" smtClean="0"/>
              <a:t>11</a:t>
            </a:fld>
            <a:endParaRPr lang="en-US" dirty="0"/>
          </a:p>
        </p:txBody>
      </p:sp>
      <p:sp>
        <p:nvSpPr>
          <p:cNvPr id="2" name="Segnaposto piè di pagina 1">
            <a:extLst>
              <a:ext uri="{FF2B5EF4-FFF2-40B4-BE49-F238E27FC236}">
                <a16:creationId xmlns:a16="http://schemas.microsoft.com/office/drawing/2014/main" id="{8E418895-BB6F-A613-6DF3-A233BDF710B7}"/>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3</a:t>
            </a:r>
          </a:p>
        </p:txBody>
      </p:sp>
      <p:sp>
        <p:nvSpPr>
          <p:cNvPr id="3" name="CasellaDiTesto 2">
            <a:extLst>
              <a:ext uri="{FF2B5EF4-FFF2-40B4-BE49-F238E27FC236}">
                <a16:creationId xmlns:a16="http://schemas.microsoft.com/office/drawing/2014/main" id="{D710F281-0705-C48C-D358-F4AE55135224}"/>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Hantering av organiska restprodukter och logistiska överväganden</a:t>
            </a:r>
            <a:endParaRPr lang="it-IT" sz="2800" dirty="0"/>
          </a:p>
        </p:txBody>
      </p:sp>
      <p:sp>
        <p:nvSpPr>
          <p:cNvPr id="4" name="CasellaDiTesto 3">
            <a:extLst>
              <a:ext uri="{FF2B5EF4-FFF2-40B4-BE49-F238E27FC236}">
                <a16:creationId xmlns:a16="http://schemas.microsoft.com/office/drawing/2014/main" id="{58931CD3-DDCE-9F66-BD94-D55B232D45A0}"/>
              </a:ext>
            </a:extLst>
          </p:cNvPr>
          <p:cNvSpPr txBox="1"/>
          <p:nvPr/>
        </p:nvSpPr>
        <p:spPr>
          <a:xfrm>
            <a:off x="287003" y="1600280"/>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Effektiv hantering av restprodukter och logistik är viktiga komponenter i modernt jordbruk och miljöförvaltning. Planering, insamling och bortskaffande är avgörande för både miljömässig hållbarhet och resurseffektivitet. </a:t>
            </a:r>
            <a:endParaRPr lang="it-IT" dirty="0"/>
          </a:p>
        </p:txBody>
      </p:sp>
      <p:pic>
        <p:nvPicPr>
          <p:cNvPr id="5" name="Immagine 4">
            <a:extLst>
              <a:ext uri="{FF2B5EF4-FFF2-40B4-BE49-F238E27FC236}">
                <a16:creationId xmlns:a16="http://schemas.microsoft.com/office/drawing/2014/main" id="{EF473B93-7CB2-2A5F-1E14-810D2B8BD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247" y="2739842"/>
            <a:ext cx="4755809" cy="3415899"/>
          </a:xfrm>
          <a:prstGeom prst="rect">
            <a:avLst/>
          </a:prstGeom>
        </p:spPr>
      </p:pic>
      <p:sp>
        <p:nvSpPr>
          <p:cNvPr id="8" name="CasellaDiTesto 7">
            <a:extLst>
              <a:ext uri="{FF2B5EF4-FFF2-40B4-BE49-F238E27FC236}">
                <a16:creationId xmlns:a16="http://schemas.microsoft.com/office/drawing/2014/main" id="{B30DD5E5-3EA1-F5F1-4A57-8A89C21DEA1D}"/>
              </a:ext>
            </a:extLst>
          </p:cNvPr>
          <p:cNvSpPr txBox="1"/>
          <p:nvPr/>
        </p:nvSpPr>
        <p:spPr>
          <a:xfrm rot="16200000">
            <a:off x="-1220886" y="4331066"/>
            <a:ext cx="3280022" cy="369332"/>
          </a:xfrm>
          <a:prstGeom prst="rect">
            <a:avLst/>
          </a:prstGeom>
          <a:noFill/>
        </p:spPr>
        <p:txBody>
          <a:bodyPr wrap="square">
            <a:spAutoFit/>
          </a:bodyPr>
          <a:lstStyle/>
          <a:p>
            <a:pPr algn="ctr"/>
            <a:r>
              <a:rPr lang="en-US" b="1" dirty="0"/>
              <a:t>Avfallshanteringshierarki </a:t>
            </a:r>
            <a:endParaRPr lang="it-IT" b="1" dirty="0"/>
          </a:p>
        </p:txBody>
      </p:sp>
      <p:sp>
        <p:nvSpPr>
          <p:cNvPr id="9" name="CasellaDiTesto 8">
            <a:extLst>
              <a:ext uri="{FF2B5EF4-FFF2-40B4-BE49-F238E27FC236}">
                <a16:creationId xmlns:a16="http://schemas.microsoft.com/office/drawing/2014/main" id="{357718C9-A937-0F17-6232-F869D50BCE19}"/>
              </a:ext>
            </a:extLst>
          </p:cNvPr>
          <p:cNvSpPr txBox="1"/>
          <p:nvPr/>
        </p:nvSpPr>
        <p:spPr>
          <a:xfrm>
            <a:off x="6453360" y="2967264"/>
            <a:ext cx="5451637" cy="830997"/>
          </a:xfrm>
          <a:prstGeom prst="rect">
            <a:avLst/>
          </a:prstGeom>
          <a:noFill/>
        </p:spPr>
        <p:txBody>
          <a:bodyPr wrap="square">
            <a:spAutoFit/>
          </a:bodyPr>
          <a:lstStyle/>
          <a:p>
            <a:r>
              <a:rPr lang="en-US" sz="1600" dirty="0"/>
              <a:t>Första steget mot en mer hållbar lösning på avfallsproblemet är att anta en hållbar produktions- och konsumtionsstrategi längs den globala livsmedelsförsörjningskedjan.</a:t>
            </a:r>
            <a:endParaRPr lang="it-IT" sz="1600" dirty="0"/>
          </a:p>
        </p:txBody>
      </p:sp>
      <p:pic>
        <p:nvPicPr>
          <p:cNvPr id="11" name="Elemento grafico 10" descr="Dorso della mano con indice che punta verso destra con riempimento a tinta unita">
            <a:extLst>
              <a:ext uri="{FF2B5EF4-FFF2-40B4-BE49-F238E27FC236}">
                <a16:creationId xmlns:a16="http://schemas.microsoft.com/office/drawing/2014/main" id="{949A8480-76F1-5EED-532B-419C047DE6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4494" y="2812231"/>
            <a:ext cx="779953" cy="779953"/>
          </a:xfrm>
          <a:prstGeom prst="rect">
            <a:avLst/>
          </a:prstGeom>
        </p:spPr>
      </p:pic>
      <p:pic>
        <p:nvPicPr>
          <p:cNvPr id="13" name="Elemento grafico 12" descr="Dorso della mano con indice che punta verso destra con riempimento a tinta unita">
            <a:extLst>
              <a:ext uri="{FF2B5EF4-FFF2-40B4-BE49-F238E27FC236}">
                <a16:creationId xmlns:a16="http://schemas.microsoft.com/office/drawing/2014/main" id="{8BE4C26E-708C-2B8D-98C2-B9D34B798D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4493" y="5081014"/>
            <a:ext cx="779953" cy="779953"/>
          </a:xfrm>
          <a:prstGeom prst="rect">
            <a:avLst/>
          </a:prstGeom>
        </p:spPr>
      </p:pic>
      <p:sp>
        <p:nvSpPr>
          <p:cNvPr id="15" name="CasellaDiTesto 14">
            <a:extLst>
              <a:ext uri="{FF2B5EF4-FFF2-40B4-BE49-F238E27FC236}">
                <a16:creationId xmlns:a16="http://schemas.microsoft.com/office/drawing/2014/main" id="{CFBFA9E7-8994-CB15-DC58-80DC024B92E7}"/>
              </a:ext>
            </a:extLst>
          </p:cNvPr>
          <p:cNvSpPr txBox="1"/>
          <p:nvPr/>
        </p:nvSpPr>
        <p:spPr>
          <a:xfrm>
            <a:off x="6414446" y="5217787"/>
            <a:ext cx="5490551" cy="584775"/>
          </a:xfrm>
          <a:prstGeom prst="rect">
            <a:avLst/>
          </a:prstGeom>
          <a:noFill/>
        </p:spPr>
        <p:txBody>
          <a:bodyPr wrap="square">
            <a:spAutoFit/>
          </a:bodyPr>
          <a:lstStyle/>
          <a:p>
            <a:r>
              <a:rPr lang="en-GB" sz="1600" dirty="0"/>
              <a:t>Förbränning av avfall, även om det sker med energiåtervinning, bör betraktas som det sista alternativet före bortskaffande av avfall.</a:t>
            </a:r>
            <a:endParaRPr lang="it-IT" sz="1600" dirty="0"/>
          </a:p>
        </p:txBody>
      </p:sp>
      <p:pic>
        <p:nvPicPr>
          <p:cNvPr id="16" name="Elemento grafico 15" descr="Dorso della mano con indice che punta verso destra con riempimento a tinta unita">
            <a:extLst>
              <a:ext uri="{FF2B5EF4-FFF2-40B4-BE49-F238E27FC236}">
                <a16:creationId xmlns:a16="http://schemas.microsoft.com/office/drawing/2014/main" id="{07DCC0F2-D539-717B-1BB8-73364735F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4492" y="4045024"/>
            <a:ext cx="779953" cy="779953"/>
          </a:xfrm>
          <a:prstGeom prst="rect">
            <a:avLst/>
          </a:prstGeom>
        </p:spPr>
      </p:pic>
      <p:sp>
        <p:nvSpPr>
          <p:cNvPr id="17" name="CasellaDiTesto 16">
            <a:extLst>
              <a:ext uri="{FF2B5EF4-FFF2-40B4-BE49-F238E27FC236}">
                <a16:creationId xmlns:a16="http://schemas.microsoft.com/office/drawing/2014/main" id="{9A943437-FACD-F41D-6EAB-BA92EF2EFEF8}"/>
              </a:ext>
            </a:extLst>
          </p:cNvPr>
          <p:cNvSpPr txBox="1"/>
          <p:nvPr/>
        </p:nvSpPr>
        <p:spPr>
          <a:xfrm>
            <a:off x="6414445" y="4180493"/>
            <a:ext cx="5543096" cy="584775"/>
          </a:xfrm>
          <a:prstGeom prst="rect">
            <a:avLst/>
          </a:prstGeom>
          <a:noFill/>
        </p:spPr>
        <p:txBody>
          <a:bodyPr wrap="square">
            <a:spAutoFit/>
          </a:bodyPr>
          <a:lstStyle/>
          <a:p>
            <a:r>
              <a:rPr lang="en-US" sz="1600" dirty="0"/>
              <a:t>Vi kan göra mycket för att förbättra hur vi kan återanvända material innan de betraktas som avfall.</a:t>
            </a:r>
            <a:endParaRPr lang="it-IT" sz="1600" dirty="0"/>
          </a:p>
        </p:txBody>
      </p:sp>
      <p:sp>
        <p:nvSpPr>
          <p:cNvPr id="18" name="Rettangolo 17">
            <a:extLst>
              <a:ext uri="{FF2B5EF4-FFF2-40B4-BE49-F238E27FC236}">
                <a16:creationId xmlns:a16="http://schemas.microsoft.com/office/drawing/2014/main" id="{16DB9D1D-7037-DD34-A704-44E9E4E73DA4}"/>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3</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256720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C6996-B03C-3CC9-0B86-F1B0AD422AA7}"/>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AB0C1CB8-39FE-0C02-C4DA-BEECC4CC0B9C}"/>
              </a:ext>
            </a:extLst>
          </p:cNvPr>
          <p:cNvSpPr>
            <a:spLocks noGrp="1"/>
          </p:cNvSpPr>
          <p:nvPr>
            <p:ph type="sldNum" sz="quarter" idx="12"/>
          </p:nvPr>
        </p:nvSpPr>
        <p:spPr/>
        <p:txBody>
          <a:bodyPr/>
          <a:lstStyle/>
          <a:p>
            <a:fld id="{519954A3-9DFD-4C44-94BA-B95130A3BA1C}" type="slidenum">
              <a:rPr lang="en-US" smtClean="0"/>
              <a:t>12</a:t>
            </a:fld>
            <a:endParaRPr lang="en-US" dirty="0"/>
          </a:p>
        </p:txBody>
      </p:sp>
      <p:sp>
        <p:nvSpPr>
          <p:cNvPr id="2" name="Segnaposto piè di pagina 1">
            <a:extLst>
              <a:ext uri="{FF2B5EF4-FFF2-40B4-BE49-F238E27FC236}">
                <a16:creationId xmlns:a16="http://schemas.microsoft.com/office/drawing/2014/main" id="{7B39F4E9-70A5-73A4-B7CA-DD6D44CF642B}"/>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3</a:t>
            </a:r>
          </a:p>
        </p:txBody>
      </p:sp>
      <p:sp>
        <p:nvSpPr>
          <p:cNvPr id="5" name="CasellaDiTesto 4">
            <a:extLst>
              <a:ext uri="{FF2B5EF4-FFF2-40B4-BE49-F238E27FC236}">
                <a16:creationId xmlns:a16="http://schemas.microsoft.com/office/drawing/2014/main" id="{9BEDC970-3AC6-4489-8053-9F09F57A7D9E}"/>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EU:s ramdirektiv om avfall </a:t>
            </a:r>
            <a:endParaRPr lang="it-IT" sz="2400" dirty="0"/>
          </a:p>
        </p:txBody>
      </p:sp>
      <p:pic>
        <p:nvPicPr>
          <p:cNvPr id="9" name="Immagine 8">
            <a:extLst>
              <a:ext uri="{FF2B5EF4-FFF2-40B4-BE49-F238E27FC236}">
                <a16:creationId xmlns:a16="http://schemas.microsoft.com/office/drawing/2014/main" id="{F0A2E19D-8FC2-B1AA-4A28-47FEB953602D}"/>
              </a:ext>
            </a:extLst>
          </p:cNvPr>
          <p:cNvPicPr>
            <a:picLocks noChangeAspect="1"/>
          </p:cNvPicPr>
          <p:nvPr/>
        </p:nvPicPr>
        <p:blipFill rotWithShape="1">
          <a:blip r:embed="rId2">
            <a:alphaModFix amt="70000"/>
          </a:blip>
          <a:srcRect t="10329" b="3061"/>
          <a:stretch/>
        </p:blipFill>
        <p:spPr>
          <a:xfrm>
            <a:off x="8578284" y="570288"/>
            <a:ext cx="2212546" cy="1056382"/>
          </a:xfrm>
          <a:prstGeom prst="rect">
            <a:avLst/>
          </a:prstGeom>
        </p:spPr>
      </p:pic>
      <p:sp>
        <p:nvSpPr>
          <p:cNvPr id="10" name="CasellaDiTesto 9">
            <a:extLst>
              <a:ext uri="{FF2B5EF4-FFF2-40B4-BE49-F238E27FC236}">
                <a16:creationId xmlns:a16="http://schemas.microsoft.com/office/drawing/2014/main" id="{BED55C8E-BD01-7C83-E0C7-CABAA65FBF89}"/>
              </a:ext>
            </a:extLst>
          </p:cNvPr>
          <p:cNvSpPr txBox="1"/>
          <p:nvPr/>
        </p:nvSpPr>
        <p:spPr>
          <a:xfrm>
            <a:off x="287003" y="1584272"/>
            <a:ext cx="11617994" cy="646331"/>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rPr>
              <a:t>I ramdirektivet om avfall fastställs de grundläggande begreppen och definitionerna för avfallshantering, inklusive definitioner av avfall, återvinning och återanvändning.</a:t>
            </a:r>
            <a:endParaRPr lang="it-IT" dirty="0"/>
          </a:p>
        </p:txBody>
      </p:sp>
      <p:pic>
        <p:nvPicPr>
          <p:cNvPr id="12" name="Immagine 11">
            <a:extLst>
              <a:ext uri="{FF2B5EF4-FFF2-40B4-BE49-F238E27FC236}">
                <a16:creationId xmlns:a16="http://schemas.microsoft.com/office/drawing/2014/main" id="{AA87B1B7-487F-27A3-A1B8-BBDDC01B2617}"/>
              </a:ext>
            </a:extLst>
          </p:cNvPr>
          <p:cNvPicPr>
            <a:picLocks noChangeAspect="1"/>
          </p:cNvPicPr>
          <p:nvPr/>
        </p:nvPicPr>
        <p:blipFill>
          <a:blip r:embed="rId3"/>
          <a:stretch>
            <a:fillRect/>
          </a:stretch>
        </p:blipFill>
        <p:spPr>
          <a:xfrm>
            <a:off x="286867" y="4279810"/>
            <a:ext cx="1130415" cy="1130415"/>
          </a:xfrm>
          <a:prstGeom prst="rect">
            <a:avLst/>
          </a:prstGeom>
        </p:spPr>
      </p:pic>
      <p:pic>
        <p:nvPicPr>
          <p:cNvPr id="14" name="Immagine 13">
            <a:extLst>
              <a:ext uri="{FF2B5EF4-FFF2-40B4-BE49-F238E27FC236}">
                <a16:creationId xmlns:a16="http://schemas.microsoft.com/office/drawing/2014/main" id="{6000655E-7ACC-0B12-7782-DD0DEDF10147}"/>
              </a:ext>
            </a:extLst>
          </p:cNvPr>
          <p:cNvPicPr>
            <a:picLocks noChangeAspect="1"/>
          </p:cNvPicPr>
          <p:nvPr/>
        </p:nvPicPr>
        <p:blipFill>
          <a:blip r:embed="rId4"/>
          <a:stretch>
            <a:fillRect/>
          </a:stretch>
        </p:blipFill>
        <p:spPr>
          <a:xfrm>
            <a:off x="391373" y="2463070"/>
            <a:ext cx="1025909" cy="1038733"/>
          </a:xfrm>
          <a:prstGeom prst="rect">
            <a:avLst/>
          </a:prstGeom>
        </p:spPr>
      </p:pic>
      <p:pic>
        <p:nvPicPr>
          <p:cNvPr id="16" name="Immagine 15">
            <a:extLst>
              <a:ext uri="{FF2B5EF4-FFF2-40B4-BE49-F238E27FC236}">
                <a16:creationId xmlns:a16="http://schemas.microsoft.com/office/drawing/2014/main" id="{2BAD3055-49FD-D169-9FA6-705FA943327B}"/>
              </a:ext>
            </a:extLst>
          </p:cNvPr>
          <p:cNvPicPr>
            <a:picLocks noChangeAspect="1"/>
          </p:cNvPicPr>
          <p:nvPr/>
        </p:nvPicPr>
        <p:blipFill>
          <a:blip r:embed="rId5"/>
          <a:stretch>
            <a:fillRect/>
          </a:stretch>
        </p:blipFill>
        <p:spPr>
          <a:xfrm>
            <a:off x="10722464" y="3237924"/>
            <a:ext cx="1025909" cy="971138"/>
          </a:xfrm>
          <a:prstGeom prst="rect">
            <a:avLst/>
          </a:prstGeom>
        </p:spPr>
      </p:pic>
      <p:pic>
        <p:nvPicPr>
          <p:cNvPr id="18" name="Immagine 17">
            <a:extLst>
              <a:ext uri="{FF2B5EF4-FFF2-40B4-BE49-F238E27FC236}">
                <a16:creationId xmlns:a16="http://schemas.microsoft.com/office/drawing/2014/main" id="{AB6073C6-153D-3FD9-35CA-0191BDCA3EA6}"/>
              </a:ext>
            </a:extLst>
          </p:cNvPr>
          <p:cNvPicPr>
            <a:picLocks noChangeAspect="1"/>
          </p:cNvPicPr>
          <p:nvPr/>
        </p:nvPicPr>
        <p:blipFill>
          <a:blip r:embed="rId6"/>
          <a:stretch>
            <a:fillRect/>
          </a:stretch>
        </p:blipFill>
        <p:spPr>
          <a:xfrm>
            <a:off x="10690564" y="5135180"/>
            <a:ext cx="1089708" cy="1130416"/>
          </a:xfrm>
          <a:prstGeom prst="rect">
            <a:avLst/>
          </a:prstGeom>
        </p:spPr>
      </p:pic>
      <p:sp>
        <p:nvSpPr>
          <p:cNvPr id="20" name="CasellaDiTesto 19">
            <a:extLst>
              <a:ext uri="{FF2B5EF4-FFF2-40B4-BE49-F238E27FC236}">
                <a16:creationId xmlns:a16="http://schemas.microsoft.com/office/drawing/2014/main" id="{4C10B25A-C2CB-6AA4-248A-E7CA06091B24}"/>
              </a:ext>
            </a:extLst>
          </p:cNvPr>
          <p:cNvSpPr txBox="1"/>
          <p:nvPr/>
        </p:nvSpPr>
        <p:spPr>
          <a:xfrm>
            <a:off x="1546746" y="2566937"/>
            <a:ext cx="8438866" cy="584775"/>
          </a:xfrm>
          <a:prstGeom prst="rect">
            <a:avLst/>
          </a:prstGeom>
          <a:noFill/>
        </p:spPr>
        <p:txBody>
          <a:bodyPr wrap="square">
            <a:spAutoFit/>
          </a:bodyPr>
          <a:lstStyle/>
          <a:p>
            <a:r>
              <a:rPr lang="en-US" sz="1600" dirty="0"/>
              <a:t>Senast 2025 skall förberedelserna för återanvändning och materialåtervinning av kommunalt avfall ökas till minst 55 %, 60 % och 65 % av vikten 2025, 2030 respektive 2035.</a:t>
            </a:r>
            <a:endParaRPr lang="it-IT" sz="1600" dirty="0"/>
          </a:p>
        </p:txBody>
      </p:sp>
      <p:sp>
        <p:nvSpPr>
          <p:cNvPr id="21" name="CasellaDiTesto 20">
            <a:extLst>
              <a:ext uri="{FF2B5EF4-FFF2-40B4-BE49-F238E27FC236}">
                <a16:creationId xmlns:a16="http://schemas.microsoft.com/office/drawing/2014/main" id="{8EA28D17-7CA6-DCB7-85B5-8E27B2F1C6A9}"/>
              </a:ext>
            </a:extLst>
          </p:cNvPr>
          <p:cNvSpPr txBox="1"/>
          <p:nvPr/>
        </p:nvSpPr>
        <p:spPr>
          <a:xfrm>
            <a:off x="1546746" y="4459867"/>
            <a:ext cx="9175718" cy="830997"/>
          </a:xfrm>
          <a:prstGeom prst="rect">
            <a:avLst/>
          </a:prstGeom>
          <a:noFill/>
        </p:spPr>
        <p:txBody>
          <a:bodyPr wrap="square">
            <a:spAutoFit/>
          </a:bodyPr>
          <a:lstStyle/>
          <a:p>
            <a:r>
              <a:rPr lang="en-US" sz="1600" dirty="0"/>
              <a:t>biprodukt är ett ämne eller föremål som härrör från en produktionsprocess, vars primära syfte inte är att producera detta föremål. Biprodukter kan komma från ett brett spektrum av sektorer med olika miljöpåverkan</a:t>
            </a:r>
            <a:endParaRPr lang="it-IT" sz="1600" dirty="0"/>
          </a:p>
        </p:txBody>
      </p:sp>
      <p:sp>
        <p:nvSpPr>
          <p:cNvPr id="22" name="CasellaDiTesto 21">
            <a:extLst>
              <a:ext uri="{FF2B5EF4-FFF2-40B4-BE49-F238E27FC236}">
                <a16:creationId xmlns:a16="http://schemas.microsoft.com/office/drawing/2014/main" id="{F0CD17FC-4D87-2191-BDBC-256D233EC3B8}"/>
              </a:ext>
            </a:extLst>
          </p:cNvPr>
          <p:cNvSpPr txBox="1"/>
          <p:nvPr/>
        </p:nvSpPr>
        <p:spPr>
          <a:xfrm>
            <a:off x="1546746" y="3513402"/>
            <a:ext cx="9014345" cy="584775"/>
          </a:xfrm>
          <a:prstGeom prst="rect">
            <a:avLst/>
          </a:prstGeom>
          <a:noFill/>
        </p:spPr>
        <p:txBody>
          <a:bodyPr wrap="square">
            <a:spAutoFit/>
          </a:bodyPr>
          <a:lstStyle/>
          <a:p>
            <a:pPr algn="r"/>
            <a:r>
              <a:rPr lang="en-US" sz="1600" dirty="0"/>
              <a:t>Ramdirektivet om avfall innehåller ytterligare krav på märkning, registerhållning, övervakning och kontroll från "vaggan till graven".</a:t>
            </a:r>
            <a:endParaRPr lang="it-IT" sz="1600" dirty="0"/>
          </a:p>
        </p:txBody>
      </p:sp>
      <p:sp>
        <p:nvSpPr>
          <p:cNvPr id="24" name="CasellaDiTesto 23">
            <a:extLst>
              <a:ext uri="{FF2B5EF4-FFF2-40B4-BE49-F238E27FC236}">
                <a16:creationId xmlns:a16="http://schemas.microsoft.com/office/drawing/2014/main" id="{FEE00A4C-ADD0-7C48-49F5-FA89B54F6F00}"/>
              </a:ext>
            </a:extLst>
          </p:cNvPr>
          <p:cNvSpPr txBox="1"/>
          <p:nvPr/>
        </p:nvSpPr>
        <p:spPr>
          <a:xfrm>
            <a:off x="1510353" y="5472482"/>
            <a:ext cx="8975676" cy="584775"/>
          </a:xfrm>
          <a:prstGeom prst="rect">
            <a:avLst/>
          </a:prstGeom>
          <a:noFill/>
        </p:spPr>
        <p:txBody>
          <a:bodyPr wrap="square">
            <a:spAutoFit/>
          </a:bodyPr>
          <a:lstStyle/>
          <a:p>
            <a:pPr algn="r"/>
            <a:r>
              <a:rPr lang="en-US" sz="1600" dirty="0"/>
              <a:t>Kriterier för avfallets upphörande anger när visst avfall upphör att vara avfall och blir en produkt eller ett sekundärt råmaterial</a:t>
            </a:r>
            <a:endParaRPr lang="it-IT" sz="1600" dirty="0"/>
          </a:p>
        </p:txBody>
      </p:sp>
      <p:sp>
        <p:nvSpPr>
          <p:cNvPr id="26" name="CasellaDiTesto 25">
            <a:extLst>
              <a:ext uri="{FF2B5EF4-FFF2-40B4-BE49-F238E27FC236}">
                <a16:creationId xmlns:a16="http://schemas.microsoft.com/office/drawing/2014/main" id="{F5BA8FE5-45D2-C36B-C94F-71DCA9B67BE5}"/>
              </a:ext>
            </a:extLst>
          </p:cNvPr>
          <p:cNvSpPr txBox="1"/>
          <p:nvPr/>
        </p:nvSpPr>
        <p:spPr>
          <a:xfrm>
            <a:off x="286867" y="6347269"/>
            <a:ext cx="6096000" cy="338554"/>
          </a:xfrm>
          <a:prstGeom prst="rect">
            <a:avLst/>
          </a:prstGeom>
          <a:noFill/>
        </p:spPr>
        <p:txBody>
          <a:bodyPr wrap="square">
            <a:spAutoFit/>
          </a:bodyPr>
          <a:lstStyle/>
          <a:p>
            <a:r>
              <a:rPr lang="it-IT" sz="1600" b="1" dirty="0">
                <a:solidFill>
                  <a:srgbClr val="027822"/>
                </a:solidFill>
              </a:rPr>
              <a:t>Direktiv 2008/98/EG</a:t>
            </a:r>
          </a:p>
        </p:txBody>
      </p:sp>
    </p:spTree>
    <p:extLst>
      <p:ext uri="{BB962C8B-B14F-4D97-AF65-F5344CB8AC3E}">
        <p14:creationId xmlns:p14="http://schemas.microsoft.com/office/powerpoint/2010/main" val="3045037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EFF80AC8-A9C8-0849-3E1B-441E89B4A78A}"/>
              </a:ext>
            </a:extLst>
          </p:cNvPr>
          <p:cNvSpPr>
            <a:spLocks noGrp="1"/>
          </p:cNvSpPr>
          <p:nvPr>
            <p:ph type="ftr" sz="quarter" idx="11"/>
          </p:nvPr>
        </p:nvSpPr>
        <p:spPr/>
        <p:txBody>
          <a:bodyPr/>
          <a:lstStyle/>
          <a:p>
            <a:r>
              <a:rPr lang="en-US" dirty="0"/>
              <a:t>Modul: A / </a:t>
            </a:r>
            <a:r>
              <a:rPr lang="en-US" dirty="0" err="1"/>
              <a:t>Ämne</a:t>
            </a:r>
            <a:r>
              <a:rPr lang="en-US" dirty="0"/>
              <a:t>: 4 / </a:t>
            </a:r>
            <a:r>
              <a:rPr lang="en-US" dirty="0" err="1"/>
              <a:t>Delämne</a:t>
            </a:r>
            <a:r>
              <a:rPr lang="en-US" dirty="0"/>
              <a:t>: 3</a:t>
            </a:r>
          </a:p>
        </p:txBody>
      </p:sp>
      <p:sp>
        <p:nvSpPr>
          <p:cNvPr id="6" name="Segnaposto numero diapositiva 5">
            <a:extLst>
              <a:ext uri="{FF2B5EF4-FFF2-40B4-BE49-F238E27FC236}">
                <a16:creationId xmlns:a16="http://schemas.microsoft.com/office/drawing/2014/main" id="{8DDB5EE5-A03C-7758-A697-469245EA6B92}"/>
              </a:ext>
            </a:extLst>
          </p:cNvPr>
          <p:cNvSpPr>
            <a:spLocks noGrp="1"/>
          </p:cNvSpPr>
          <p:nvPr>
            <p:ph type="sldNum" sz="quarter" idx="12"/>
          </p:nvPr>
        </p:nvSpPr>
        <p:spPr/>
        <p:txBody>
          <a:bodyPr/>
          <a:lstStyle/>
          <a:p>
            <a:fld id="{D57F1E4F-1CFF-5643-939E-217C01CDF565}" type="slidenum">
              <a:rPr lang="en-US" smtClean="0"/>
              <a:t>13</a:t>
            </a:fld>
            <a:endParaRPr lang="en-US" dirty="0"/>
          </a:p>
        </p:txBody>
      </p:sp>
      <p:pic>
        <p:nvPicPr>
          <p:cNvPr id="7" name="Elementi multimediali online 3" title="Food Waste: The Hidden Cost of the Food We Throw Out I ClimateScience #9">
            <a:hlinkClick r:id="" action="ppaction://media"/>
            <a:extLst>
              <a:ext uri="{FF2B5EF4-FFF2-40B4-BE49-F238E27FC236}">
                <a16:creationId xmlns:a16="http://schemas.microsoft.com/office/drawing/2014/main" id="{C68F1034-4699-D0BB-BDF9-E2FAAC80F2D3}"/>
              </a:ext>
            </a:extLst>
          </p:cNvPr>
          <p:cNvPicPr>
            <a:picLocks noRot="1" noChangeAspect="1"/>
          </p:cNvPicPr>
          <p:nvPr>
            <a:videoFile r:link="rId1"/>
          </p:nvPr>
        </p:nvPicPr>
        <p:blipFill>
          <a:blip r:embed="rId3"/>
          <a:stretch>
            <a:fillRect/>
          </a:stretch>
        </p:blipFill>
        <p:spPr>
          <a:xfrm>
            <a:off x="2937677" y="2201839"/>
            <a:ext cx="6316646" cy="3302758"/>
          </a:xfrm>
          <a:prstGeom prst="rect">
            <a:avLst/>
          </a:prstGeom>
        </p:spPr>
      </p:pic>
      <p:sp>
        <p:nvSpPr>
          <p:cNvPr id="9" name="CasellaDiTesto 8">
            <a:extLst>
              <a:ext uri="{FF2B5EF4-FFF2-40B4-BE49-F238E27FC236}">
                <a16:creationId xmlns:a16="http://schemas.microsoft.com/office/drawing/2014/main" id="{407848CA-6A9E-BFE4-6FF9-BE3B8F3C6ED6}"/>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Den dolda kostnaden för den mat vi slänger och som kan återanvändas som organiskt material</a:t>
            </a:r>
          </a:p>
        </p:txBody>
      </p:sp>
    </p:spTree>
    <p:extLst>
      <p:ext uri="{BB962C8B-B14F-4D97-AF65-F5344CB8AC3E}">
        <p14:creationId xmlns:p14="http://schemas.microsoft.com/office/powerpoint/2010/main" val="88351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C2818-72A0-30E2-CDFF-31F18A1BDF32}"/>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CB2A7DA4-4B35-A0F4-9A4F-F0C205EEAF37}"/>
              </a:ext>
            </a:extLst>
          </p:cNvPr>
          <p:cNvSpPr>
            <a:spLocks noGrp="1"/>
          </p:cNvSpPr>
          <p:nvPr>
            <p:ph type="sldNum" sz="quarter" idx="12"/>
          </p:nvPr>
        </p:nvSpPr>
        <p:spPr/>
        <p:txBody>
          <a:bodyPr/>
          <a:lstStyle/>
          <a:p>
            <a:fld id="{519954A3-9DFD-4C44-94BA-B95130A3BA1C}" type="slidenum">
              <a:rPr lang="en-US" smtClean="0"/>
              <a:t>14</a:t>
            </a:fld>
            <a:endParaRPr lang="en-US" dirty="0"/>
          </a:p>
        </p:txBody>
      </p:sp>
      <p:sp>
        <p:nvSpPr>
          <p:cNvPr id="2" name="Segnaposto piè di pagina 1">
            <a:extLst>
              <a:ext uri="{FF2B5EF4-FFF2-40B4-BE49-F238E27FC236}">
                <a16:creationId xmlns:a16="http://schemas.microsoft.com/office/drawing/2014/main" id="{910A3BF1-05D8-EDA6-D37D-6FE141A3D133}"/>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a:t>
            </a:r>
            <a:r>
              <a:rPr lang="en-US" dirty="0"/>
              <a:t>: 4</a:t>
            </a:r>
          </a:p>
        </p:txBody>
      </p:sp>
      <p:sp>
        <p:nvSpPr>
          <p:cNvPr id="3" name="CasellaDiTesto 2">
            <a:extLst>
              <a:ext uri="{FF2B5EF4-FFF2-40B4-BE49-F238E27FC236}">
                <a16:creationId xmlns:a16="http://schemas.microsoft.com/office/drawing/2014/main" id="{02AA3E42-95DF-705F-52AC-3A1D336BC52E}"/>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Processer och behandlingar för framgångsrik återanvändning</a:t>
            </a:r>
            <a:endParaRPr lang="it-IT" sz="2800" dirty="0"/>
          </a:p>
        </p:txBody>
      </p:sp>
      <p:sp>
        <p:nvSpPr>
          <p:cNvPr id="4" name="CasellaDiTesto 3">
            <a:extLst>
              <a:ext uri="{FF2B5EF4-FFF2-40B4-BE49-F238E27FC236}">
                <a16:creationId xmlns:a16="http://schemas.microsoft.com/office/drawing/2014/main" id="{CEF21912-15DA-2D5C-9064-5B82E141A47A}"/>
              </a:ext>
            </a:extLst>
          </p:cNvPr>
          <p:cNvSpPr txBox="1"/>
          <p:nvPr/>
        </p:nvSpPr>
        <p:spPr>
          <a:xfrm>
            <a:off x="287003" y="1580981"/>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De processer och behandlingar som utformats för framgångsrik återanvändning av olika material inom jordbruket utgör ett dynamiskt och innovativt område i skärningspunkten mellan miljömässig hållbarhet, resurseffektivitet och jordbruksproduktivitet</a:t>
            </a:r>
            <a:endParaRPr lang="it-IT" dirty="0"/>
          </a:p>
        </p:txBody>
      </p:sp>
      <p:sp>
        <p:nvSpPr>
          <p:cNvPr id="5" name="CasellaDiTesto 4">
            <a:extLst>
              <a:ext uri="{FF2B5EF4-FFF2-40B4-BE49-F238E27FC236}">
                <a16:creationId xmlns:a16="http://schemas.microsoft.com/office/drawing/2014/main" id="{F67202A2-7B59-0007-2383-7402DC412E19}"/>
              </a:ext>
            </a:extLst>
          </p:cNvPr>
          <p:cNvSpPr txBox="1"/>
          <p:nvPr/>
        </p:nvSpPr>
        <p:spPr>
          <a:xfrm>
            <a:off x="138362" y="2529473"/>
            <a:ext cx="11917279" cy="1057918"/>
          </a:xfrm>
          <a:prstGeom prst="rect">
            <a:avLst/>
          </a:prstGeom>
          <a:noFill/>
        </p:spPr>
        <p:txBody>
          <a:bodyPr wrap="square">
            <a:spAutoFit/>
          </a:bodyPr>
          <a:lstStyle/>
          <a:p>
            <a:pPr algn="ctr">
              <a:lnSpc>
                <a:spcPct val="115000"/>
              </a:lnSpc>
              <a:spcAft>
                <a:spcPts val="1125"/>
              </a:spcAft>
            </a:pPr>
            <a:r>
              <a:rPr lang="en-GB" sz="2400" b="1" u="sng" dirty="0">
                <a:solidFill>
                  <a:srgbClr val="94C020"/>
                </a:solidFill>
              </a:rPr>
              <a:t>ÅTERVINNING AV NÄRINGSÄMNEN </a:t>
            </a:r>
          </a:p>
          <a:p>
            <a:pPr algn="ctr">
              <a:lnSpc>
                <a:spcPct val="115000"/>
              </a:lnSpc>
              <a:spcAft>
                <a:spcPts val="1125"/>
              </a:spcAft>
            </a:pPr>
            <a:r>
              <a:rPr lang="en-GB" sz="2400" dirty="0">
                <a:solidFill>
                  <a:srgbClr val="94C020"/>
                </a:solidFill>
              </a:rPr>
              <a:t>Från de 3 största förlustströmmarna</a:t>
            </a:r>
          </a:p>
        </p:txBody>
      </p:sp>
      <p:sp>
        <p:nvSpPr>
          <p:cNvPr id="7" name="CasellaDiTesto 6">
            <a:extLst>
              <a:ext uri="{FF2B5EF4-FFF2-40B4-BE49-F238E27FC236}">
                <a16:creationId xmlns:a16="http://schemas.microsoft.com/office/drawing/2014/main" id="{BC0D2051-8784-37C7-2D26-8BAC5F50AB2E}"/>
              </a:ext>
            </a:extLst>
          </p:cNvPr>
          <p:cNvSpPr txBox="1"/>
          <p:nvPr/>
        </p:nvSpPr>
        <p:spPr>
          <a:xfrm>
            <a:off x="1982702" y="5459715"/>
            <a:ext cx="2110136" cy="369332"/>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Gödsel från boskap</a:t>
            </a:r>
            <a:endParaRPr lang="it-IT" b="1" i="1" dirty="0"/>
          </a:p>
        </p:txBody>
      </p:sp>
      <p:sp>
        <p:nvSpPr>
          <p:cNvPr id="9" name="CasellaDiTesto 8">
            <a:extLst>
              <a:ext uri="{FF2B5EF4-FFF2-40B4-BE49-F238E27FC236}">
                <a16:creationId xmlns:a16="http://schemas.microsoft.com/office/drawing/2014/main" id="{C37619D4-5BC6-A1A6-A2AB-BDD2C12E821C}"/>
              </a:ext>
            </a:extLst>
          </p:cNvPr>
          <p:cNvSpPr txBox="1"/>
          <p:nvPr/>
        </p:nvSpPr>
        <p:spPr>
          <a:xfrm>
            <a:off x="5308065" y="5459715"/>
            <a:ext cx="1779439" cy="369332"/>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Slam från avloppsreningsverk</a:t>
            </a:r>
            <a:endParaRPr lang="it-IT" b="1" i="1" dirty="0"/>
          </a:p>
        </p:txBody>
      </p:sp>
      <p:sp>
        <p:nvSpPr>
          <p:cNvPr id="11" name="CasellaDiTesto 10">
            <a:extLst>
              <a:ext uri="{FF2B5EF4-FFF2-40B4-BE49-F238E27FC236}">
                <a16:creationId xmlns:a16="http://schemas.microsoft.com/office/drawing/2014/main" id="{9BC52754-1ED1-40EC-9EE9-40265EC0EBBD}"/>
              </a:ext>
            </a:extLst>
          </p:cNvPr>
          <p:cNvSpPr txBox="1"/>
          <p:nvPr/>
        </p:nvSpPr>
        <p:spPr>
          <a:xfrm>
            <a:off x="8182693" y="5453970"/>
            <a:ext cx="1941485" cy="369332"/>
          </a:xfrm>
          <a:prstGeom prst="rect">
            <a:avLst/>
          </a:prstGeom>
          <a:noFill/>
        </p:spPr>
        <p:txBody>
          <a:bodyPr wrap="square">
            <a:spAutoFit/>
          </a:bodyPr>
          <a:lstStyle/>
          <a:p>
            <a:pPr algn="ctr"/>
            <a:r>
              <a:rPr lang="en-GB" b="1" i="1" dirty="0">
                <a:latin typeface="Calibri" panose="020F0502020204030204" pitchFamily="34" charset="0"/>
                <a:ea typeface="Calibri" panose="020F0502020204030204" pitchFamily="34" charset="0"/>
              </a:rPr>
              <a:t>Avfall i livsmedelskedjan</a:t>
            </a:r>
            <a:endParaRPr lang="it-IT" b="1" i="1" dirty="0"/>
          </a:p>
        </p:txBody>
      </p:sp>
      <p:pic>
        <p:nvPicPr>
          <p:cNvPr id="16" name="Immagine 15">
            <a:extLst>
              <a:ext uri="{FF2B5EF4-FFF2-40B4-BE49-F238E27FC236}">
                <a16:creationId xmlns:a16="http://schemas.microsoft.com/office/drawing/2014/main" id="{75EF0E16-7926-F187-0929-9E03C27D007D}"/>
              </a:ext>
            </a:extLst>
          </p:cNvPr>
          <p:cNvPicPr>
            <a:picLocks noChangeAspect="1"/>
          </p:cNvPicPr>
          <p:nvPr/>
        </p:nvPicPr>
        <p:blipFill>
          <a:blip r:embed="rId2"/>
          <a:stretch>
            <a:fillRect/>
          </a:stretch>
        </p:blipFill>
        <p:spPr>
          <a:xfrm>
            <a:off x="8566920" y="4080059"/>
            <a:ext cx="1332348" cy="1497274"/>
          </a:xfrm>
          <a:prstGeom prst="rect">
            <a:avLst/>
          </a:prstGeom>
        </p:spPr>
      </p:pic>
      <p:pic>
        <p:nvPicPr>
          <p:cNvPr id="18" name="Immagine 17">
            <a:extLst>
              <a:ext uri="{FF2B5EF4-FFF2-40B4-BE49-F238E27FC236}">
                <a16:creationId xmlns:a16="http://schemas.microsoft.com/office/drawing/2014/main" id="{35B65F01-507D-4AB5-E031-B3D351D192C2}"/>
              </a:ext>
            </a:extLst>
          </p:cNvPr>
          <p:cNvPicPr>
            <a:picLocks noChangeAspect="1"/>
          </p:cNvPicPr>
          <p:nvPr/>
        </p:nvPicPr>
        <p:blipFill>
          <a:blip r:embed="rId3"/>
          <a:stretch>
            <a:fillRect/>
          </a:stretch>
        </p:blipFill>
        <p:spPr>
          <a:xfrm>
            <a:off x="5366038" y="4080059"/>
            <a:ext cx="1462391" cy="1374648"/>
          </a:xfrm>
          <a:prstGeom prst="rect">
            <a:avLst/>
          </a:prstGeom>
        </p:spPr>
      </p:pic>
      <p:pic>
        <p:nvPicPr>
          <p:cNvPr id="20" name="Immagine 19">
            <a:extLst>
              <a:ext uri="{FF2B5EF4-FFF2-40B4-BE49-F238E27FC236}">
                <a16:creationId xmlns:a16="http://schemas.microsoft.com/office/drawing/2014/main" id="{30264123-7BAF-3904-1911-8A614A413B4E}"/>
              </a:ext>
            </a:extLst>
          </p:cNvPr>
          <p:cNvPicPr>
            <a:picLocks noChangeAspect="1"/>
          </p:cNvPicPr>
          <p:nvPr/>
        </p:nvPicPr>
        <p:blipFill>
          <a:blip r:embed="rId4"/>
          <a:stretch>
            <a:fillRect/>
          </a:stretch>
        </p:blipFill>
        <p:spPr>
          <a:xfrm>
            <a:off x="2272614" y="3997219"/>
            <a:ext cx="1739160" cy="1580114"/>
          </a:xfrm>
          <a:prstGeom prst="rect">
            <a:avLst/>
          </a:prstGeom>
        </p:spPr>
      </p:pic>
      <p:sp>
        <p:nvSpPr>
          <p:cNvPr id="21" name="Rettangolo 20">
            <a:extLst>
              <a:ext uri="{FF2B5EF4-FFF2-40B4-BE49-F238E27FC236}">
                <a16:creationId xmlns:a16="http://schemas.microsoft.com/office/drawing/2014/main" id="{E963BCA9-F6B8-6836-07A6-FE09A9718FEA}"/>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4</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014681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479DD-B6BC-F0C9-BEFE-08CE309FCF1B}"/>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644BF5A5-7956-CE10-0CB1-CF9DDF4687EE}"/>
              </a:ext>
            </a:extLst>
          </p:cNvPr>
          <p:cNvSpPr>
            <a:spLocks noGrp="1"/>
          </p:cNvSpPr>
          <p:nvPr>
            <p:ph type="sldNum" sz="quarter" idx="12"/>
          </p:nvPr>
        </p:nvSpPr>
        <p:spPr/>
        <p:txBody>
          <a:bodyPr/>
          <a:lstStyle/>
          <a:p>
            <a:fld id="{519954A3-9DFD-4C44-94BA-B95130A3BA1C}" type="slidenum">
              <a:rPr lang="en-US" smtClean="0"/>
              <a:t>15</a:t>
            </a:fld>
            <a:endParaRPr lang="en-US" dirty="0"/>
          </a:p>
        </p:txBody>
      </p:sp>
      <p:sp>
        <p:nvSpPr>
          <p:cNvPr id="2" name="Segnaposto piè di pagina 1">
            <a:extLst>
              <a:ext uri="{FF2B5EF4-FFF2-40B4-BE49-F238E27FC236}">
                <a16:creationId xmlns:a16="http://schemas.microsoft.com/office/drawing/2014/main" id="{3392A69B-B1C3-756C-BE3F-3F07AE0D43D2}"/>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pic>
        <p:nvPicPr>
          <p:cNvPr id="4" name="Immagine 3">
            <a:extLst>
              <a:ext uri="{FF2B5EF4-FFF2-40B4-BE49-F238E27FC236}">
                <a16:creationId xmlns:a16="http://schemas.microsoft.com/office/drawing/2014/main" id="{D62EA4EA-35EF-B5DD-5899-A008F27AB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8620" y="2387049"/>
            <a:ext cx="6087021" cy="2083901"/>
          </a:xfrm>
          <a:prstGeom prst="rect">
            <a:avLst/>
          </a:prstGeom>
        </p:spPr>
      </p:pic>
      <p:sp>
        <p:nvSpPr>
          <p:cNvPr id="3" name="CasellaDiTesto 2">
            <a:extLst>
              <a:ext uri="{FF2B5EF4-FFF2-40B4-BE49-F238E27FC236}">
                <a16:creationId xmlns:a16="http://schemas.microsoft.com/office/drawing/2014/main" id="{C4A095F4-1262-6BB6-BEE7-B288597C99DF}"/>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Avfall i livsmedelskedjan</a:t>
            </a:r>
            <a:endParaRPr lang="it-IT" sz="2400" dirty="0"/>
          </a:p>
        </p:txBody>
      </p:sp>
      <p:sp>
        <p:nvSpPr>
          <p:cNvPr id="5" name="CasellaDiTesto 4">
            <a:extLst>
              <a:ext uri="{FF2B5EF4-FFF2-40B4-BE49-F238E27FC236}">
                <a16:creationId xmlns:a16="http://schemas.microsoft.com/office/drawing/2014/main" id="{A010C30C-26FD-C015-81EE-6F1C0408C1AB}"/>
              </a:ext>
            </a:extLst>
          </p:cNvPr>
          <p:cNvSpPr txBox="1"/>
          <p:nvPr/>
        </p:nvSpPr>
        <p:spPr>
          <a:xfrm>
            <a:off x="337567" y="5656103"/>
            <a:ext cx="4183429" cy="261610"/>
          </a:xfrm>
          <a:prstGeom prst="rect">
            <a:avLst/>
          </a:prstGeom>
          <a:noFill/>
        </p:spPr>
        <p:txBody>
          <a:bodyPr wrap="square">
            <a:spAutoFit/>
          </a:bodyPr>
          <a:lstStyle/>
          <a:p>
            <a:r>
              <a:rPr lang="en-US" sz="1100" i="1" dirty="0"/>
              <a:t>Generering av matavfall per sektor, EU, 2012 (EEA Report n.04/2020)</a:t>
            </a:r>
            <a:endParaRPr lang="it-IT" sz="1100" i="1" dirty="0"/>
          </a:p>
        </p:txBody>
      </p:sp>
      <p:pic>
        <p:nvPicPr>
          <p:cNvPr id="8" name="Immagine 7">
            <a:extLst>
              <a:ext uri="{FF2B5EF4-FFF2-40B4-BE49-F238E27FC236}">
                <a16:creationId xmlns:a16="http://schemas.microsoft.com/office/drawing/2014/main" id="{78A244C7-84A1-543B-0B4C-C3D2BA812C0A}"/>
              </a:ext>
            </a:extLst>
          </p:cNvPr>
          <p:cNvPicPr>
            <a:picLocks noChangeAspect="1"/>
          </p:cNvPicPr>
          <p:nvPr/>
        </p:nvPicPr>
        <p:blipFill>
          <a:blip r:embed="rId3"/>
          <a:stretch>
            <a:fillRect/>
          </a:stretch>
        </p:blipFill>
        <p:spPr>
          <a:xfrm>
            <a:off x="337567" y="2906868"/>
            <a:ext cx="4457346" cy="2662612"/>
          </a:xfrm>
          <a:prstGeom prst="rect">
            <a:avLst/>
          </a:prstGeom>
        </p:spPr>
      </p:pic>
      <p:sp>
        <p:nvSpPr>
          <p:cNvPr id="11" name="CasellaDiTesto 10">
            <a:extLst>
              <a:ext uri="{FF2B5EF4-FFF2-40B4-BE49-F238E27FC236}">
                <a16:creationId xmlns:a16="http://schemas.microsoft.com/office/drawing/2014/main" id="{B5CEA372-0307-71BA-2D0A-798B7652425D}"/>
              </a:ext>
            </a:extLst>
          </p:cNvPr>
          <p:cNvSpPr txBox="1"/>
          <p:nvPr/>
        </p:nvSpPr>
        <p:spPr>
          <a:xfrm>
            <a:off x="287003" y="1584272"/>
            <a:ext cx="11617994" cy="646331"/>
          </a:xfrm>
          <a:prstGeom prst="rect">
            <a:avLst/>
          </a:prstGeom>
          <a:noFill/>
        </p:spPr>
        <p:txBody>
          <a:bodyPr wrap="square">
            <a:spAutoFit/>
          </a:bodyPr>
          <a:lstStyle/>
          <a:p>
            <a:pPr algn="ctr"/>
            <a:r>
              <a:rPr lang="it-IT" dirty="0"/>
              <a:t>År 2017 </a:t>
            </a:r>
            <a:r>
              <a:rPr lang="it-IT" dirty="0" err="1"/>
              <a:t>genererade </a:t>
            </a:r>
            <a:r>
              <a:rPr lang="it-IT" dirty="0"/>
              <a:t>EU-28 249 </a:t>
            </a:r>
            <a:r>
              <a:rPr lang="it-IT" dirty="0" err="1"/>
              <a:t>miljoner ton fast kommunalt avfall </a:t>
            </a:r>
            <a:r>
              <a:rPr lang="it-IT" dirty="0"/>
              <a:t>(Eurostat, 2019), </a:t>
            </a:r>
            <a:r>
              <a:rPr lang="it-IT" dirty="0" err="1"/>
              <a:t>varav cirka </a:t>
            </a:r>
            <a:r>
              <a:rPr lang="it-IT" dirty="0"/>
              <a:t>34 % (86 Mt, cirka </a:t>
            </a:r>
            <a:r>
              <a:rPr lang="en-US" dirty="0"/>
              <a:t>175 </a:t>
            </a:r>
            <a:r>
              <a:rPr lang="en-US" dirty="0" err="1"/>
              <a:t>kg/capita/år</a:t>
            </a:r>
            <a:r>
              <a:rPr lang="it-IT" dirty="0"/>
              <a:t>) </a:t>
            </a:r>
            <a:r>
              <a:rPr lang="it-IT" dirty="0" err="1"/>
              <a:t>var bioavfall</a:t>
            </a:r>
            <a:r>
              <a:rPr lang="it-IT" dirty="0"/>
              <a:t>. </a:t>
            </a:r>
          </a:p>
        </p:txBody>
      </p:sp>
      <p:sp>
        <p:nvSpPr>
          <p:cNvPr id="13" name="CasellaDiTesto 12">
            <a:extLst>
              <a:ext uri="{FF2B5EF4-FFF2-40B4-BE49-F238E27FC236}">
                <a16:creationId xmlns:a16="http://schemas.microsoft.com/office/drawing/2014/main" id="{2225F632-0466-5719-F327-7BB03008478D}"/>
              </a:ext>
            </a:extLst>
          </p:cNvPr>
          <p:cNvSpPr txBox="1"/>
          <p:nvPr/>
        </p:nvSpPr>
        <p:spPr>
          <a:xfrm>
            <a:off x="6023212" y="4625395"/>
            <a:ext cx="6000466" cy="1323439"/>
          </a:xfrm>
          <a:prstGeom prst="rect">
            <a:avLst/>
          </a:prstGeom>
          <a:noFill/>
        </p:spPr>
        <p:txBody>
          <a:bodyPr wrap="square">
            <a:spAutoFit/>
          </a:bodyPr>
          <a:lstStyle/>
          <a:p>
            <a:r>
              <a:rPr lang="it-IT" sz="1600" dirty="0" err="1"/>
              <a:t>Näringsämnen </a:t>
            </a:r>
            <a:r>
              <a:rPr lang="it-IT" sz="1600" dirty="0"/>
              <a:t>kan </a:t>
            </a:r>
            <a:r>
              <a:rPr lang="it-IT" sz="1600" dirty="0" err="1"/>
              <a:t>återvinnas </a:t>
            </a:r>
            <a:r>
              <a:rPr lang="it-IT" sz="1600" dirty="0"/>
              <a:t>från </a:t>
            </a:r>
            <a:r>
              <a:rPr lang="it-IT" sz="1600" dirty="0" err="1"/>
              <a:t>biologiskt nedbrytbart avfall genom kompostering</a:t>
            </a:r>
            <a:r>
              <a:rPr lang="it-IT" sz="1600" dirty="0"/>
              <a:t>, </a:t>
            </a:r>
            <a:r>
              <a:rPr lang="it-IT" sz="1600" dirty="0" err="1"/>
              <a:t>anaerob nedbrytning </a:t>
            </a:r>
            <a:r>
              <a:rPr lang="it-IT" sz="1600" dirty="0"/>
              <a:t>och </a:t>
            </a:r>
            <a:r>
              <a:rPr lang="it-IT" sz="1600" dirty="0" err="1"/>
              <a:t>förbränning</a:t>
            </a:r>
            <a:r>
              <a:rPr lang="it-IT" sz="1600" dirty="0"/>
              <a:t>.  Enligt </a:t>
            </a:r>
            <a:r>
              <a:rPr lang="it-IT" sz="1600" dirty="0" err="1"/>
              <a:t>Europeiska </a:t>
            </a:r>
            <a:r>
              <a:rPr lang="it-IT" sz="1600" dirty="0"/>
              <a:t>kommissionen skulle en </a:t>
            </a:r>
            <a:r>
              <a:rPr lang="it-IT" sz="1600" dirty="0" err="1"/>
              <a:t>maximering av återvinning </a:t>
            </a:r>
            <a:r>
              <a:rPr lang="it-IT" sz="1600" dirty="0"/>
              <a:t>och </a:t>
            </a:r>
            <a:r>
              <a:rPr lang="it-IT" sz="1600" dirty="0" err="1"/>
              <a:t>återanvändning potentiellt kunna ersätta </a:t>
            </a:r>
            <a:r>
              <a:rPr lang="it-IT" sz="1600" dirty="0"/>
              <a:t>10 % av </a:t>
            </a:r>
            <a:r>
              <a:rPr lang="it-IT" sz="1600" dirty="0" err="1"/>
              <a:t>fosfatgödselmedlen </a:t>
            </a:r>
            <a:r>
              <a:rPr lang="it-IT" sz="1600" dirty="0"/>
              <a:t>med kompost och minska </a:t>
            </a:r>
            <a:r>
              <a:rPr lang="it-IT" sz="1600" dirty="0" err="1"/>
              <a:t>markförstöringen med </a:t>
            </a:r>
            <a:r>
              <a:rPr lang="it-IT" sz="1600" dirty="0"/>
              <a:t>3-7 % på grund av </a:t>
            </a:r>
            <a:r>
              <a:rPr lang="it-IT" sz="1600" dirty="0" err="1"/>
              <a:t>tillförseln </a:t>
            </a:r>
            <a:r>
              <a:rPr lang="it-IT" sz="1600" dirty="0"/>
              <a:t>av </a:t>
            </a:r>
            <a:r>
              <a:rPr lang="it-IT" sz="1600" dirty="0" err="1"/>
              <a:t>organiskt material</a:t>
            </a:r>
            <a:r>
              <a:rPr lang="it-IT" sz="1600" dirty="0"/>
              <a:t>.</a:t>
            </a:r>
          </a:p>
        </p:txBody>
      </p:sp>
    </p:spTree>
    <p:extLst>
      <p:ext uri="{BB962C8B-B14F-4D97-AF65-F5344CB8AC3E}">
        <p14:creationId xmlns:p14="http://schemas.microsoft.com/office/powerpoint/2010/main" val="1298905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95D89-35FE-F866-5E54-9D086ED19B30}"/>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F0C3F21-9317-B387-5B3E-1CAA3322DF29}"/>
              </a:ext>
            </a:extLst>
          </p:cNvPr>
          <p:cNvSpPr>
            <a:spLocks noGrp="1"/>
          </p:cNvSpPr>
          <p:nvPr>
            <p:ph type="sldNum" sz="quarter" idx="12"/>
          </p:nvPr>
        </p:nvSpPr>
        <p:spPr/>
        <p:txBody>
          <a:bodyPr/>
          <a:lstStyle/>
          <a:p>
            <a:fld id="{519954A3-9DFD-4C44-94BA-B95130A3BA1C}" type="slidenum">
              <a:rPr lang="en-US" smtClean="0"/>
              <a:t>16</a:t>
            </a:fld>
            <a:endParaRPr lang="en-US" dirty="0"/>
          </a:p>
        </p:txBody>
      </p:sp>
      <p:sp>
        <p:nvSpPr>
          <p:cNvPr id="2" name="Segnaposto piè di pagina 1">
            <a:extLst>
              <a:ext uri="{FF2B5EF4-FFF2-40B4-BE49-F238E27FC236}">
                <a16:creationId xmlns:a16="http://schemas.microsoft.com/office/drawing/2014/main" id="{1DCEA26A-9842-D6E7-DA97-37CACF76FB69}"/>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pic>
        <p:nvPicPr>
          <p:cNvPr id="3" name="Immagine 2" descr="Immagine che contiene testo, schermata, diagramma, Carattere&#10;&#10;Descrizione generata automaticamente">
            <a:extLst>
              <a:ext uri="{FF2B5EF4-FFF2-40B4-BE49-F238E27FC236}">
                <a16:creationId xmlns:a16="http://schemas.microsoft.com/office/drawing/2014/main" id="{2805578D-B948-36B6-3C28-D90287D19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63" y="2729553"/>
            <a:ext cx="5957637" cy="3239130"/>
          </a:xfrm>
          <a:prstGeom prst="rect">
            <a:avLst/>
          </a:prstGeom>
        </p:spPr>
      </p:pic>
      <p:sp>
        <p:nvSpPr>
          <p:cNvPr id="4" name="CasellaDiTesto 3">
            <a:extLst>
              <a:ext uri="{FF2B5EF4-FFF2-40B4-BE49-F238E27FC236}">
                <a16:creationId xmlns:a16="http://schemas.microsoft.com/office/drawing/2014/main" id="{2E65CD26-771B-A3B4-AC44-A3305DA8F89E}"/>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Gödsel från boskap </a:t>
            </a:r>
            <a:endParaRPr lang="it-IT" sz="2400" dirty="0"/>
          </a:p>
        </p:txBody>
      </p:sp>
      <p:sp>
        <p:nvSpPr>
          <p:cNvPr id="5" name="CasellaDiTesto 4">
            <a:extLst>
              <a:ext uri="{FF2B5EF4-FFF2-40B4-BE49-F238E27FC236}">
                <a16:creationId xmlns:a16="http://schemas.microsoft.com/office/drawing/2014/main" id="{160EDDB6-815D-C71F-5CE0-CB9E145A35BF}"/>
              </a:ext>
            </a:extLst>
          </p:cNvPr>
          <p:cNvSpPr txBox="1"/>
          <p:nvPr/>
        </p:nvSpPr>
        <p:spPr>
          <a:xfrm>
            <a:off x="287003" y="1519426"/>
            <a:ext cx="11617994" cy="923330"/>
          </a:xfrm>
          <a:prstGeom prst="rect">
            <a:avLst/>
          </a:prstGeom>
          <a:noFill/>
        </p:spPr>
        <p:txBody>
          <a:bodyPr wrap="square">
            <a:spAutoFit/>
          </a:bodyPr>
          <a:lstStyle/>
          <a:p>
            <a:pPr algn="ctr"/>
            <a:r>
              <a:rPr lang="en-US" i="1" dirty="0"/>
              <a:t>All avföring och/eller urin från andra odlade djur än odlad fisk, med eller utan strö</a:t>
            </a:r>
            <a:r>
              <a:rPr lang="en-US" dirty="0"/>
              <a:t>.  Förordningen fastställer begränsningar för hantering, transport och spårbarhet.  Användning av gödsel på land regleras av nitratdirektivet (91/676/EEG), som fastställer ett tröskelvärde på 170 kg N/ha endast i nitratkänsliga zoner.</a:t>
            </a:r>
            <a:endParaRPr lang="it-IT" dirty="0"/>
          </a:p>
        </p:txBody>
      </p:sp>
      <p:sp>
        <p:nvSpPr>
          <p:cNvPr id="8" name="CasellaDiTesto 7">
            <a:extLst>
              <a:ext uri="{FF2B5EF4-FFF2-40B4-BE49-F238E27FC236}">
                <a16:creationId xmlns:a16="http://schemas.microsoft.com/office/drawing/2014/main" id="{DDEBD9E8-833A-A6F6-34E0-771587A9CC42}"/>
              </a:ext>
            </a:extLst>
          </p:cNvPr>
          <p:cNvSpPr txBox="1"/>
          <p:nvPr/>
        </p:nvSpPr>
        <p:spPr>
          <a:xfrm>
            <a:off x="7119582" y="4915436"/>
            <a:ext cx="4934056" cy="1323439"/>
          </a:xfrm>
          <a:prstGeom prst="rect">
            <a:avLst/>
          </a:prstGeom>
          <a:noFill/>
        </p:spPr>
        <p:txBody>
          <a:bodyPr wrap="square">
            <a:spAutoFit/>
          </a:bodyPr>
          <a:lstStyle/>
          <a:p>
            <a:r>
              <a:rPr lang="it-IT" sz="1600" i="1" dirty="0"/>
              <a:t>Direkt </a:t>
            </a:r>
            <a:r>
              <a:rPr lang="it-IT" sz="1600" i="1" dirty="0" err="1"/>
              <a:t>gödselspridning </a:t>
            </a:r>
            <a:r>
              <a:rPr lang="it-IT" sz="1600" i="1" dirty="0"/>
              <a:t>på jordbruksfält </a:t>
            </a:r>
            <a:r>
              <a:rPr lang="it-IT" sz="1600" i="1" dirty="0" err="1"/>
              <a:t>drivs ofta </a:t>
            </a:r>
            <a:r>
              <a:rPr lang="it-IT" sz="1600" i="1" dirty="0"/>
              <a:t>av motivet att på ett </a:t>
            </a:r>
            <a:r>
              <a:rPr lang="it-IT" sz="1600" b="1" i="1" dirty="0" err="1"/>
              <a:t>bekvämt sätt göra </a:t>
            </a:r>
            <a:r>
              <a:rPr lang="it-IT" sz="1600" b="1" i="1" dirty="0"/>
              <a:t>sig av med </a:t>
            </a:r>
            <a:r>
              <a:rPr lang="it-IT" sz="1600" b="1" i="1" dirty="0" err="1"/>
              <a:t>material som betraktas som </a:t>
            </a:r>
            <a:r>
              <a:rPr lang="it-IT" sz="1600" b="1" i="1" dirty="0"/>
              <a:t>en </a:t>
            </a:r>
            <a:r>
              <a:rPr lang="it-IT" sz="1600" b="1" i="1" dirty="0" err="1"/>
              <a:t>olägenhet </a:t>
            </a:r>
            <a:r>
              <a:rPr lang="it-IT" sz="1600" i="1" dirty="0" err="1"/>
              <a:t>snarare än som </a:t>
            </a:r>
            <a:r>
              <a:rPr lang="it-IT" sz="1600" i="1" dirty="0"/>
              <a:t>ett </a:t>
            </a:r>
            <a:r>
              <a:rPr lang="it-IT" sz="1600" i="1" dirty="0" err="1"/>
              <a:t>värdefullt näringsämne</a:t>
            </a:r>
            <a:r>
              <a:rPr lang="it-IT" sz="1600" i="1" dirty="0"/>
              <a:t>. </a:t>
            </a:r>
            <a:r>
              <a:rPr lang="it-IT" sz="1600" i="1" dirty="0" err="1"/>
              <a:t>Doseringen kanske inte alltid baseras </a:t>
            </a:r>
            <a:r>
              <a:rPr lang="it-IT" sz="1600" i="1" dirty="0"/>
              <a:t>på </a:t>
            </a:r>
            <a:r>
              <a:rPr lang="it-IT" sz="1600" i="1" dirty="0" err="1"/>
              <a:t>beräkningar </a:t>
            </a:r>
            <a:r>
              <a:rPr lang="it-IT" sz="1600" i="1" dirty="0"/>
              <a:t>av </a:t>
            </a:r>
            <a:r>
              <a:rPr lang="it-IT" sz="1600" i="1" dirty="0" err="1"/>
              <a:t>grödornas </a:t>
            </a:r>
            <a:r>
              <a:rPr lang="it-IT" sz="1600" i="1" dirty="0"/>
              <a:t>behov av </a:t>
            </a:r>
            <a:r>
              <a:rPr lang="it-IT" sz="1600" i="1" dirty="0" err="1"/>
              <a:t>näringsämnen...</a:t>
            </a:r>
          </a:p>
        </p:txBody>
      </p:sp>
      <p:pic>
        <p:nvPicPr>
          <p:cNvPr id="9" name="Elemento grafico 8" descr="Dorso della mano con indice che punta verso destra con riempimento a tinta unita">
            <a:extLst>
              <a:ext uri="{FF2B5EF4-FFF2-40B4-BE49-F238E27FC236}">
                <a16:creationId xmlns:a16="http://schemas.microsoft.com/office/drawing/2014/main" id="{201A8E55-D7FC-336E-1A61-C5D8C8F32E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80488" y="4918536"/>
            <a:ext cx="779953" cy="779953"/>
          </a:xfrm>
          <a:prstGeom prst="rect">
            <a:avLst/>
          </a:prstGeom>
        </p:spPr>
      </p:pic>
      <p:sp>
        <p:nvSpPr>
          <p:cNvPr id="11" name="CasellaDiTesto 10">
            <a:extLst>
              <a:ext uri="{FF2B5EF4-FFF2-40B4-BE49-F238E27FC236}">
                <a16:creationId xmlns:a16="http://schemas.microsoft.com/office/drawing/2014/main" id="{954C1B40-7A50-97D4-57CF-53B23F345248}"/>
              </a:ext>
            </a:extLst>
          </p:cNvPr>
          <p:cNvSpPr txBox="1"/>
          <p:nvPr/>
        </p:nvSpPr>
        <p:spPr>
          <a:xfrm>
            <a:off x="6280488" y="2743195"/>
            <a:ext cx="5624509" cy="1569660"/>
          </a:xfrm>
          <a:prstGeom prst="rect">
            <a:avLst/>
          </a:prstGeom>
          <a:noFill/>
        </p:spPr>
        <p:txBody>
          <a:bodyPr wrap="square">
            <a:spAutoFit/>
          </a:bodyPr>
          <a:lstStyle/>
          <a:p>
            <a:r>
              <a:rPr lang="it-IT" sz="1600" dirty="0"/>
              <a:t>I allmänhet </a:t>
            </a:r>
            <a:r>
              <a:rPr lang="it-IT" sz="1600" dirty="0" err="1"/>
              <a:t>innebär </a:t>
            </a:r>
            <a:r>
              <a:rPr lang="it-IT" sz="1600" dirty="0"/>
              <a:t>återvinning av </a:t>
            </a:r>
            <a:r>
              <a:rPr lang="it-IT" sz="1600" dirty="0" err="1"/>
              <a:t>näringsämnen </a:t>
            </a:r>
            <a:r>
              <a:rPr lang="it-IT" sz="1600" dirty="0"/>
              <a:t>från </a:t>
            </a:r>
            <a:r>
              <a:rPr lang="it-IT" sz="1600" dirty="0" err="1"/>
              <a:t>gödsel att gödseln avvattnas</a:t>
            </a:r>
            <a:r>
              <a:rPr lang="it-IT" sz="1600" dirty="0"/>
              <a:t>, </a:t>
            </a:r>
            <a:r>
              <a:rPr lang="it-IT" sz="1600" dirty="0" err="1"/>
              <a:t>koncentreras </a:t>
            </a:r>
            <a:r>
              <a:rPr lang="it-IT" sz="1600" dirty="0"/>
              <a:t>och </a:t>
            </a:r>
            <a:r>
              <a:rPr lang="it-IT" sz="1600" dirty="0" err="1"/>
              <a:t>omvandlas till </a:t>
            </a:r>
            <a:r>
              <a:rPr lang="it-IT" sz="1600" dirty="0"/>
              <a:t>en </a:t>
            </a:r>
            <a:r>
              <a:rPr lang="it-IT" sz="1600" dirty="0" err="1"/>
              <a:t>stabil </a:t>
            </a:r>
            <a:r>
              <a:rPr lang="it-IT" sz="1600" dirty="0"/>
              <a:t>produkt </a:t>
            </a:r>
            <a:r>
              <a:rPr lang="it-IT" sz="1600" dirty="0" err="1"/>
              <a:t>som lätt </a:t>
            </a:r>
            <a:r>
              <a:rPr lang="it-IT" sz="1600" dirty="0"/>
              <a:t>kan </a:t>
            </a:r>
            <a:r>
              <a:rPr lang="it-IT" sz="1600" dirty="0" err="1"/>
              <a:t>lagras</a:t>
            </a:r>
            <a:r>
              <a:rPr lang="it-IT" sz="1600" dirty="0"/>
              <a:t>, </a:t>
            </a:r>
            <a:r>
              <a:rPr lang="it-IT" sz="1600" dirty="0" err="1"/>
              <a:t>transporteras </a:t>
            </a:r>
            <a:r>
              <a:rPr lang="it-IT" sz="1600" dirty="0"/>
              <a:t>och </a:t>
            </a:r>
            <a:r>
              <a:rPr lang="it-IT" sz="1600" dirty="0" err="1"/>
              <a:t>spridas</a:t>
            </a:r>
            <a:r>
              <a:rPr lang="it-IT" sz="1600" dirty="0"/>
              <a:t>. </a:t>
            </a:r>
          </a:p>
          <a:p>
            <a:endParaRPr lang="it-IT" sz="1600" dirty="0"/>
          </a:p>
          <a:p>
            <a:r>
              <a:rPr lang="en-US" sz="1600" dirty="0"/>
              <a:t>Processer för </a:t>
            </a:r>
            <a:r>
              <a:rPr lang="it-IT" sz="1600" dirty="0"/>
              <a:t>återvinning av </a:t>
            </a:r>
            <a:r>
              <a:rPr lang="it-IT" sz="1600" dirty="0" err="1"/>
              <a:t>gödsel </a:t>
            </a:r>
            <a:r>
              <a:rPr lang="en-US" sz="1600" dirty="0"/>
              <a:t>använder två typer av substrat: rå gödsel eller rötad gödsel </a:t>
            </a:r>
            <a:endParaRPr lang="it-IT" sz="1600" dirty="0"/>
          </a:p>
        </p:txBody>
      </p:sp>
    </p:spTree>
    <p:extLst>
      <p:ext uri="{BB962C8B-B14F-4D97-AF65-F5344CB8AC3E}">
        <p14:creationId xmlns:p14="http://schemas.microsoft.com/office/powerpoint/2010/main" val="1324745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9FFC5-395E-3206-A594-0F86071D5535}"/>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D6284D2C-0682-BEAC-9FE1-FBFA063B09D2}"/>
              </a:ext>
            </a:extLst>
          </p:cNvPr>
          <p:cNvSpPr>
            <a:spLocks noGrp="1"/>
          </p:cNvSpPr>
          <p:nvPr>
            <p:ph type="sldNum" sz="quarter" idx="12"/>
          </p:nvPr>
        </p:nvSpPr>
        <p:spPr/>
        <p:txBody>
          <a:bodyPr/>
          <a:lstStyle/>
          <a:p>
            <a:fld id="{519954A3-9DFD-4C44-94BA-B95130A3BA1C}" type="slidenum">
              <a:rPr lang="en-US" smtClean="0"/>
              <a:t>17</a:t>
            </a:fld>
            <a:endParaRPr lang="en-US" dirty="0"/>
          </a:p>
        </p:txBody>
      </p:sp>
      <p:sp>
        <p:nvSpPr>
          <p:cNvPr id="2" name="Segnaposto piè di pagina 1">
            <a:extLst>
              <a:ext uri="{FF2B5EF4-FFF2-40B4-BE49-F238E27FC236}">
                <a16:creationId xmlns:a16="http://schemas.microsoft.com/office/drawing/2014/main" id="{E1DDBEB7-4153-644B-0AA0-BC98050EAED5}"/>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pic>
        <p:nvPicPr>
          <p:cNvPr id="3" name="Immagine 2" descr="Immagine che contiene testo, schermata, diagramma, Carattere&#10;&#10;Descrizione generata automaticamente">
            <a:extLst>
              <a:ext uri="{FF2B5EF4-FFF2-40B4-BE49-F238E27FC236}">
                <a16:creationId xmlns:a16="http://schemas.microsoft.com/office/drawing/2014/main" id="{BB834F3D-6AE3-0572-C91B-254544686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24297"/>
            <a:ext cx="5873087" cy="3855842"/>
          </a:xfrm>
          <a:prstGeom prst="rect">
            <a:avLst/>
          </a:prstGeom>
        </p:spPr>
      </p:pic>
      <p:sp>
        <p:nvSpPr>
          <p:cNvPr id="4" name="CasellaDiTesto 3">
            <a:extLst>
              <a:ext uri="{FF2B5EF4-FFF2-40B4-BE49-F238E27FC236}">
                <a16:creationId xmlns:a16="http://schemas.microsoft.com/office/drawing/2014/main" id="{5D46CD80-55C7-28E6-03E4-5466BBBF94A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Slam från avloppsreningsverk</a:t>
            </a:r>
            <a:endParaRPr lang="it-IT" sz="2400" dirty="0"/>
          </a:p>
        </p:txBody>
      </p:sp>
      <p:sp>
        <p:nvSpPr>
          <p:cNvPr id="5" name="CasellaDiTesto 4">
            <a:extLst>
              <a:ext uri="{FF2B5EF4-FFF2-40B4-BE49-F238E27FC236}">
                <a16:creationId xmlns:a16="http://schemas.microsoft.com/office/drawing/2014/main" id="{017B6461-DC8F-E9A4-A874-53A2D1C74D3A}"/>
              </a:ext>
            </a:extLst>
          </p:cNvPr>
          <p:cNvSpPr txBox="1"/>
          <p:nvPr/>
        </p:nvSpPr>
        <p:spPr>
          <a:xfrm>
            <a:off x="287003" y="1496425"/>
            <a:ext cx="11617994" cy="923330"/>
          </a:xfrm>
          <a:prstGeom prst="rect">
            <a:avLst/>
          </a:prstGeom>
          <a:noFill/>
        </p:spPr>
        <p:txBody>
          <a:bodyPr wrap="square">
            <a:spAutoFit/>
          </a:bodyPr>
          <a:lstStyle/>
          <a:p>
            <a:pPr algn="ctr"/>
            <a:r>
              <a:rPr lang="en-US" i="1" dirty="0"/>
              <a:t>Avloppsslam är ett organiskt substrat som är relativt rikt på näringsämnen och spårämnen.  </a:t>
            </a:r>
            <a:r>
              <a:rPr lang="en-US" dirty="0"/>
              <a:t>Slammets sammansättning varierar regionalt och säsongsmässigt, och det finns inte mycket övervakning av koncentrationen och mängden näringsämnen i avloppsvatten som når avloppsreningssystemen.</a:t>
            </a:r>
            <a:endParaRPr lang="it-IT" dirty="0"/>
          </a:p>
        </p:txBody>
      </p:sp>
      <p:sp>
        <p:nvSpPr>
          <p:cNvPr id="8" name="CasellaDiTesto 7">
            <a:extLst>
              <a:ext uri="{FF2B5EF4-FFF2-40B4-BE49-F238E27FC236}">
                <a16:creationId xmlns:a16="http://schemas.microsoft.com/office/drawing/2014/main" id="{5488EF85-4E6B-78E5-70BE-15D13A2497EB}"/>
              </a:ext>
            </a:extLst>
          </p:cNvPr>
          <p:cNvSpPr txBox="1"/>
          <p:nvPr/>
        </p:nvSpPr>
        <p:spPr>
          <a:xfrm>
            <a:off x="287003" y="2785962"/>
            <a:ext cx="5713463" cy="1569660"/>
          </a:xfrm>
          <a:prstGeom prst="rect">
            <a:avLst/>
          </a:prstGeom>
          <a:noFill/>
        </p:spPr>
        <p:txBody>
          <a:bodyPr wrap="square">
            <a:spAutoFit/>
          </a:bodyPr>
          <a:lstStyle/>
          <a:p>
            <a:r>
              <a:rPr lang="it-IT" sz="1600" dirty="0" err="1"/>
              <a:t>Rötning är </a:t>
            </a:r>
            <a:r>
              <a:rPr lang="it-IT" sz="1600" dirty="0"/>
              <a:t>den vanligaste behandlingen av </a:t>
            </a:r>
            <a:r>
              <a:rPr lang="it-IT" sz="1600" dirty="0" err="1"/>
              <a:t>slam som senare ska spridas </a:t>
            </a:r>
            <a:r>
              <a:rPr lang="it-IT" sz="1600" dirty="0"/>
              <a:t>på </a:t>
            </a:r>
            <a:r>
              <a:rPr lang="it-IT" sz="1600" dirty="0" err="1"/>
              <a:t>mark</a:t>
            </a:r>
            <a:r>
              <a:rPr lang="it-IT" sz="1600" dirty="0"/>
              <a:t>.  </a:t>
            </a:r>
            <a:r>
              <a:rPr lang="it-IT" sz="1600" dirty="0" err="1"/>
              <a:t>Rötning stabiliserar </a:t>
            </a:r>
            <a:r>
              <a:rPr lang="it-IT" sz="1600" dirty="0"/>
              <a:t>de </a:t>
            </a:r>
            <a:r>
              <a:rPr lang="it-IT" sz="1600" dirty="0" err="1"/>
              <a:t>organiska föreningarna </a:t>
            </a:r>
            <a:r>
              <a:rPr lang="it-IT" sz="1600" dirty="0"/>
              <a:t>i </a:t>
            </a:r>
            <a:r>
              <a:rPr lang="it-IT" sz="1600" dirty="0" err="1"/>
              <a:t>slammet </a:t>
            </a:r>
            <a:r>
              <a:rPr lang="it-IT" sz="1600" dirty="0"/>
              <a:t>och </a:t>
            </a:r>
            <a:r>
              <a:rPr lang="it-IT" sz="1600" dirty="0" err="1"/>
              <a:t>minskar lukten</a:t>
            </a:r>
            <a:r>
              <a:rPr lang="it-IT" sz="1600" dirty="0"/>
              <a:t>.</a:t>
            </a:r>
          </a:p>
          <a:p>
            <a:r>
              <a:rPr lang="en-US" sz="1600" dirty="0"/>
              <a:t>           </a:t>
            </a:r>
          </a:p>
          <a:p>
            <a:r>
              <a:rPr lang="en-US" sz="1600" dirty="0"/>
              <a:t>               Den biogas som genereras i processen kan användas  </a:t>
            </a:r>
          </a:p>
          <a:p>
            <a:r>
              <a:rPr lang="en-US" sz="1600" dirty="0"/>
              <a:t>               internaliseras i anläggningen eller används för att producera el.</a:t>
            </a:r>
            <a:endParaRPr lang="it-IT" sz="1600" dirty="0"/>
          </a:p>
        </p:txBody>
      </p:sp>
      <p:pic>
        <p:nvPicPr>
          <p:cNvPr id="11" name="Elemento grafico 10" descr="Dorso della mano con indice che punta verso destra con riempimento a tinta unita">
            <a:extLst>
              <a:ext uri="{FF2B5EF4-FFF2-40B4-BE49-F238E27FC236}">
                <a16:creationId xmlns:a16="http://schemas.microsoft.com/office/drawing/2014/main" id="{7E66F76C-3FFF-0979-8836-A974B58FBB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913" y="3634406"/>
            <a:ext cx="779953" cy="779953"/>
          </a:xfrm>
          <a:prstGeom prst="rect">
            <a:avLst/>
          </a:prstGeom>
        </p:spPr>
      </p:pic>
      <p:sp>
        <p:nvSpPr>
          <p:cNvPr id="13" name="CasellaDiTesto 12">
            <a:extLst>
              <a:ext uri="{FF2B5EF4-FFF2-40B4-BE49-F238E27FC236}">
                <a16:creationId xmlns:a16="http://schemas.microsoft.com/office/drawing/2014/main" id="{A36EC184-D2A4-703E-67CA-79832D3A6AAA}"/>
              </a:ext>
            </a:extLst>
          </p:cNvPr>
          <p:cNvSpPr txBox="1"/>
          <p:nvPr/>
        </p:nvSpPr>
        <p:spPr>
          <a:xfrm>
            <a:off x="287003" y="4683718"/>
            <a:ext cx="5713463" cy="1323439"/>
          </a:xfrm>
          <a:prstGeom prst="rect">
            <a:avLst/>
          </a:prstGeom>
          <a:noFill/>
        </p:spPr>
        <p:txBody>
          <a:bodyPr wrap="square">
            <a:spAutoFit/>
          </a:bodyPr>
          <a:lstStyle/>
          <a:p>
            <a:r>
              <a:rPr lang="it-IT" sz="1600" dirty="0" err="1"/>
              <a:t>Slam används </a:t>
            </a:r>
            <a:r>
              <a:rPr lang="it-IT" sz="1600" dirty="0"/>
              <a:t>inom </a:t>
            </a:r>
            <a:r>
              <a:rPr lang="it-IT" sz="1600" dirty="0" err="1"/>
              <a:t>jordbruket som </a:t>
            </a:r>
            <a:r>
              <a:rPr lang="it-IT" sz="1600" dirty="0"/>
              <a:t>en källa till </a:t>
            </a:r>
            <a:r>
              <a:rPr lang="it-IT" sz="1600" dirty="0" err="1"/>
              <a:t>näringsämnen </a:t>
            </a:r>
            <a:r>
              <a:rPr lang="it-IT" sz="1600" dirty="0"/>
              <a:t>(N och P) för </a:t>
            </a:r>
            <a:r>
              <a:rPr lang="it-IT" sz="1600" dirty="0" err="1"/>
              <a:t>växter </a:t>
            </a:r>
            <a:r>
              <a:rPr lang="it-IT" sz="1600" dirty="0"/>
              <a:t>och </a:t>
            </a:r>
            <a:r>
              <a:rPr lang="it-IT" sz="1600" dirty="0" err="1"/>
              <a:t>även </a:t>
            </a:r>
            <a:r>
              <a:rPr lang="it-IT" sz="1600" dirty="0"/>
              <a:t>som ett sätt att återföra organiskt </a:t>
            </a:r>
            <a:r>
              <a:rPr lang="it-IT" sz="1600" dirty="0" err="1"/>
              <a:t>material till jorden</a:t>
            </a:r>
            <a:r>
              <a:rPr lang="it-IT" sz="1600" dirty="0"/>
              <a:t>. </a:t>
            </a:r>
          </a:p>
          <a:p>
            <a:endParaRPr lang="it-IT" sz="1600" dirty="0"/>
          </a:p>
          <a:p>
            <a:r>
              <a:rPr lang="en-US" sz="1600" dirty="0"/>
              <a:t>                Spridning av slam på jordbruksmark omfattas av</a:t>
            </a:r>
          </a:p>
          <a:p>
            <a:r>
              <a:rPr lang="en-US" sz="1600" dirty="0"/>
              <a:t>               direktiv om användning av slam inom jordbruket (86/278/EEG).</a:t>
            </a:r>
            <a:endParaRPr lang="it-IT" sz="1600" dirty="0"/>
          </a:p>
        </p:txBody>
      </p:sp>
      <p:pic>
        <p:nvPicPr>
          <p:cNvPr id="14" name="Elemento grafico 13" descr="Dorso della mano con indice che punta verso destra con riempimento a tinta unita">
            <a:extLst>
              <a:ext uri="{FF2B5EF4-FFF2-40B4-BE49-F238E27FC236}">
                <a16:creationId xmlns:a16="http://schemas.microsoft.com/office/drawing/2014/main" id="{7FD0AF5B-6E3A-B4B0-3D58-15165E6CC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913" y="5286976"/>
            <a:ext cx="779953" cy="779953"/>
          </a:xfrm>
          <a:prstGeom prst="rect">
            <a:avLst/>
          </a:prstGeom>
        </p:spPr>
      </p:pic>
    </p:spTree>
    <p:extLst>
      <p:ext uri="{BB962C8B-B14F-4D97-AF65-F5344CB8AC3E}">
        <p14:creationId xmlns:p14="http://schemas.microsoft.com/office/powerpoint/2010/main" val="2246029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B61BC-BC17-3DFF-F384-2E4D471CCC04}"/>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ADD52854-AE50-92AD-2072-253034627EFC}"/>
              </a:ext>
            </a:extLst>
          </p:cNvPr>
          <p:cNvSpPr>
            <a:spLocks noGrp="1"/>
          </p:cNvSpPr>
          <p:nvPr>
            <p:ph type="sldNum" sz="quarter" idx="12"/>
          </p:nvPr>
        </p:nvSpPr>
        <p:spPr/>
        <p:txBody>
          <a:bodyPr/>
          <a:lstStyle/>
          <a:p>
            <a:fld id="{519954A3-9DFD-4C44-94BA-B95130A3BA1C}" type="slidenum">
              <a:rPr lang="en-US" smtClean="0"/>
              <a:t>18</a:t>
            </a:fld>
            <a:endParaRPr lang="en-US" dirty="0"/>
          </a:p>
        </p:txBody>
      </p:sp>
      <p:sp>
        <p:nvSpPr>
          <p:cNvPr id="2" name="Segnaposto piè di pagina 1">
            <a:extLst>
              <a:ext uri="{FF2B5EF4-FFF2-40B4-BE49-F238E27FC236}">
                <a16:creationId xmlns:a16="http://schemas.microsoft.com/office/drawing/2014/main" id="{C42CE950-F7C5-1422-E80F-222A7476220B}"/>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3" name="CasellaDiTesto 2">
            <a:extLst>
              <a:ext uri="{FF2B5EF4-FFF2-40B4-BE49-F238E27FC236}">
                <a16:creationId xmlns:a16="http://schemas.microsoft.com/office/drawing/2014/main" id="{76879307-6C14-736D-9F78-D53E5A396E53}"/>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Kompostering</a:t>
            </a:r>
            <a:endParaRPr lang="it-IT" sz="2400" dirty="0"/>
          </a:p>
        </p:txBody>
      </p:sp>
      <p:pic>
        <p:nvPicPr>
          <p:cNvPr id="4" name="Immagine 3">
            <a:extLst>
              <a:ext uri="{FF2B5EF4-FFF2-40B4-BE49-F238E27FC236}">
                <a16:creationId xmlns:a16="http://schemas.microsoft.com/office/drawing/2014/main" id="{5881EB85-F3C8-ABB6-4EED-9AFDF124EC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535" y="2875941"/>
            <a:ext cx="4426712" cy="3087537"/>
          </a:xfrm>
          <a:prstGeom prst="rect">
            <a:avLst/>
          </a:prstGeom>
        </p:spPr>
      </p:pic>
      <p:sp>
        <p:nvSpPr>
          <p:cNvPr id="5" name="CasellaDiTesto 4">
            <a:extLst>
              <a:ext uri="{FF2B5EF4-FFF2-40B4-BE49-F238E27FC236}">
                <a16:creationId xmlns:a16="http://schemas.microsoft.com/office/drawing/2014/main" id="{F69E8875-EC1C-3FE2-97EC-9133E49AD765}"/>
              </a:ext>
            </a:extLst>
          </p:cNvPr>
          <p:cNvSpPr txBox="1"/>
          <p:nvPr/>
        </p:nvSpPr>
        <p:spPr>
          <a:xfrm>
            <a:off x="287003" y="1496425"/>
            <a:ext cx="11617994" cy="923330"/>
          </a:xfrm>
          <a:prstGeom prst="rect">
            <a:avLst/>
          </a:prstGeom>
          <a:noFill/>
        </p:spPr>
        <p:txBody>
          <a:bodyPr wrap="square">
            <a:spAutoFit/>
          </a:bodyPr>
          <a:lstStyle/>
          <a:p>
            <a:pPr algn="ctr"/>
            <a:r>
              <a:rPr lang="en-US" dirty="0"/>
              <a:t>En naturlig biologisk process där mikroorganismer bryter ner organiskt material till ett näringsrikt jordförbättringsmedel. Organiskt avfall, inklusive köksavfall, trädgårdsavfall och skörderester, blandas i rätt proportioner (förhållandet mellan kol och kväve), luftas och vänds regelbundet för att främja nedbrytningen.</a:t>
            </a:r>
            <a:endParaRPr lang="it-IT" dirty="0"/>
          </a:p>
        </p:txBody>
      </p:sp>
      <p:sp>
        <p:nvSpPr>
          <p:cNvPr id="8" name="CasellaDiTesto 7">
            <a:extLst>
              <a:ext uri="{FF2B5EF4-FFF2-40B4-BE49-F238E27FC236}">
                <a16:creationId xmlns:a16="http://schemas.microsoft.com/office/drawing/2014/main" id="{DE31D7B0-5EFA-B8CF-7847-F242B62C2418}"/>
              </a:ext>
            </a:extLst>
          </p:cNvPr>
          <p:cNvSpPr txBox="1"/>
          <p:nvPr/>
        </p:nvSpPr>
        <p:spPr>
          <a:xfrm>
            <a:off x="6114067" y="3010682"/>
            <a:ext cx="5646398" cy="2611228"/>
          </a:xfrm>
          <a:prstGeom prst="rect">
            <a:avLst/>
          </a:prstGeom>
          <a:noFill/>
        </p:spPr>
        <p:txBody>
          <a:bodyPr wrap="square">
            <a:spAutoFit/>
          </a:bodyPr>
          <a:lstStyle/>
          <a:p>
            <a:pPr algn="just">
              <a:lnSpc>
                <a:spcPct val="115000"/>
              </a:lnSpc>
              <a:spcBef>
                <a:spcPts val="600"/>
              </a:spcBef>
              <a:spcAft>
                <a:spcPts val="600"/>
              </a:spcAft>
            </a:pPr>
            <a:r>
              <a:rPr lang="en-GB" dirty="0"/>
              <a:t>Processen kan förbättras genom att införa forcerad luftning (Aerated Static Pile (ASP) Composting) för att öka syretillförseln och påskynda nedbrytningen. </a:t>
            </a:r>
            <a:endParaRPr lang="it-IT" dirty="0"/>
          </a:p>
          <a:p>
            <a:pPr algn="just">
              <a:lnSpc>
                <a:spcPct val="115000"/>
              </a:lnSpc>
              <a:spcBef>
                <a:spcPts val="600"/>
              </a:spcBef>
              <a:spcAft>
                <a:spcPts val="600"/>
              </a:spcAft>
            </a:pPr>
            <a:endParaRPr lang="en-GB" dirty="0"/>
          </a:p>
          <a:p>
            <a:pPr algn="just">
              <a:lnSpc>
                <a:spcPct val="115000"/>
              </a:lnSpc>
              <a:spcBef>
                <a:spcPts val="600"/>
              </a:spcBef>
              <a:spcAft>
                <a:spcPts val="600"/>
              </a:spcAft>
            </a:pPr>
            <a:r>
              <a:rPr lang="en-GB" dirty="0"/>
              <a:t>Organiskt avfall placeras i en hög med luftningsrör, och en fläkt pressar luft genom högen. Denna metod påskyndar komposteringsprocessen.</a:t>
            </a:r>
            <a:endParaRPr lang="it-IT" dirty="0"/>
          </a:p>
        </p:txBody>
      </p:sp>
      <p:pic>
        <p:nvPicPr>
          <p:cNvPr id="9" name="Elemento grafico 8" descr="Dorso della mano con indice che punta verso destra con riempimento a tinta unita">
            <a:extLst>
              <a:ext uri="{FF2B5EF4-FFF2-40B4-BE49-F238E27FC236}">
                <a16:creationId xmlns:a16="http://schemas.microsoft.com/office/drawing/2014/main" id="{659DC8AF-1350-EE32-0CB1-1C4F46E7CF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7981" y="2921536"/>
            <a:ext cx="779953" cy="779953"/>
          </a:xfrm>
          <a:prstGeom prst="rect">
            <a:avLst/>
          </a:prstGeom>
        </p:spPr>
      </p:pic>
    </p:spTree>
    <p:extLst>
      <p:ext uri="{BB962C8B-B14F-4D97-AF65-F5344CB8AC3E}">
        <p14:creationId xmlns:p14="http://schemas.microsoft.com/office/powerpoint/2010/main" val="2056396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3A2B1-4E28-F890-EEC1-22752A65ACB2}"/>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B4A7FDAB-5492-E1BB-1EB4-1310F41394A4}"/>
              </a:ext>
            </a:extLst>
          </p:cNvPr>
          <p:cNvSpPr>
            <a:spLocks noGrp="1"/>
          </p:cNvSpPr>
          <p:nvPr>
            <p:ph type="sldNum" sz="quarter" idx="12"/>
          </p:nvPr>
        </p:nvSpPr>
        <p:spPr/>
        <p:txBody>
          <a:bodyPr/>
          <a:lstStyle/>
          <a:p>
            <a:fld id="{519954A3-9DFD-4C44-94BA-B95130A3BA1C}" type="slidenum">
              <a:rPr lang="en-US" smtClean="0"/>
              <a:t>19</a:t>
            </a:fld>
            <a:endParaRPr lang="en-US" dirty="0"/>
          </a:p>
        </p:txBody>
      </p:sp>
      <p:sp>
        <p:nvSpPr>
          <p:cNvPr id="2" name="Segnaposto piè di pagina 1">
            <a:extLst>
              <a:ext uri="{FF2B5EF4-FFF2-40B4-BE49-F238E27FC236}">
                <a16:creationId xmlns:a16="http://schemas.microsoft.com/office/drawing/2014/main" id="{D31DDCFE-B059-B12F-B248-BB84801A849B}"/>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3" name="CasellaDiTesto 2">
            <a:extLst>
              <a:ext uri="{FF2B5EF4-FFF2-40B4-BE49-F238E27FC236}">
                <a16:creationId xmlns:a16="http://schemas.microsoft.com/office/drawing/2014/main" id="{19C9AAC2-9148-71BF-A05A-73A1C1DD5E5E}"/>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Kompostering</a:t>
            </a:r>
            <a:endParaRPr lang="it-IT" sz="2400" dirty="0"/>
          </a:p>
        </p:txBody>
      </p:sp>
      <p:pic>
        <p:nvPicPr>
          <p:cNvPr id="5" name="Elementi multimediali online 4" title="Degraded land begins to bloom thanks to European composting project">
            <a:hlinkClick r:id="" action="ppaction://media"/>
            <a:extLst>
              <a:ext uri="{FF2B5EF4-FFF2-40B4-BE49-F238E27FC236}">
                <a16:creationId xmlns:a16="http://schemas.microsoft.com/office/drawing/2014/main" id="{4BF376A8-DED0-9FEC-9555-7BA223825076}"/>
              </a:ext>
            </a:extLst>
          </p:cNvPr>
          <p:cNvPicPr>
            <a:picLocks noRot="1" noChangeAspect="1"/>
          </p:cNvPicPr>
          <p:nvPr>
            <a:videoFile r:link="rId1"/>
          </p:nvPr>
        </p:nvPicPr>
        <p:blipFill>
          <a:blip r:embed="rId3"/>
          <a:stretch>
            <a:fillRect/>
          </a:stretch>
        </p:blipFill>
        <p:spPr>
          <a:xfrm>
            <a:off x="8439983" y="4256423"/>
            <a:ext cx="3379062" cy="1909170"/>
          </a:xfrm>
          <a:prstGeom prst="rect">
            <a:avLst/>
          </a:prstGeom>
        </p:spPr>
      </p:pic>
      <p:sp>
        <p:nvSpPr>
          <p:cNvPr id="7" name="CasellaDiTesto 6">
            <a:extLst>
              <a:ext uri="{FF2B5EF4-FFF2-40B4-BE49-F238E27FC236}">
                <a16:creationId xmlns:a16="http://schemas.microsoft.com/office/drawing/2014/main" id="{1E148988-6C09-3132-CB9B-5E363B0A9813}"/>
              </a:ext>
            </a:extLst>
          </p:cNvPr>
          <p:cNvSpPr txBox="1"/>
          <p:nvPr/>
        </p:nvSpPr>
        <p:spPr>
          <a:xfrm>
            <a:off x="8439983" y="3708009"/>
            <a:ext cx="3465014" cy="523220"/>
          </a:xfrm>
          <a:prstGeom prst="rect">
            <a:avLst/>
          </a:prstGeom>
          <a:noFill/>
        </p:spPr>
        <p:txBody>
          <a:bodyPr wrap="square">
            <a:spAutoFit/>
          </a:bodyPr>
          <a:lstStyle/>
          <a:p>
            <a:pPr algn="ctr"/>
            <a:r>
              <a:rPr lang="en-GB" sz="1400" b="1" dirty="0">
                <a:latin typeface="Calibri" panose="020F0502020204030204" pitchFamily="34" charset="0"/>
                <a:ea typeface="Calibri" panose="020F0502020204030204" pitchFamily="34" charset="0"/>
              </a:rPr>
              <a:t>Nedbruten mark börjar blomstra tack vare europeiska komposteringsprojekt</a:t>
            </a:r>
            <a:endParaRPr lang="it-IT" sz="1400" b="1" dirty="0">
              <a:latin typeface="Calibri" panose="020F0502020204030204" pitchFamily="34" charset="0"/>
              <a:ea typeface="Calibri" panose="020F0502020204030204" pitchFamily="34" charset="0"/>
            </a:endParaRPr>
          </a:p>
        </p:txBody>
      </p:sp>
      <p:sp>
        <p:nvSpPr>
          <p:cNvPr id="4" name="CasellaDiTesto 3">
            <a:extLst>
              <a:ext uri="{FF2B5EF4-FFF2-40B4-BE49-F238E27FC236}">
                <a16:creationId xmlns:a16="http://schemas.microsoft.com/office/drawing/2014/main" id="{E055B4ED-2352-261F-AA17-B91D06CA6033}"/>
              </a:ext>
            </a:extLst>
          </p:cNvPr>
          <p:cNvSpPr txBox="1"/>
          <p:nvPr/>
        </p:nvSpPr>
        <p:spPr>
          <a:xfrm>
            <a:off x="287003" y="1468629"/>
            <a:ext cx="11617994" cy="369332"/>
          </a:xfrm>
          <a:prstGeom prst="rect">
            <a:avLst/>
          </a:prstGeom>
          <a:noFill/>
        </p:spPr>
        <p:txBody>
          <a:bodyPr wrap="square">
            <a:spAutoFit/>
          </a:bodyPr>
          <a:lstStyle/>
          <a:p>
            <a:pPr algn="ctr"/>
            <a:r>
              <a:rPr lang="en-US" dirty="0"/>
              <a:t>Det är möjligt att återvinna restprodukter från jordbruket i ekologiskt jordbruk genom kompostproduktion på gården</a:t>
            </a:r>
            <a:endParaRPr lang="it-IT" dirty="0"/>
          </a:p>
        </p:txBody>
      </p:sp>
      <p:pic>
        <p:nvPicPr>
          <p:cNvPr id="8" name="Immagine 7" descr="Immagine che contiene aria aperta, cielo, terreno, pianta">
            <a:extLst>
              <a:ext uri="{FF2B5EF4-FFF2-40B4-BE49-F238E27FC236}">
                <a16:creationId xmlns:a16="http://schemas.microsoft.com/office/drawing/2014/main" id="{8ED4FD46-A5BA-3370-054B-45C5C3272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048" b="26268"/>
          <a:stretch/>
        </p:blipFill>
        <p:spPr bwMode="auto">
          <a:xfrm>
            <a:off x="8439983" y="2005379"/>
            <a:ext cx="3412768" cy="1493075"/>
          </a:xfrm>
          <a:prstGeom prst="rect">
            <a:avLst/>
          </a:prstGeom>
          <a:ln>
            <a:noFill/>
          </a:ln>
          <a:extLst>
            <a:ext uri="{53640926-AAD7-44D8-BBD7-CCE9431645EC}">
              <a14:shadowObscured xmlns:a14="http://schemas.microsoft.com/office/drawing/2010/main"/>
            </a:ext>
          </a:extLst>
        </p:spPr>
      </p:pic>
      <p:sp>
        <p:nvSpPr>
          <p:cNvPr id="9" name="CasellaDiTesto 8">
            <a:extLst>
              <a:ext uri="{FF2B5EF4-FFF2-40B4-BE49-F238E27FC236}">
                <a16:creationId xmlns:a16="http://schemas.microsoft.com/office/drawing/2014/main" id="{8446DEA1-B584-0127-46CA-3DE878349C5A}"/>
              </a:ext>
            </a:extLst>
          </p:cNvPr>
          <p:cNvSpPr txBox="1"/>
          <p:nvPr/>
        </p:nvSpPr>
        <p:spPr>
          <a:xfrm>
            <a:off x="287003" y="2040519"/>
            <a:ext cx="2965081" cy="358816"/>
          </a:xfrm>
          <a:prstGeom prst="rect">
            <a:avLst/>
          </a:prstGeom>
          <a:noFill/>
        </p:spPr>
        <p:txBody>
          <a:bodyPr wrap="square">
            <a:spAutoFit/>
          </a:bodyPr>
          <a:lstStyle/>
          <a:p>
            <a:pPr algn="ctr">
              <a:lnSpc>
                <a:spcPct val="115000"/>
              </a:lnSpc>
              <a:spcBef>
                <a:spcPts val="600"/>
              </a:spcBef>
              <a:spcAft>
                <a:spcPts val="600"/>
              </a:spcAft>
            </a:pPr>
            <a:r>
              <a:rPr lang="en-GB" sz="1600" dirty="0"/>
              <a:t>Korrekt startblandning!</a:t>
            </a:r>
            <a:endParaRPr lang="it-IT" sz="1600" dirty="0"/>
          </a:p>
        </p:txBody>
      </p:sp>
      <p:graphicFrame>
        <p:nvGraphicFramePr>
          <p:cNvPr id="12" name="Grafico 11">
            <a:extLst>
              <a:ext uri="{FF2B5EF4-FFF2-40B4-BE49-F238E27FC236}">
                <a16:creationId xmlns:a16="http://schemas.microsoft.com/office/drawing/2014/main" id="{D560370F-C04C-73E0-7B9A-F921B865D162}"/>
              </a:ext>
            </a:extLst>
          </p:cNvPr>
          <p:cNvGraphicFramePr/>
          <p:nvPr>
            <p:extLst>
              <p:ext uri="{D42A27DB-BD31-4B8C-83A1-F6EECF244321}">
                <p14:modId xmlns:p14="http://schemas.microsoft.com/office/powerpoint/2010/main" val="3185486617"/>
              </p:ext>
            </p:extLst>
          </p:nvPr>
        </p:nvGraphicFramePr>
        <p:xfrm>
          <a:off x="644041" y="2356807"/>
          <a:ext cx="2251004" cy="2144386"/>
        </p:xfrm>
        <a:graphic>
          <a:graphicData uri="http://schemas.openxmlformats.org/drawingml/2006/chart">
            <c:chart xmlns:c="http://schemas.openxmlformats.org/drawingml/2006/chart" xmlns:r="http://schemas.openxmlformats.org/officeDocument/2006/relationships" r:id="rId5"/>
          </a:graphicData>
        </a:graphic>
      </p:graphicFrame>
      <p:pic>
        <p:nvPicPr>
          <p:cNvPr id="20" name="Immagine 19">
            <a:extLst>
              <a:ext uri="{FF2B5EF4-FFF2-40B4-BE49-F238E27FC236}">
                <a16:creationId xmlns:a16="http://schemas.microsoft.com/office/drawing/2014/main" id="{3BE5DB55-FB98-F3B3-90B5-61A9CF01E0E4}"/>
              </a:ext>
            </a:extLst>
          </p:cNvPr>
          <p:cNvPicPr>
            <a:picLocks noChangeAspect="1"/>
          </p:cNvPicPr>
          <p:nvPr/>
        </p:nvPicPr>
        <p:blipFill>
          <a:blip r:embed="rId6"/>
          <a:stretch>
            <a:fillRect/>
          </a:stretch>
        </p:blipFill>
        <p:spPr>
          <a:xfrm>
            <a:off x="380430" y="4434226"/>
            <a:ext cx="2778225" cy="818440"/>
          </a:xfrm>
          <a:prstGeom prst="rect">
            <a:avLst/>
          </a:prstGeom>
        </p:spPr>
      </p:pic>
      <p:pic>
        <p:nvPicPr>
          <p:cNvPr id="10" name="Immagine 9">
            <a:extLst>
              <a:ext uri="{FF2B5EF4-FFF2-40B4-BE49-F238E27FC236}">
                <a16:creationId xmlns:a16="http://schemas.microsoft.com/office/drawing/2014/main" id="{9DDEFC31-6608-C8AD-82B4-A3EFF5ED84E0}"/>
              </a:ext>
            </a:extLst>
          </p:cNvPr>
          <p:cNvPicPr>
            <a:picLocks noChangeAspect="1"/>
          </p:cNvPicPr>
          <p:nvPr/>
        </p:nvPicPr>
        <p:blipFill>
          <a:blip r:embed="rId7"/>
          <a:stretch>
            <a:fillRect/>
          </a:stretch>
        </p:blipFill>
        <p:spPr>
          <a:xfrm>
            <a:off x="287003" y="5591272"/>
            <a:ext cx="950869" cy="880020"/>
          </a:xfrm>
          <a:prstGeom prst="rect">
            <a:avLst/>
          </a:prstGeom>
        </p:spPr>
      </p:pic>
      <p:sp>
        <p:nvSpPr>
          <p:cNvPr id="11" name="CasellaDiTesto 10">
            <a:extLst>
              <a:ext uri="{FF2B5EF4-FFF2-40B4-BE49-F238E27FC236}">
                <a16:creationId xmlns:a16="http://schemas.microsoft.com/office/drawing/2014/main" id="{7DFA91A9-2A6C-DFF1-0DC4-2B884A89238F}"/>
              </a:ext>
            </a:extLst>
          </p:cNvPr>
          <p:cNvSpPr txBox="1"/>
          <p:nvPr/>
        </p:nvSpPr>
        <p:spPr>
          <a:xfrm>
            <a:off x="1333288" y="5591272"/>
            <a:ext cx="6685602" cy="929357"/>
          </a:xfrm>
          <a:prstGeom prst="rect">
            <a:avLst/>
          </a:prstGeom>
          <a:noFill/>
        </p:spPr>
        <p:txBody>
          <a:bodyPr wrap="square">
            <a:spAutoFit/>
          </a:bodyPr>
          <a:lstStyle/>
          <a:p>
            <a:pPr algn="just">
              <a:lnSpc>
                <a:spcPct val="115000"/>
              </a:lnSpc>
              <a:spcBef>
                <a:spcPts val="600"/>
              </a:spcBef>
              <a:spcAft>
                <a:spcPts val="600"/>
              </a:spcAft>
            </a:pPr>
            <a:r>
              <a:rPr lang="it-IT" sz="1200" i="1" dirty="0"/>
              <a:t>25% av </a:t>
            </a:r>
            <a:r>
              <a:rPr lang="it-IT" sz="1200" i="1" dirty="0" err="1"/>
              <a:t>all </a:t>
            </a:r>
            <a:r>
              <a:rPr lang="it-IT" sz="1200" i="1" dirty="0"/>
              <a:t>kompost som </a:t>
            </a:r>
            <a:r>
              <a:rPr lang="it-IT" sz="1200" i="1" dirty="0" err="1"/>
              <a:t>produceras </a:t>
            </a:r>
            <a:r>
              <a:rPr lang="it-IT" sz="1200" i="1" dirty="0"/>
              <a:t>i EU 27, CH, NO och UK </a:t>
            </a:r>
            <a:r>
              <a:rPr lang="it-IT" sz="1200" i="1" dirty="0" err="1"/>
              <a:t>är </a:t>
            </a:r>
            <a:r>
              <a:rPr lang="it-IT" sz="1200" i="1" dirty="0"/>
              <a:t>certifierad enligt </a:t>
            </a:r>
            <a:r>
              <a:rPr lang="it-IT" sz="1200" i="1" dirty="0" err="1"/>
              <a:t>ECN:s kvalitetsförsäkringssystem</a:t>
            </a:r>
            <a:r>
              <a:rPr lang="it-IT" sz="1200" i="1" dirty="0"/>
              <a:t>. </a:t>
            </a:r>
            <a:r>
              <a:rPr lang="en-US" sz="1200" i="1" dirty="0"/>
              <a:t>European Compost Network (ECN) är en europeisk ideell </a:t>
            </a:r>
            <a:r>
              <a:rPr lang="en-US" sz="1200" i="1" dirty="0" err="1"/>
              <a:t>medlemsorganisation som </a:t>
            </a:r>
            <a:r>
              <a:rPr lang="en-US" sz="1200" i="1" dirty="0"/>
              <a:t>främjar hållbara återvinningsmetoder inom kompostering, anaerob nedbrytning och andra biologiska behandlingsprocesser av organiska resurser. </a:t>
            </a:r>
            <a:endParaRPr lang="it-IT" sz="1200" i="1" dirty="0"/>
          </a:p>
        </p:txBody>
      </p:sp>
      <p:pic>
        <p:nvPicPr>
          <p:cNvPr id="14" name="Immagine 13">
            <a:extLst>
              <a:ext uri="{FF2B5EF4-FFF2-40B4-BE49-F238E27FC236}">
                <a16:creationId xmlns:a16="http://schemas.microsoft.com/office/drawing/2014/main" id="{8F1E3E72-4FD2-D814-8660-354B3B070042}"/>
              </a:ext>
            </a:extLst>
          </p:cNvPr>
          <p:cNvPicPr>
            <a:picLocks noChangeAspect="1"/>
          </p:cNvPicPr>
          <p:nvPr/>
        </p:nvPicPr>
        <p:blipFill rotWithShape="1">
          <a:blip r:embed="rId8"/>
          <a:srcRect l="31059" t="20816" r="31916" b="6179"/>
          <a:stretch/>
        </p:blipFill>
        <p:spPr>
          <a:xfrm>
            <a:off x="3390005" y="2729245"/>
            <a:ext cx="1226221" cy="1360044"/>
          </a:xfrm>
          <a:prstGeom prst="rect">
            <a:avLst/>
          </a:prstGeom>
        </p:spPr>
      </p:pic>
      <p:sp>
        <p:nvSpPr>
          <p:cNvPr id="15" name="CasellaDiTesto 14">
            <a:extLst>
              <a:ext uri="{FF2B5EF4-FFF2-40B4-BE49-F238E27FC236}">
                <a16:creationId xmlns:a16="http://schemas.microsoft.com/office/drawing/2014/main" id="{295505EF-751C-53EA-BC63-0A20E127048B}"/>
              </a:ext>
            </a:extLst>
          </p:cNvPr>
          <p:cNvSpPr txBox="1"/>
          <p:nvPr/>
        </p:nvSpPr>
        <p:spPr>
          <a:xfrm>
            <a:off x="4717442" y="2364635"/>
            <a:ext cx="3412768" cy="2213748"/>
          </a:xfrm>
          <a:prstGeom prst="rect">
            <a:avLst/>
          </a:prstGeom>
          <a:noFill/>
        </p:spPr>
        <p:txBody>
          <a:bodyPr wrap="square">
            <a:spAutoFit/>
          </a:bodyPr>
          <a:lstStyle/>
          <a:p>
            <a:pPr>
              <a:lnSpc>
                <a:spcPct val="115000"/>
              </a:lnSpc>
              <a:spcBef>
                <a:spcPts val="600"/>
              </a:spcBef>
              <a:spcAft>
                <a:spcPts val="600"/>
              </a:spcAft>
            </a:pPr>
            <a:r>
              <a:rPr lang="en-US" sz="1400" dirty="0"/>
              <a:t>Stapelns temperatur bör kontrolleras kontinuerligt för att utvärdera processens slutfas (när den inre temperaturen närmar sig den yttre).</a:t>
            </a:r>
          </a:p>
          <a:p>
            <a:pPr>
              <a:lnSpc>
                <a:spcPct val="115000"/>
              </a:lnSpc>
              <a:spcBef>
                <a:spcPts val="600"/>
              </a:spcBef>
              <a:spcAft>
                <a:spcPts val="600"/>
              </a:spcAft>
            </a:pPr>
            <a:r>
              <a:rPr lang="en-US" sz="1400" dirty="0"/>
              <a:t>Komposteringshögens fuktighet bör kontrolleras varje vecka och hållas mellan 40 och 70%.</a:t>
            </a:r>
            <a:endParaRPr lang="it-IT" sz="1400" dirty="0"/>
          </a:p>
        </p:txBody>
      </p:sp>
    </p:spTree>
    <p:extLst>
      <p:ext uri="{BB962C8B-B14F-4D97-AF65-F5344CB8AC3E}">
        <p14:creationId xmlns:p14="http://schemas.microsoft.com/office/powerpoint/2010/main" val="30808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306805" y="926433"/>
            <a:ext cx="11550315" cy="4956782"/>
          </a:xfrm>
        </p:spPr>
        <p:txBody>
          <a:bodyPr>
            <a:noAutofit/>
          </a:bodyPr>
          <a:lstStyle/>
          <a:p>
            <a:r>
              <a:rPr lang="en-GB" sz="4000" b="1" dirty="0">
                <a:solidFill>
                  <a:srgbClr val="94C020"/>
                </a:solidFill>
                <a:latin typeface="+mn-lt"/>
              </a:rPr>
              <a:t>Kurs</a:t>
            </a:r>
            <a:r>
              <a:rPr lang="en-GB" sz="4000" dirty="0"/>
              <a:t>: </a:t>
            </a:r>
            <a:r>
              <a:rPr lang="en-GB" sz="4000" b="0" dirty="0" err="1"/>
              <a:t>Yrkesutbildning</a:t>
            </a:r>
            <a:r>
              <a:rPr lang="en-GB" sz="4000" b="0" dirty="0"/>
              <a:t> </a:t>
            </a:r>
            <a:br>
              <a:rPr lang="en-GB" sz="4000" b="0" dirty="0"/>
            </a:br>
            <a:br>
              <a:rPr lang="en-GB" sz="4000" b="1" dirty="0">
                <a:solidFill>
                  <a:srgbClr val="94C020"/>
                </a:solidFill>
                <a:latin typeface="+mn-lt"/>
              </a:rPr>
            </a:br>
            <a:r>
              <a:rPr lang="en-GB" sz="4000" b="1" dirty="0">
                <a:solidFill>
                  <a:srgbClr val="94C020"/>
                </a:solidFill>
                <a:latin typeface="+mn-lt"/>
              </a:rPr>
              <a:t>Modul</a:t>
            </a:r>
            <a:br>
              <a:rPr lang="en-GB" sz="4000" dirty="0"/>
            </a:br>
            <a:r>
              <a:rPr lang="en-US" sz="4000" b="0" dirty="0">
                <a:solidFill>
                  <a:srgbClr val="94C020"/>
                </a:solidFill>
                <a:latin typeface="+mn-lt"/>
              </a:rPr>
              <a:t>Hållbart jordbruk, förvaltning av naturresurser och klimatåtgärder</a:t>
            </a:r>
            <a:br>
              <a:rPr lang="en-US" sz="4000" b="0" dirty="0">
                <a:solidFill>
                  <a:srgbClr val="94C020"/>
                </a:solidFill>
                <a:latin typeface="+mn-lt"/>
              </a:rPr>
            </a:br>
            <a:br>
              <a:rPr lang="en-GB" sz="4000" b="1" dirty="0">
                <a:solidFill>
                  <a:srgbClr val="94C020"/>
                </a:solidFill>
                <a:latin typeface="+mn-lt"/>
              </a:rPr>
            </a:br>
            <a:r>
              <a:rPr lang="en-GB" sz="4000" b="1" dirty="0" err="1">
                <a:solidFill>
                  <a:srgbClr val="94C020"/>
                </a:solidFill>
                <a:latin typeface="+mn-lt"/>
              </a:rPr>
              <a:t>Ämne</a:t>
            </a:r>
            <a:br>
              <a:rPr lang="en-GB" sz="4000" dirty="0"/>
            </a:br>
            <a:r>
              <a:rPr lang="en-US" sz="4000" b="0" dirty="0">
                <a:solidFill>
                  <a:srgbClr val="94C020"/>
                </a:solidFill>
                <a:latin typeface="+mn-lt"/>
              </a:rPr>
              <a:t>Återanvändning av organiska restprodukter inom jordbruket</a:t>
            </a:r>
            <a:endParaRPr lang="en-GB" sz="4000" b="0" dirty="0">
              <a:solidFill>
                <a:srgbClr val="94C020"/>
              </a:solidFill>
              <a:latin typeface="+mn-lt"/>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306805" y="5955632"/>
            <a:ext cx="11550315" cy="599628"/>
          </a:xfrm>
        </p:spPr>
        <p:txBody>
          <a:bodyPr/>
          <a:lstStyle/>
          <a:p>
            <a:pPr marL="0" indent="0">
              <a:buNone/>
            </a:pPr>
            <a:r>
              <a:rPr lang="en-GB" dirty="0">
                <a:solidFill>
                  <a:schemeClr val="tx1">
                    <a:lumMod val="65000"/>
                    <a:lumOff val="35000"/>
                  </a:schemeClr>
                </a:solidFill>
              </a:rPr>
              <a:t>Författare</a:t>
            </a:r>
            <a:r>
              <a:rPr lang="it-IT" dirty="0">
                <a:solidFill>
                  <a:schemeClr val="tx1">
                    <a:lumMod val="65000"/>
                    <a:lumOff val="35000"/>
                  </a:schemeClr>
                </a:solidFill>
              </a:rPr>
              <a:t>: </a:t>
            </a:r>
            <a:r>
              <a:rPr lang="it-IT" dirty="0"/>
              <a:t>UNIFI</a:t>
            </a:r>
            <a:endParaRPr lang="it-IT" dirty="0">
              <a:solidFill>
                <a:schemeClr val="tx1">
                  <a:lumMod val="65000"/>
                  <a:lumOff val="35000"/>
                </a:schemeClr>
              </a:solidFill>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20</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Anaerob nedbrytning</a:t>
            </a:r>
            <a:endParaRPr lang="it-IT" sz="2400" dirty="0"/>
          </a:p>
        </p:txBody>
      </p:sp>
      <p:sp>
        <p:nvSpPr>
          <p:cNvPr id="3" name="CasellaDiTesto 2">
            <a:extLst>
              <a:ext uri="{FF2B5EF4-FFF2-40B4-BE49-F238E27FC236}">
                <a16:creationId xmlns:a16="http://schemas.microsoft.com/office/drawing/2014/main" id="{6BE1DAD6-EA4D-BC29-ED55-A6DA20A6E826}"/>
              </a:ext>
            </a:extLst>
          </p:cNvPr>
          <p:cNvSpPr txBox="1"/>
          <p:nvPr/>
        </p:nvSpPr>
        <p:spPr>
          <a:xfrm>
            <a:off x="287003" y="1496425"/>
            <a:ext cx="11617994" cy="923330"/>
          </a:xfrm>
          <a:prstGeom prst="rect">
            <a:avLst/>
          </a:prstGeom>
          <a:noFill/>
        </p:spPr>
        <p:txBody>
          <a:bodyPr wrap="square">
            <a:spAutoFit/>
          </a:bodyPr>
          <a:lstStyle/>
          <a:p>
            <a:pPr algn="ctr"/>
            <a:r>
              <a:rPr lang="en-US" dirty="0"/>
              <a:t>Process där mikroorganismer bryter ner organiskt material i frånvaro av </a:t>
            </a:r>
            <a:r>
              <a:rPr lang="en-US" b="1" dirty="0"/>
              <a:t>syre och </a:t>
            </a:r>
            <a:r>
              <a:rPr lang="en-US" dirty="0"/>
              <a:t>producerar biogas (metan och koldioxid) och en näringsrik flytgödsel. Gödsel, matavfall och avloppsvatten placeras i en sluten, syrefri miljö. Den biogas som genereras kan användas för energi, och det rötade materialet (rötresten) är ett värdefullt gödningsmedel.</a:t>
            </a:r>
            <a:endParaRPr lang="it-IT" dirty="0"/>
          </a:p>
        </p:txBody>
      </p:sp>
      <p:pic>
        <p:nvPicPr>
          <p:cNvPr id="7" name="Immagine 6">
            <a:extLst>
              <a:ext uri="{FF2B5EF4-FFF2-40B4-BE49-F238E27FC236}">
                <a16:creationId xmlns:a16="http://schemas.microsoft.com/office/drawing/2014/main" id="{F7EF139A-0FC1-9FC9-56F1-5DD14E7E009A}"/>
              </a:ext>
            </a:extLst>
          </p:cNvPr>
          <p:cNvPicPr>
            <a:picLocks noChangeAspect="1"/>
          </p:cNvPicPr>
          <p:nvPr/>
        </p:nvPicPr>
        <p:blipFill>
          <a:blip r:embed="rId2"/>
          <a:stretch>
            <a:fillRect/>
          </a:stretch>
        </p:blipFill>
        <p:spPr>
          <a:xfrm>
            <a:off x="8165990" y="2591844"/>
            <a:ext cx="3607374" cy="3529557"/>
          </a:xfrm>
          <a:prstGeom prst="rect">
            <a:avLst/>
          </a:prstGeom>
        </p:spPr>
      </p:pic>
      <p:sp>
        <p:nvSpPr>
          <p:cNvPr id="8" name="CasellaDiTesto 7">
            <a:extLst>
              <a:ext uri="{FF2B5EF4-FFF2-40B4-BE49-F238E27FC236}">
                <a16:creationId xmlns:a16="http://schemas.microsoft.com/office/drawing/2014/main" id="{E20712E2-BDC9-54BB-0BA1-22CDCD662AEA}"/>
              </a:ext>
            </a:extLst>
          </p:cNvPr>
          <p:cNvSpPr txBox="1"/>
          <p:nvPr/>
        </p:nvSpPr>
        <p:spPr>
          <a:xfrm>
            <a:off x="8876042" y="6094740"/>
            <a:ext cx="2187269" cy="261610"/>
          </a:xfrm>
          <a:prstGeom prst="rect">
            <a:avLst/>
          </a:prstGeom>
          <a:noFill/>
        </p:spPr>
        <p:txBody>
          <a:bodyPr wrap="square">
            <a:spAutoFit/>
          </a:bodyPr>
          <a:lstStyle/>
          <a:p>
            <a:r>
              <a:rPr lang="en-US" sz="1100" i="1" dirty="0"/>
              <a:t>De fyra stegen i AD-processen</a:t>
            </a:r>
            <a:endParaRPr lang="it-IT" sz="1100" i="1" dirty="0"/>
          </a:p>
        </p:txBody>
      </p:sp>
      <p:pic>
        <p:nvPicPr>
          <p:cNvPr id="10" name="Immagine 9">
            <a:extLst>
              <a:ext uri="{FF2B5EF4-FFF2-40B4-BE49-F238E27FC236}">
                <a16:creationId xmlns:a16="http://schemas.microsoft.com/office/drawing/2014/main" id="{B5801762-E101-015B-149C-FFD52E1010EF}"/>
              </a:ext>
            </a:extLst>
          </p:cNvPr>
          <p:cNvPicPr>
            <a:picLocks noChangeAspect="1"/>
          </p:cNvPicPr>
          <p:nvPr/>
        </p:nvPicPr>
        <p:blipFill>
          <a:blip r:embed="rId3"/>
          <a:stretch>
            <a:fillRect/>
          </a:stretch>
        </p:blipFill>
        <p:spPr>
          <a:xfrm>
            <a:off x="517789" y="4430974"/>
            <a:ext cx="3818933" cy="1811146"/>
          </a:xfrm>
          <a:prstGeom prst="rect">
            <a:avLst/>
          </a:prstGeom>
        </p:spPr>
      </p:pic>
      <p:sp>
        <p:nvSpPr>
          <p:cNvPr id="12" name="CasellaDiTesto 11">
            <a:extLst>
              <a:ext uri="{FF2B5EF4-FFF2-40B4-BE49-F238E27FC236}">
                <a16:creationId xmlns:a16="http://schemas.microsoft.com/office/drawing/2014/main" id="{CABE1E94-E18E-BB60-0F69-6B2238FA41C2}"/>
              </a:ext>
            </a:extLst>
          </p:cNvPr>
          <p:cNvSpPr txBox="1"/>
          <p:nvPr/>
        </p:nvSpPr>
        <p:spPr>
          <a:xfrm>
            <a:off x="418635" y="2851987"/>
            <a:ext cx="7706331" cy="1077218"/>
          </a:xfrm>
          <a:prstGeom prst="rect">
            <a:avLst/>
          </a:prstGeom>
          <a:noFill/>
        </p:spPr>
        <p:txBody>
          <a:bodyPr wrap="square">
            <a:spAutoFit/>
          </a:bodyPr>
          <a:lstStyle/>
          <a:p>
            <a:r>
              <a:rPr lang="it-IT" sz="1600" dirty="0"/>
              <a:t>Den </a:t>
            </a:r>
            <a:r>
              <a:rPr lang="it-IT" sz="1600" dirty="0" err="1"/>
              <a:t>biomassa som </a:t>
            </a:r>
            <a:r>
              <a:rPr lang="it-IT" sz="1600" dirty="0"/>
              <a:t>tillförs </a:t>
            </a:r>
            <a:r>
              <a:rPr lang="it-IT" sz="1600" dirty="0" err="1"/>
              <a:t>rötkammaren bryts </a:t>
            </a:r>
            <a:r>
              <a:rPr lang="it-IT" sz="1600" dirty="0"/>
              <a:t>ned </a:t>
            </a:r>
            <a:r>
              <a:rPr lang="it-IT" sz="1600" dirty="0" err="1"/>
              <a:t>till socker</a:t>
            </a:r>
            <a:r>
              <a:rPr lang="it-IT" sz="1600" dirty="0"/>
              <a:t>, aminosyror och </a:t>
            </a:r>
            <a:r>
              <a:rPr lang="it-IT" sz="1600" dirty="0" err="1"/>
              <a:t>fettsyror </a:t>
            </a:r>
            <a:r>
              <a:rPr lang="it-IT" sz="1600" dirty="0"/>
              <a:t>(</a:t>
            </a:r>
            <a:r>
              <a:rPr lang="it-IT" sz="1600" dirty="0" err="1"/>
              <a:t>hydrolys)</a:t>
            </a:r>
            <a:r>
              <a:rPr lang="it-IT" sz="1600" dirty="0"/>
              <a:t>, </a:t>
            </a:r>
            <a:r>
              <a:rPr lang="it-IT" sz="1600" dirty="0" err="1"/>
              <a:t>fermenteras för </a:t>
            </a:r>
            <a:r>
              <a:rPr lang="it-IT" sz="1600" dirty="0"/>
              <a:t>att producera flyktiga fettsyror och </a:t>
            </a:r>
            <a:r>
              <a:rPr lang="it-IT" sz="1600" dirty="0" err="1"/>
              <a:t>alkoholer </a:t>
            </a:r>
            <a:r>
              <a:rPr lang="it-IT" sz="1600" dirty="0"/>
              <a:t>(</a:t>
            </a:r>
            <a:r>
              <a:rPr lang="it-IT" sz="1600" dirty="0" err="1"/>
              <a:t>acidogenes</a:t>
            </a:r>
            <a:r>
              <a:rPr lang="it-IT" sz="1600" dirty="0"/>
              <a:t>) </a:t>
            </a:r>
            <a:r>
              <a:rPr lang="it-IT" sz="1600" dirty="0" err="1"/>
              <a:t>följt </a:t>
            </a:r>
            <a:r>
              <a:rPr lang="it-IT" sz="1600" dirty="0"/>
              <a:t>av </a:t>
            </a:r>
            <a:r>
              <a:rPr lang="it-IT" sz="1600" dirty="0" err="1"/>
              <a:t>omvandling till väte, koldioxid </a:t>
            </a:r>
            <a:r>
              <a:rPr lang="it-IT" sz="1600" dirty="0"/>
              <a:t>och </a:t>
            </a:r>
            <a:r>
              <a:rPr lang="it-IT" sz="1600" dirty="0" err="1"/>
              <a:t>ammoniak</a:t>
            </a:r>
            <a:r>
              <a:rPr lang="it-IT" sz="1600" dirty="0"/>
              <a:t>, och </a:t>
            </a:r>
            <a:r>
              <a:rPr lang="it-IT" sz="1600" dirty="0" err="1"/>
              <a:t>slutligen </a:t>
            </a:r>
            <a:r>
              <a:rPr lang="it-IT" sz="1600" dirty="0"/>
              <a:t>producerar </a:t>
            </a:r>
            <a:r>
              <a:rPr lang="it-IT" sz="1600" dirty="0" err="1"/>
              <a:t>metanogener </a:t>
            </a:r>
            <a:r>
              <a:rPr lang="it-IT" sz="1600" dirty="0"/>
              <a:t>biogas från ättiksyra och </a:t>
            </a:r>
            <a:r>
              <a:rPr lang="it-IT" sz="1600" dirty="0" err="1"/>
              <a:t>väte</a:t>
            </a:r>
            <a:r>
              <a:rPr lang="it-IT" sz="1600" dirty="0"/>
              <a:t>.</a:t>
            </a:r>
          </a:p>
        </p:txBody>
      </p:sp>
      <p:sp>
        <p:nvSpPr>
          <p:cNvPr id="14" name="CasellaDiTesto 13">
            <a:extLst>
              <a:ext uri="{FF2B5EF4-FFF2-40B4-BE49-F238E27FC236}">
                <a16:creationId xmlns:a16="http://schemas.microsoft.com/office/drawing/2014/main" id="{7C3F2008-8476-A367-0D2F-7AEF57B8AA6B}"/>
              </a:ext>
            </a:extLst>
          </p:cNvPr>
          <p:cNvSpPr txBox="1"/>
          <p:nvPr/>
        </p:nvSpPr>
        <p:spPr>
          <a:xfrm>
            <a:off x="4716148" y="4866418"/>
            <a:ext cx="3607374" cy="830997"/>
          </a:xfrm>
          <a:prstGeom prst="rect">
            <a:avLst/>
          </a:prstGeom>
          <a:noFill/>
        </p:spPr>
        <p:txBody>
          <a:bodyPr wrap="square">
            <a:spAutoFit/>
          </a:bodyPr>
          <a:lstStyle/>
          <a:p>
            <a:r>
              <a:rPr lang="it-IT" sz="1600" dirty="0"/>
              <a:t>AD av </a:t>
            </a:r>
            <a:r>
              <a:rPr lang="it-IT" sz="1600" dirty="0" err="1"/>
              <a:t>matavfall </a:t>
            </a:r>
            <a:r>
              <a:rPr lang="it-IT" sz="1600" dirty="0"/>
              <a:t>sker </a:t>
            </a:r>
            <a:r>
              <a:rPr lang="it-IT" sz="1600" dirty="0" err="1"/>
              <a:t>vid två </a:t>
            </a:r>
            <a:r>
              <a:rPr lang="it-IT" sz="1600" dirty="0"/>
              <a:t>optimala temperaturintervall, 35-40°C (</a:t>
            </a:r>
            <a:r>
              <a:rPr lang="it-IT" sz="1600" dirty="0" err="1"/>
              <a:t>mesofil) </a:t>
            </a:r>
            <a:r>
              <a:rPr lang="it-IT" sz="1600" dirty="0"/>
              <a:t>och 55-60°C (</a:t>
            </a:r>
            <a:r>
              <a:rPr lang="it-IT" sz="1600" dirty="0" err="1"/>
              <a:t>termofil)</a:t>
            </a:r>
            <a:endParaRPr lang="it-IT" sz="1600" dirty="0"/>
          </a:p>
        </p:txBody>
      </p:sp>
      <p:pic>
        <p:nvPicPr>
          <p:cNvPr id="15" name="Elemento grafico 14" descr="Dorso della mano con indice che punta verso destra con riempimento a tinta unita">
            <a:extLst>
              <a:ext uri="{FF2B5EF4-FFF2-40B4-BE49-F238E27FC236}">
                <a16:creationId xmlns:a16="http://schemas.microsoft.com/office/drawing/2014/main" id="{427DCC55-B5C3-7D8B-AB80-2127DD333F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5739882" y="4080689"/>
            <a:ext cx="779953" cy="779953"/>
          </a:xfrm>
          <a:prstGeom prst="rect">
            <a:avLst/>
          </a:prstGeom>
        </p:spPr>
      </p:pic>
    </p:spTree>
    <p:extLst>
      <p:ext uri="{BB962C8B-B14F-4D97-AF65-F5344CB8AC3E}">
        <p14:creationId xmlns:p14="http://schemas.microsoft.com/office/powerpoint/2010/main" val="2757326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21</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Anaerob nedbrytning</a:t>
            </a:r>
            <a:endParaRPr lang="it-IT" sz="2400" dirty="0"/>
          </a:p>
        </p:txBody>
      </p:sp>
      <p:sp>
        <p:nvSpPr>
          <p:cNvPr id="3" name="CasellaDiTesto 2">
            <a:extLst>
              <a:ext uri="{FF2B5EF4-FFF2-40B4-BE49-F238E27FC236}">
                <a16:creationId xmlns:a16="http://schemas.microsoft.com/office/drawing/2014/main" id="{6BE1DAD6-EA4D-BC29-ED55-A6DA20A6E826}"/>
              </a:ext>
            </a:extLst>
          </p:cNvPr>
          <p:cNvSpPr txBox="1"/>
          <p:nvPr/>
        </p:nvSpPr>
        <p:spPr>
          <a:xfrm>
            <a:off x="287003" y="1401952"/>
            <a:ext cx="11617994" cy="923330"/>
          </a:xfrm>
          <a:prstGeom prst="rect">
            <a:avLst/>
          </a:prstGeom>
          <a:noFill/>
        </p:spPr>
        <p:txBody>
          <a:bodyPr wrap="square">
            <a:spAutoFit/>
          </a:bodyPr>
          <a:lstStyle/>
          <a:p>
            <a:pPr algn="ctr"/>
            <a:r>
              <a:rPr lang="en-US" dirty="0"/>
              <a:t>Rötresten kan användas hel eller separeras i fasta och flytande delar. De fasta fraktionerna kan bearbetas till kompost och/eller torkas till torkade fasta ämnen för markanvändning. De flytande fraktionerna kan koncentreras till flytande </a:t>
            </a:r>
            <a:r>
              <a:rPr lang="en-US" dirty="0" err="1"/>
              <a:t>gödselmedel </a:t>
            </a:r>
            <a:r>
              <a:rPr lang="en-US" dirty="0"/>
              <a:t>eller delvis behandlas och skickas till ett avloppsreningsverk eller fullständigt behandlas och släppas ut</a:t>
            </a:r>
            <a:endParaRPr lang="it-IT" dirty="0"/>
          </a:p>
        </p:txBody>
      </p:sp>
      <p:pic>
        <p:nvPicPr>
          <p:cNvPr id="7" name="Immagine 6">
            <a:extLst>
              <a:ext uri="{FF2B5EF4-FFF2-40B4-BE49-F238E27FC236}">
                <a16:creationId xmlns:a16="http://schemas.microsoft.com/office/drawing/2014/main" id="{3BBA9898-F1BD-531B-09D8-60707684289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1730" t="3827" r="1616" b="2075"/>
          <a:stretch/>
        </p:blipFill>
        <p:spPr>
          <a:xfrm>
            <a:off x="454925" y="2635340"/>
            <a:ext cx="7297003" cy="3282373"/>
          </a:xfrm>
          <a:prstGeom prst="rect">
            <a:avLst/>
          </a:prstGeom>
        </p:spPr>
      </p:pic>
      <p:sp>
        <p:nvSpPr>
          <p:cNvPr id="13" name="CasellaDiTesto 12">
            <a:extLst>
              <a:ext uri="{FF2B5EF4-FFF2-40B4-BE49-F238E27FC236}">
                <a16:creationId xmlns:a16="http://schemas.microsoft.com/office/drawing/2014/main" id="{8C884177-5F58-46FE-69CF-123AF3810FDD}"/>
              </a:ext>
            </a:extLst>
          </p:cNvPr>
          <p:cNvSpPr txBox="1"/>
          <p:nvPr/>
        </p:nvSpPr>
        <p:spPr>
          <a:xfrm>
            <a:off x="136358" y="6123513"/>
            <a:ext cx="4183429" cy="261610"/>
          </a:xfrm>
          <a:prstGeom prst="rect">
            <a:avLst/>
          </a:prstGeom>
          <a:noFill/>
        </p:spPr>
        <p:txBody>
          <a:bodyPr wrap="square">
            <a:spAutoFit/>
          </a:bodyPr>
          <a:lstStyle/>
          <a:p>
            <a:r>
              <a:rPr lang="en-US" sz="1100" i="1" dirty="0"/>
              <a:t>Datakälla: 2018 World Biogas Association.</a:t>
            </a:r>
            <a:endParaRPr lang="it-IT" sz="1100" i="1" dirty="0"/>
          </a:p>
        </p:txBody>
      </p:sp>
      <p:pic>
        <p:nvPicPr>
          <p:cNvPr id="19" name="Immagine 18">
            <a:extLst>
              <a:ext uri="{FF2B5EF4-FFF2-40B4-BE49-F238E27FC236}">
                <a16:creationId xmlns:a16="http://schemas.microsoft.com/office/drawing/2014/main" id="{D1239B94-8477-F264-85CD-1A46DFD565F2}"/>
              </a:ext>
            </a:extLst>
          </p:cNvPr>
          <p:cNvPicPr>
            <a:picLocks noChangeAspect="1"/>
          </p:cNvPicPr>
          <p:nvPr/>
        </p:nvPicPr>
        <p:blipFill rotWithShape="1">
          <a:blip r:embed="rId4"/>
          <a:srcRect b="46302"/>
          <a:stretch/>
        </p:blipFill>
        <p:spPr>
          <a:xfrm>
            <a:off x="7345249" y="2517865"/>
            <a:ext cx="2531514" cy="2803343"/>
          </a:xfrm>
          <a:prstGeom prst="rect">
            <a:avLst/>
          </a:prstGeom>
        </p:spPr>
      </p:pic>
      <p:pic>
        <p:nvPicPr>
          <p:cNvPr id="20" name="Immagine 19">
            <a:extLst>
              <a:ext uri="{FF2B5EF4-FFF2-40B4-BE49-F238E27FC236}">
                <a16:creationId xmlns:a16="http://schemas.microsoft.com/office/drawing/2014/main" id="{7DA79720-974F-8109-029C-83EB0434071D}"/>
              </a:ext>
            </a:extLst>
          </p:cNvPr>
          <p:cNvPicPr>
            <a:picLocks noChangeAspect="1"/>
          </p:cNvPicPr>
          <p:nvPr/>
        </p:nvPicPr>
        <p:blipFill rotWithShape="1">
          <a:blip r:embed="rId4"/>
          <a:srcRect l="3979" t="53958" r="7785"/>
          <a:stretch/>
        </p:blipFill>
        <p:spPr>
          <a:xfrm>
            <a:off x="9779758" y="3587623"/>
            <a:ext cx="2233683" cy="2403682"/>
          </a:xfrm>
          <a:prstGeom prst="rect">
            <a:avLst/>
          </a:prstGeom>
        </p:spPr>
      </p:pic>
    </p:spTree>
    <p:extLst>
      <p:ext uri="{BB962C8B-B14F-4D97-AF65-F5344CB8AC3E}">
        <p14:creationId xmlns:p14="http://schemas.microsoft.com/office/powerpoint/2010/main" val="1235807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22</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Kolåtervinning och jordförbättring</a:t>
            </a:r>
            <a:endParaRPr lang="it-IT" sz="2400" dirty="0"/>
          </a:p>
        </p:txBody>
      </p:sp>
      <p:sp>
        <p:nvSpPr>
          <p:cNvPr id="3" name="CasellaDiTesto 2">
            <a:extLst>
              <a:ext uri="{FF2B5EF4-FFF2-40B4-BE49-F238E27FC236}">
                <a16:creationId xmlns:a16="http://schemas.microsoft.com/office/drawing/2014/main" id="{9364F079-F84E-E4D2-8610-72D78CCF7F58}"/>
              </a:ext>
            </a:extLst>
          </p:cNvPr>
          <p:cNvSpPr txBox="1"/>
          <p:nvPr/>
        </p:nvSpPr>
        <p:spPr>
          <a:xfrm>
            <a:off x="287003" y="1496425"/>
            <a:ext cx="11617994" cy="646331"/>
          </a:xfrm>
          <a:prstGeom prst="rect">
            <a:avLst/>
          </a:prstGeom>
          <a:noFill/>
        </p:spPr>
        <p:txBody>
          <a:bodyPr wrap="square">
            <a:spAutoFit/>
          </a:bodyPr>
          <a:lstStyle/>
          <a:p>
            <a:pPr algn="ctr"/>
            <a:r>
              <a:rPr lang="en-US" dirty="0"/>
              <a:t>Alla europeiska jordar lider av erosion. 2 % av åkermarken och 16 % av jordbruksmarken med </a:t>
            </a:r>
            <a:r>
              <a:rPr lang="en-US" dirty="0" err="1"/>
              <a:t>måttlig erosion </a:t>
            </a:r>
            <a:r>
              <a:rPr lang="en-US" dirty="0"/>
              <a:t>skulle kunna dra nytta av komposttillförsel på 10 ton/ha</a:t>
            </a:r>
            <a:endParaRPr lang="it-IT" dirty="0"/>
          </a:p>
        </p:txBody>
      </p:sp>
      <p:sp>
        <p:nvSpPr>
          <p:cNvPr id="7" name="CasellaDiTesto 6">
            <a:extLst>
              <a:ext uri="{FF2B5EF4-FFF2-40B4-BE49-F238E27FC236}">
                <a16:creationId xmlns:a16="http://schemas.microsoft.com/office/drawing/2014/main" id="{7C630CCB-C13F-DB0F-666A-66F5F2F5CBE4}"/>
              </a:ext>
            </a:extLst>
          </p:cNvPr>
          <p:cNvSpPr txBox="1"/>
          <p:nvPr/>
        </p:nvSpPr>
        <p:spPr>
          <a:xfrm>
            <a:off x="136358" y="6123513"/>
            <a:ext cx="4183429" cy="261610"/>
          </a:xfrm>
          <a:prstGeom prst="rect">
            <a:avLst/>
          </a:prstGeom>
          <a:noFill/>
        </p:spPr>
        <p:txBody>
          <a:bodyPr wrap="square">
            <a:spAutoFit/>
          </a:bodyPr>
          <a:lstStyle/>
          <a:p>
            <a:r>
              <a:rPr lang="en-US" sz="1100" i="1" dirty="0"/>
              <a:t>Datakälla: ECN rapport 2022.</a:t>
            </a:r>
            <a:endParaRPr lang="it-IT" sz="1100" i="1" dirty="0"/>
          </a:p>
        </p:txBody>
      </p:sp>
      <p:sp>
        <p:nvSpPr>
          <p:cNvPr id="5" name="CasellaDiTesto 4">
            <a:extLst>
              <a:ext uri="{FF2B5EF4-FFF2-40B4-BE49-F238E27FC236}">
                <a16:creationId xmlns:a16="http://schemas.microsoft.com/office/drawing/2014/main" id="{72CA1F2F-67F7-8746-8EEC-9A191101D73D}"/>
              </a:ext>
            </a:extLst>
          </p:cNvPr>
          <p:cNvSpPr txBox="1"/>
          <p:nvPr/>
        </p:nvSpPr>
        <p:spPr>
          <a:xfrm>
            <a:off x="4570286" y="2675368"/>
            <a:ext cx="2778981" cy="925125"/>
          </a:xfrm>
          <a:prstGeom prst="rect">
            <a:avLst/>
          </a:prstGeom>
          <a:noFill/>
        </p:spPr>
        <p:txBody>
          <a:bodyPr wrap="square">
            <a:spAutoFit/>
          </a:bodyPr>
          <a:lstStyle/>
          <a:p>
            <a:pPr algn="just">
              <a:lnSpc>
                <a:spcPct val="115000"/>
              </a:lnSpc>
              <a:spcBef>
                <a:spcPts val="600"/>
              </a:spcBef>
              <a:spcAft>
                <a:spcPts val="600"/>
              </a:spcAft>
            </a:pPr>
            <a:r>
              <a:rPr lang="it-IT" sz="1600" dirty="0" err="1"/>
              <a:t>De flesta europeiska </a:t>
            </a:r>
            <a:r>
              <a:rPr lang="it-IT" sz="1600" dirty="0"/>
              <a:t>länder </a:t>
            </a:r>
            <a:r>
              <a:rPr lang="it-IT" sz="1600" dirty="0" err="1"/>
              <a:t>tillverkar inte tillräckligt med </a:t>
            </a:r>
            <a:r>
              <a:rPr lang="it-IT" sz="1600" dirty="0"/>
              <a:t>kompost för att </a:t>
            </a:r>
            <a:r>
              <a:rPr lang="it-IT" sz="1600" dirty="0" err="1"/>
              <a:t>sprida </a:t>
            </a:r>
            <a:r>
              <a:rPr lang="it-IT" sz="1600" dirty="0"/>
              <a:t>på </a:t>
            </a:r>
            <a:r>
              <a:rPr lang="it-IT" sz="1600" dirty="0" err="1"/>
              <a:t>sina eroderade jordar</a:t>
            </a:r>
            <a:endParaRPr lang="it-IT" sz="1600" dirty="0"/>
          </a:p>
        </p:txBody>
      </p:sp>
      <p:pic>
        <p:nvPicPr>
          <p:cNvPr id="10" name="Elemento grafico 9" descr="Dorso della mano con indice che punta verso destra con riempimento a tinta unita">
            <a:extLst>
              <a:ext uri="{FF2B5EF4-FFF2-40B4-BE49-F238E27FC236}">
                <a16:creationId xmlns:a16="http://schemas.microsoft.com/office/drawing/2014/main" id="{A4676B60-8B0F-5355-0634-CBE67C2BE3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68824" y="2619041"/>
            <a:ext cx="620965" cy="620965"/>
          </a:xfrm>
          <a:prstGeom prst="rect">
            <a:avLst/>
          </a:prstGeom>
        </p:spPr>
      </p:pic>
      <p:pic>
        <p:nvPicPr>
          <p:cNvPr id="12" name="Immagine 11">
            <a:extLst>
              <a:ext uri="{FF2B5EF4-FFF2-40B4-BE49-F238E27FC236}">
                <a16:creationId xmlns:a16="http://schemas.microsoft.com/office/drawing/2014/main" id="{803020A9-774D-C773-57E8-A072053D043E}"/>
              </a:ext>
            </a:extLst>
          </p:cNvPr>
          <p:cNvPicPr>
            <a:picLocks noChangeAspect="1"/>
          </p:cNvPicPr>
          <p:nvPr/>
        </p:nvPicPr>
        <p:blipFill rotWithShape="1">
          <a:blip r:embed="rId4"/>
          <a:srcRect l="3451" t="1810" r="16792"/>
          <a:stretch/>
        </p:blipFill>
        <p:spPr>
          <a:xfrm>
            <a:off x="508884" y="2703100"/>
            <a:ext cx="3279913" cy="3442158"/>
          </a:xfrm>
          <a:prstGeom prst="rect">
            <a:avLst/>
          </a:prstGeom>
        </p:spPr>
      </p:pic>
      <p:sp>
        <p:nvSpPr>
          <p:cNvPr id="13" name="Rettangolo 12">
            <a:extLst>
              <a:ext uri="{FF2B5EF4-FFF2-40B4-BE49-F238E27FC236}">
                <a16:creationId xmlns:a16="http://schemas.microsoft.com/office/drawing/2014/main" id="{69696CB0-2B37-7D79-87FF-2934E3164FC2}"/>
              </a:ext>
            </a:extLst>
          </p:cNvPr>
          <p:cNvSpPr/>
          <p:nvPr/>
        </p:nvSpPr>
        <p:spPr>
          <a:xfrm>
            <a:off x="185624" y="2156740"/>
            <a:ext cx="202758" cy="202758"/>
          </a:xfrm>
          <a:prstGeom prst="rect">
            <a:avLst/>
          </a:prstGeom>
          <a:solidFill>
            <a:srgbClr val="7BCB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5869B2B9-07E5-D3D4-4F0D-D535D0894B11}"/>
              </a:ext>
            </a:extLst>
          </p:cNvPr>
          <p:cNvSpPr txBox="1"/>
          <p:nvPr/>
        </p:nvSpPr>
        <p:spPr>
          <a:xfrm>
            <a:off x="388381" y="2105525"/>
            <a:ext cx="3480443" cy="716991"/>
          </a:xfrm>
          <a:prstGeom prst="rect">
            <a:avLst/>
          </a:prstGeom>
          <a:noFill/>
        </p:spPr>
        <p:txBody>
          <a:bodyPr wrap="square">
            <a:spAutoFit/>
          </a:bodyPr>
          <a:lstStyle/>
          <a:p>
            <a:pPr algn="just">
              <a:lnSpc>
                <a:spcPct val="115000"/>
              </a:lnSpc>
              <a:spcBef>
                <a:spcPts val="600"/>
              </a:spcBef>
              <a:spcAft>
                <a:spcPts val="600"/>
              </a:spcAft>
            </a:pPr>
            <a:r>
              <a:rPr lang="it-IT" sz="1200" i="1" dirty="0" err="1"/>
              <a:t>Län som för närvarande </a:t>
            </a:r>
            <a:r>
              <a:rPr lang="it-IT" sz="1200" i="1" dirty="0"/>
              <a:t>(2022) producerar mer </a:t>
            </a:r>
            <a:r>
              <a:rPr lang="it-IT" sz="1200" i="1" dirty="0" err="1"/>
              <a:t>än tillräckligt med </a:t>
            </a:r>
            <a:r>
              <a:rPr lang="it-IT" sz="1200" i="1" dirty="0"/>
              <a:t>kompost för att </a:t>
            </a:r>
            <a:r>
              <a:rPr lang="it-IT" sz="1200" i="1" dirty="0" err="1"/>
              <a:t>applicera </a:t>
            </a:r>
            <a:r>
              <a:rPr lang="it-IT" sz="1200" i="1" dirty="0"/>
              <a:t>på alla </a:t>
            </a:r>
            <a:r>
              <a:rPr lang="it-IT" sz="1200" i="1" dirty="0" err="1"/>
              <a:t>sina eroderade jordbruksjordar </a:t>
            </a:r>
            <a:r>
              <a:rPr lang="it-IT" sz="1200" i="1" dirty="0"/>
              <a:t>(10 ton/ha per </a:t>
            </a:r>
            <a:r>
              <a:rPr lang="it-IT" sz="1200" i="1" dirty="0" err="1"/>
              <a:t>år</a:t>
            </a:r>
            <a:r>
              <a:rPr lang="it-IT" sz="1200" i="1" dirty="0"/>
              <a:t>)</a:t>
            </a:r>
          </a:p>
        </p:txBody>
      </p:sp>
      <p:pic>
        <p:nvPicPr>
          <p:cNvPr id="16" name="Immagine 15">
            <a:extLst>
              <a:ext uri="{FF2B5EF4-FFF2-40B4-BE49-F238E27FC236}">
                <a16:creationId xmlns:a16="http://schemas.microsoft.com/office/drawing/2014/main" id="{72DF37B3-62A0-5C35-3454-30618FAB9B3A}"/>
              </a:ext>
            </a:extLst>
          </p:cNvPr>
          <p:cNvPicPr>
            <a:picLocks noChangeAspect="1"/>
          </p:cNvPicPr>
          <p:nvPr/>
        </p:nvPicPr>
        <p:blipFill rotWithShape="1">
          <a:blip r:embed="rId5"/>
          <a:srcRect t="2447" b="1358"/>
          <a:stretch/>
        </p:blipFill>
        <p:spPr>
          <a:xfrm>
            <a:off x="7800230" y="2678130"/>
            <a:ext cx="4035286" cy="3442158"/>
          </a:xfrm>
          <a:prstGeom prst="rect">
            <a:avLst/>
          </a:prstGeom>
        </p:spPr>
      </p:pic>
      <p:sp>
        <p:nvSpPr>
          <p:cNvPr id="17" name="CasellaDiTesto 16">
            <a:extLst>
              <a:ext uri="{FF2B5EF4-FFF2-40B4-BE49-F238E27FC236}">
                <a16:creationId xmlns:a16="http://schemas.microsoft.com/office/drawing/2014/main" id="{6D15E52B-A147-B551-FD84-AF49EAC313A2}"/>
              </a:ext>
            </a:extLst>
          </p:cNvPr>
          <p:cNvSpPr txBox="1"/>
          <p:nvPr/>
        </p:nvSpPr>
        <p:spPr>
          <a:xfrm>
            <a:off x="4244672" y="4670110"/>
            <a:ext cx="2939331" cy="1208279"/>
          </a:xfrm>
          <a:prstGeom prst="rect">
            <a:avLst/>
          </a:prstGeom>
          <a:noFill/>
        </p:spPr>
        <p:txBody>
          <a:bodyPr wrap="square">
            <a:spAutoFit/>
          </a:bodyPr>
          <a:lstStyle/>
          <a:p>
            <a:pPr algn="just">
              <a:lnSpc>
                <a:spcPct val="115000"/>
              </a:lnSpc>
              <a:spcBef>
                <a:spcPts val="600"/>
              </a:spcBef>
              <a:spcAft>
                <a:spcPts val="600"/>
              </a:spcAft>
            </a:pPr>
            <a:r>
              <a:rPr lang="it-IT" sz="1600" dirty="0"/>
              <a:t>Den </a:t>
            </a:r>
            <a:r>
              <a:rPr lang="it-IT" sz="1600" dirty="0" err="1"/>
              <a:t>andel </a:t>
            </a:r>
            <a:r>
              <a:rPr lang="it-IT" sz="1600" dirty="0"/>
              <a:t>av </a:t>
            </a:r>
            <a:r>
              <a:rPr lang="it-IT" sz="1600" dirty="0" err="1"/>
              <a:t>åkermarken som skulle kunna dra </a:t>
            </a:r>
            <a:r>
              <a:rPr lang="it-IT" sz="1600" dirty="0"/>
              <a:t>nytta av kompost som </a:t>
            </a:r>
            <a:r>
              <a:rPr lang="it-IT" sz="1600" dirty="0" err="1"/>
              <a:t>produceras vid den för närvarande uppskattade mängden är mycket </a:t>
            </a:r>
            <a:r>
              <a:rPr lang="it-IT" sz="1600" dirty="0"/>
              <a:t>låg</a:t>
            </a:r>
          </a:p>
        </p:txBody>
      </p:sp>
      <p:pic>
        <p:nvPicPr>
          <p:cNvPr id="18" name="Elemento grafico 17" descr="Dorso della mano con indice che punta verso destra con riempimento a tinta unita">
            <a:extLst>
              <a:ext uri="{FF2B5EF4-FFF2-40B4-BE49-F238E27FC236}">
                <a16:creationId xmlns:a16="http://schemas.microsoft.com/office/drawing/2014/main" id="{C1557416-ABAE-977C-8B35-FD4F6AF8FE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236389" y="4609202"/>
            <a:ext cx="620965" cy="620965"/>
          </a:xfrm>
          <a:prstGeom prst="rect">
            <a:avLst/>
          </a:prstGeom>
        </p:spPr>
      </p:pic>
    </p:spTree>
    <p:extLst>
      <p:ext uri="{BB962C8B-B14F-4D97-AF65-F5344CB8AC3E}">
        <p14:creationId xmlns:p14="http://schemas.microsoft.com/office/powerpoint/2010/main" val="1822689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5AAAC-F216-B120-D3E8-A590920106D0}"/>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47DC2A27-9CA4-4E2C-59BF-4A5D4182006C}"/>
              </a:ext>
            </a:extLst>
          </p:cNvPr>
          <p:cNvSpPr>
            <a:spLocks noGrp="1"/>
          </p:cNvSpPr>
          <p:nvPr>
            <p:ph type="sldNum" sz="quarter" idx="12"/>
          </p:nvPr>
        </p:nvSpPr>
        <p:spPr/>
        <p:txBody>
          <a:bodyPr/>
          <a:lstStyle/>
          <a:p>
            <a:fld id="{519954A3-9DFD-4C44-94BA-B95130A3BA1C}" type="slidenum">
              <a:rPr lang="en-US" smtClean="0"/>
              <a:t>23</a:t>
            </a:fld>
            <a:endParaRPr lang="en-US" dirty="0"/>
          </a:p>
        </p:txBody>
      </p:sp>
      <p:sp>
        <p:nvSpPr>
          <p:cNvPr id="2" name="Segnaposto piè di pagina 1">
            <a:extLst>
              <a:ext uri="{FF2B5EF4-FFF2-40B4-BE49-F238E27FC236}">
                <a16:creationId xmlns:a16="http://schemas.microsoft.com/office/drawing/2014/main" id="{B3F92055-AE9B-7E95-839E-0EA7180B112E}"/>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5</a:t>
            </a:r>
          </a:p>
        </p:txBody>
      </p:sp>
      <p:sp>
        <p:nvSpPr>
          <p:cNvPr id="3" name="CasellaDiTesto 2">
            <a:extLst>
              <a:ext uri="{FF2B5EF4-FFF2-40B4-BE49-F238E27FC236}">
                <a16:creationId xmlns:a16="http://schemas.microsoft.com/office/drawing/2014/main" id="{97F3987A-6DD4-F837-1A87-A86795496F3E}"/>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Kostnad/nytta - från avfall till möjlighet</a:t>
            </a:r>
            <a:endParaRPr lang="it-IT" sz="2800" dirty="0"/>
          </a:p>
        </p:txBody>
      </p:sp>
      <p:sp>
        <p:nvSpPr>
          <p:cNvPr id="4" name="CasellaDiTesto 3">
            <a:extLst>
              <a:ext uri="{FF2B5EF4-FFF2-40B4-BE49-F238E27FC236}">
                <a16:creationId xmlns:a16="http://schemas.microsoft.com/office/drawing/2014/main" id="{8EEECFDF-F1C0-421C-57BD-9F33B7E04ABD}"/>
              </a:ext>
            </a:extLst>
          </p:cNvPr>
          <p:cNvSpPr txBox="1"/>
          <p:nvPr/>
        </p:nvSpPr>
        <p:spPr>
          <a:xfrm>
            <a:off x="287003" y="1580981"/>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Kostnaderna och fördelarna med återanvändning av organiskt avfall kan variera beroende på faktorer som typen av avfall, den valda återanvändningsmetoden, lokala bestämmelser och de specifika målen för återanvändningsprogrammet</a:t>
            </a:r>
            <a:endParaRPr lang="it-IT" dirty="0"/>
          </a:p>
        </p:txBody>
      </p:sp>
      <p:sp>
        <p:nvSpPr>
          <p:cNvPr id="5" name="Rettangolo 4">
            <a:extLst>
              <a:ext uri="{FF2B5EF4-FFF2-40B4-BE49-F238E27FC236}">
                <a16:creationId xmlns:a16="http://schemas.microsoft.com/office/drawing/2014/main" id="{4EC30746-590D-EABB-ECEB-CCEDA405FCCB}"/>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5</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
        <p:nvSpPr>
          <p:cNvPr id="9" name="CasellaDiTesto 8">
            <a:extLst>
              <a:ext uri="{FF2B5EF4-FFF2-40B4-BE49-F238E27FC236}">
                <a16:creationId xmlns:a16="http://schemas.microsoft.com/office/drawing/2014/main" id="{022EFB78-1CF2-1B7A-DB13-D3635152771C}"/>
              </a:ext>
            </a:extLst>
          </p:cNvPr>
          <p:cNvSpPr txBox="1"/>
          <p:nvPr/>
        </p:nvSpPr>
        <p:spPr>
          <a:xfrm>
            <a:off x="287003" y="2333897"/>
            <a:ext cx="5028412" cy="4339650"/>
          </a:xfrm>
          <a:prstGeom prst="rect">
            <a:avLst/>
          </a:prstGeom>
          <a:noFill/>
        </p:spPr>
        <p:txBody>
          <a:bodyPr wrap="square">
            <a:spAutoFit/>
          </a:bodyPr>
          <a:lstStyle/>
          <a:p>
            <a:pPr algn="ctr"/>
            <a:r>
              <a:rPr lang="en-US" sz="1800" b="1" dirty="0">
                <a:solidFill>
                  <a:srgbClr val="93C01F"/>
                </a:solidFill>
                <a:effectLst/>
                <a:latin typeface="Calibri" panose="020F0502020204030204" pitchFamily="34" charset="0"/>
                <a:ea typeface="Calibri" panose="020F0502020204030204" pitchFamily="34" charset="0"/>
              </a:rPr>
              <a:t>KOSTNADER</a:t>
            </a:r>
            <a:endParaRPr lang="en-US" b="1" dirty="0">
              <a:solidFill>
                <a:srgbClr val="93C01F"/>
              </a:solidFill>
              <a:latin typeface="Calibri" panose="020F0502020204030204" pitchFamily="34" charset="0"/>
              <a:ea typeface="Calibri" panose="020F0502020204030204" pitchFamily="34" charset="0"/>
            </a:endParaRPr>
          </a:p>
          <a:p>
            <a:pPr algn="ctr"/>
            <a:endParaRPr lang="en-GB" sz="800"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Investeringar i infrastruktur</a:t>
            </a:r>
          </a:p>
          <a:p>
            <a:pPr algn="ctr"/>
            <a:r>
              <a:rPr lang="en-US" sz="1600" i="1" dirty="0">
                <a:effectLst/>
                <a:latin typeface="Calibri" panose="020F0502020204030204" pitchFamily="34" charset="0"/>
                <a:ea typeface="Calibri" panose="020F0502020204030204" pitchFamily="34" charset="0"/>
              </a:rPr>
              <a:t>Etablering av anläggningar. Initialinvesteringar i infrastruktur, utrustning och teknik.</a:t>
            </a:r>
            <a:endParaRPr lang="en-GB" sz="1600" i="1" dirty="0">
              <a:effectLst/>
              <a:latin typeface="Calibri" panose="020F0502020204030204" pitchFamily="34" charset="0"/>
              <a:ea typeface="Calibri" panose="020F0502020204030204" pitchFamily="34" charset="0"/>
            </a:endParaRPr>
          </a:p>
          <a:p>
            <a:pPr algn="ctr"/>
            <a:endParaRPr lang="en-GB" sz="1600" b="1"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Kostnader för transporter</a:t>
            </a:r>
          </a:p>
          <a:p>
            <a:pPr algn="ctr"/>
            <a:r>
              <a:rPr lang="en-US" sz="1600" i="1" dirty="0">
                <a:latin typeface="Calibri" panose="020F0502020204030204" pitchFamily="34" charset="0"/>
                <a:ea typeface="Calibri" panose="020F0502020204030204" pitchFamily="34" charset="0"/>
              </a:rPr>
              <a:t>Kostnader för fordon, bränsle och </a:t>
            </a:r>
            <a:r>
              <a:rPr lang="en-US" sz="1600" i="1" dirty="0" err="1">
                <a:latin typeface="Calibri" panose="020F0502020204030204" pitchFamily="34" charset="0"/>
                <a:ea typeface="Calibri" panose="020F0502020204030204" pitchFamily="34" charset="0"/>
              </a:rPr>
              <a:t>arbetskraft.</a:t>
            </a:r>
            <a:endParaRPr lang="en-US" sz="1600" i="1" dirty="0">
              <a:latin typeface="Calibri" panose="020F0502020204030204" pitchFamily="34" charset="0"/>
              <a:ea typeface="Calibri" panose="020F0502020204030204" pitchFamily="34" charset="0"/>
            </a:endParaRPr>
          </a:p>
          <a:p>
            <a:pPr algn="ctr"/>
            <a:endParaRPr lang="en-GB" sz="1600"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Operativa kostnader </a:t>
            </a:r>
          </a:p>
          <a:p>
            <a:pPr algn="ctr"/>
            <a:r>
              <a:rPr lang="en-GB" sz="1600" i="1" dirty="0">
                <a:latin typeface="Calibri" panose="020F0502020204030204" pitchFamily="34" charset="0"/>
                <a:ea typeface="Calibri" panose="020F0502020204030204" pitchFamily="34" charset="0"/>
              </a:rPr>
              <a:t>arbetskraft, energi, underhåll och övervakning</a:t>
            </a:r>
          </a:p>
          <a:p>
            <a:pPr algn="ctr"/>
            <a:endParaRPr lang="en-GB" sz="1600" b="1" i="1" dirty="0">
              <a:effectLst/>
              <a:latin typeface="Calibri" panose="020F0502020204030204" pitchFamily="34" charset="0"/>
              <a:ea typeface="Calibri" panose="020F0502020204030204" pitchFamily="34" charset="0"/>
            </a:endParaRPr>
          </a:p>
          <a:p>
            <a:pPr algn="ctr"/>
            <a:r>
              <a:rPr lang="en-GB" sz="1600" b="1" dirty="0">
                <a:effectLst/>
                <a:latin typeface="Calibri" panose="020F0502020204030204" pitchFamily="34" charset="0"/>
                <a:ea typeface="Calibri" panose="020F0502020204030204" pitchFamily="34" charset="0"/>
              </a:rPr>
              <a:t>Regulatorisk efterlevnad</a:t>
            </a:r>
          </a:p>
          <a:p>
            <a:pPr algn="ctr"/>
            <a:r>
              <a:rPr lang="en-US" sz="1600" i="1" dirty="0"/>
              <a:t>Att uppfylla miljöbestämmelser och miljöstandarder kan kräva ytterligare investeringar i övervakning</a:t>
            </a:r>
          </a:p>
          <a:p>
            <a:pPr algn="ctr"/>
            <a:endParaRPr lang="it-IT" sz="1600" i="1" dirty="0"/>
          </a:p>
          <a:p>
            <a:pPr algn="ctr"/>
            <a:r>
              <a:rPr lang="en-GB" sz="1600" b="1" dirty="0">
                <a:latin typeface="Calibri" panose="020F0502020204030204" pitchFamily="34" charset="0"/>
                <a:ea typeface="Calibri" panose="020F0502020204030204" pitchFamily="34" charset="0"/>
              </a:rPr>
              <a:t>Utmaningar på marknaden</a:t>
            </a:r>
            <a:endParaRPr lang="it-IT" sz="1600" b="1" dirty="0">
              <a:latin typeface="Calibri" panose="020F0502020204030204" pitchFamily="34" charset="0"/>
              <a:ea typeface="Calibri" panose="020F0502020204030204" pitchFamily="34" charset="0"/>
            </a:endParaRPr>
          </a:p>
        </p:txBody>
      </p:sp>
      <p:sp>
        <p:nvSpPr>
          <p:cNvPr id="10" name="CasellaDiTesto 9">
            <a:extLst>
              <a:ext uri="{FF2B5EF4-FFF2-40B4-BE49-F238E27FC236}">
                <a16:creationId xmlns:a16="http://schemas.microsoft.com/office/drawing/2014/main" id="{D339AA67-29D5-6252-0E35-C60589CDDBA4}"/>
              </a:ext>
            </a:extLst>
          </p:cNvPr>
          <p:cNvSpPr txBox="1"/>
          <p:nvPr/>
        </p:nvSpPr>
        <p:spPr>
          <a:xfrm>
            <a:off x="6876585" y="2432060"/>
            <a:ext cx="5028412" cy="3939540"/>
          </a:xfrm>
          <a:prstGeom prst="rect">
            <a:avLst/>
          </a:prstGeom>
          <a:noFill/>
        </p:spPr>
        <p:txBody>
          <a:bodyPr wrap="square">
            <a:spAutoFit/>
          </a:bodyPr>
          <a:lstStyle/>
          <a:p>
            <a:pPr algn="ctr"/>
            <a:r>
              <a:rPr lang="en-US" sz="1800" b="1" dirty="0">
                <a:solidFill>
                  <a:srgbClr val="93C01F"/>
                </a:solidFill>
                <a:effectLst/>
                <a:latin typeface="Calibri" panose="020F0502020204030204" pitchFamily="34" charset="0"/>
                <a:ea typeface="Calibri" panose="020F0502020204030204" pitchFamily="34" charset="0"/>
              </a:rPr>
              <a:t>FÖRDELAR</a:t>
            </a:r>
          </a:p>
          <a:p>
            <a:endParaRPr lang="en-GB" sz="800" dirty="0">
              <a:latin typeface="Calibri" panose="020F0502020204030204" pitchFamily="34" charset="0"/>
              <a:ea typeface="Calibri" panose="020F0502020204030204" pitchFamily="34" charset="0"/>
            </a:endParaRPr>
          </a:p>
          <a:p>
            <a:pPr algn="ctr"/>
            <a:r>
              <a:rPr lang="en-US" sz="1600" b="1" dirty="0">
                <a:latin typeface="Calibri" panose="020F0502020204030204" pitchFamily="34" charset="0"/>
                <a:ea typeface="Calibri" panose="020F0502020204030204" pitchFamily="34" charset="0"/>
              </a:rPr>
              <a:t>Minskade kostnader för avfallshantering</a:t>
            </a:r>
          </a:p>
          <a:p>
            <a:pPr algn="ctr"/>
            <a:r>
              <a:rPr lang="en-US" sz="1600" i="1" dirty="0">
                <a:effectLst/>
                <a:latin typeface="Calibri" panose="020F0502020204030204" pitchFamily="34" charset="0"/>
                <a:ea typeface="Calibri" panose="020F0502020204030204" pitchFamily="34" charset="0"/>
              </a:rPr>
              <a:t>minskning av avfallsavgifter för deponering</a:t>
            </a:r>
          </a:p>
          <a:p>
            <a:pPr algn="ctr"/>
            <a:endParaRPr lang="en-GB" sz="1600" b="1" i="1" dirty="0">
              <a:latin typeface="Calibri" panose="020F0502020204030204" pitchFamily="34" charset="0"/>
              <a:ea typeface="Calibri" panose="020F0502020204030204" pitchFamily="34" charset="0"/>
            </a:endParaRPr>
          </a:p>
          <a:p>
            <a:pPr algn="ctr"/>
            <a:r>
              <a:rPr lang="en-US" sz="1600" b="1" dirty="0">
                <a:latin typeface="Calibri" panose="020F0502020204030204" pitchFamily="34" charset="0"/>
                <a:ea typeface="Calibri" panose="020F0502020204030204" pitchFamily="34" charset="0"/>
              </a:rPr>
              <a:t>Jordförbättring och bördighet</a:t>
            </a:r>
          </a:p>
          <a:p>
            <a:pPr algn="ctr"/>
            <a:r>
              <a:rPr lang="en-US" sz="1600" i="1" dirty="0">
                <a:latin typeface="Calibri" panose="020F0502020204030204" pitchFamily="34" charset="0"/>
                <a:ea typeface="Calibri" panose="020F0502020204030204" pitchFamily="34" charset="0"/>
              </a:rPr>
              <a:t>Kostnader för fordon, bränsle och </a:t>
            </a:r>
            <a:r>
              <a:rPr lang="en-US" sz="1600" i="1" dirty="0" err="1">
                <a:latin typeface="Calibri" panose="020F0502020204030204" pitchFamily="34" charset="0"/>
                <a:ea typeface="Calibri" panose="020F0502020204030204" pitchFamily="34" charset="0"/>
              </a:rPr>
              <a:t>arbetskraft.</a:t>
            </a:r>
            <a:endParaRPr lang="en-US" sz="1600" i="1" dirty="0">
              <a:latin typeface="Calibri" panose="020F0502020204030204" pitchFamily="34" charset="0"/>
              <a:ea typeface="Calibri" panose="020F0502020204030204" pitchFamily="34" charset="0"/>
            </a:endParaRPr>
          </a:p>
          <a:p>
            <a:pPr algn="ctr"/>
            <a:endParaRPr lang="en-GB" sz="1600"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Energiproduktion</a:t>
            </a:r>
          </a:p>
          <a:p>
            <a:pPr algn="ctr"/>
            <a:r>
              <a:rPr lang="en-GB" sz="1600" i="1" dirty="0">
                <a:latin typeface="Calibri" panose="020F0502020204030204" pitchFamily="34" charset="0"/>
                <a:ea typeface="Calibri" panose="020F0502020204030204" pitchFamily="34" charset="0"/>
              </a:rPr>
              <a:t>Biogas för energiproduktion är ett exempel</a:t>
            </a:r>
          </a:p>
          <a:p>
            <a:pPr algn="ctr"/>
            <a:endParaRPr lang="en-GB" sz="1600" i="1" dirty="0">
              <a:latin typeface="Calibri" panose="020F0502020204030204" pitchFamily="34" charset="0"/>
              <a:ea typeface="Calibri" panose="020F0502020204030204" pitchFamily="34" charset="0"/>
            </a:endParaRPr>
          </a:p>
          <a:p>
            <a:pPr algn="ctr"/>
            <a:r>
              <a:rPr lang="en-GB" sz="1600" b="1" dirty="0">
                <a:effectLst/>
                <a:latin typeface="Calibri" panose="020F0502020204030204" pitchFamily="34" charset="0"/>
                <a:ea typeface="Calibri" panose="020F0502020204030204" pitchFamily="34" charset="0"/>
              </a:rPr>
              <a:t>Ekonomiska möjligheter</a:t>
            </a:r>
          </a:p>
          <a:p>
            <a:pPr algn="ctr"/>
            <a:r>
              <a:rPr lang="en-GB" sz="1600" i="1" dirty="0">
                <a:latin typeface="Calibri" panose="020F0502020204030204" pitchFamily="34" charset="0"/>
                <a:ea typeface="Calibri" panose="020F0502020204030204" pitchFamily="34" charset="0"/>
              </a:rPr>
              <a:t>Till exempel skapande av arbetstillfällen i återvinningsanläggningar, produktion av kompost eller bioenergi</a:t>
            </a:r>
          </a:p>
          <a:p>
            <a:pPr algn="ctr"/>
            <a:endParaRPr lang="it-IT" sz="1600"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Minskning av växthusgaser</a:t>
            </a:r>
            <a:endParaRPr lang="it-IT" sz="1600" b="1" dirty="0">
              <a:latin typeface="Calibri" panose="020F0502020204030204" pitchFamily="34" charset="0"/>
              <a:ea typeface="Calibri" panose="020F0502020204030204" pitchFamily="34" charset="0"/>
            </a:endParaRPr>
          </a:p>
        </p:txBody>
      </p:sp>
      <p:pic>
        <p:nvPicPr>
          <p:cNvPr id="12" name="Immagine 11">
            <a:extLst>
              <a:ext uri="{FF2B5EF4-FFF2-40B4-BE49-F238E27FC236}">
                <a16:creationId xmlns:a16="http://schemas.microsoft.com/office/drawing/2014/main" id="{E333A8C5-2B72-B7C6-F66E-887CC1F01444}"/>
              </a:ext>
            </a:extLst>
          </p:cNvPr>
          <p:cNvPicPr>
            <a:picLocks noChangeAspect="1"/>
          </p:cNvPicPr>
          <p:nvPr/>
        </p:nvPicPr>
        <p:blipFill>
          <a:blip r:embed="rId2"/>
          <a:stretch>
            <a:fillRect/>
          </a:stretch>
        </p:blipFill>
        <p:spPr>
          <a:xfrm>
            <a:off x="5443197" y="2110853"/>
            <a:ext cx="1522988" cy="4182173"/>
          </a:xfrm>
          <a:prstGeom prst="rect">
            <a:avLst/>
          </a:prstGeom>
        </p:spPr>
      </p:pic>
    </p:spTree>
    <p:extLst>
      <p:ext uri="{BB962C8B-B14F-4D97-AF65-F5344CB8AC3E}">
        <p14:creationId xmlns:p14="http://schemas.microsoft.com/office/powerpoint/2010/main" val="2313570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AB355-BF2B-2B89-545A-DDD8D9339FA9}"/>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2DCC47B-CDD5-D78C-731E-29D151D3F1A9}"/>
              </a:ext>
            </a:extLst>
          </p:cNvPr>
          <p:cNvSpPr>
            <a:spLocks noGrp="1"/>
          </p:cNvSpPr>
          <p:nvPr>
            <p:ph type="sldNum" sz="quarter" idx="12"/>
          </p:nvPr>
        </p:nvSpPr>
        <p:spPr/>
        <p:txBody>
          <a:bodyPr/>
          <a:lstStyle/>
          <a:p>
            <a:fld id="{519954A3-9DFD-4C44-94BA-B95130A3BA1C}" type="slidenum">
              <a:rPr lang="en-US" smtClean="0"/>
              <a:t>24</a:t>
            </a:fld>
            <a:endParaRPr lang="en-US" dirty="0"/>
          </a:p>
        </p:txBody>
      </p:sp>
      <p:sp>
        <p:nvSpPr>
          <p:cNvPr id="2" name="Segnaposto piè di pagina 1">
            <a:extLst>
              <a:ext uri="{FF2B5EF4-FFF2-40B4-BE49-F238E27FC236}">
                <a16:creationId xmlns:a16="http://schemas.microsoft.com/office/drawing/2014/main" id="{8ADB5565-4354-3C2E-4711-D7A882FBC080}"/>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5</a:t>
            </a:r>
          </a:p>
        </p:txBody>
      </p:sp>
      <p:sp>
        <p:nvSpPr>
          <p:cNvPr id="3" name="CasellaDiTesto 2">
            <a:extLst>
              <a:ext uri="{FF2B5EF4-FFF2-40B4-BE49-F238E27FC236}">
                <a16:creationId xmlns:a16="http://schemas.microsoft.com/office/drawing/2014/main" id="{F574B0CE-4517-DB8E-9466-87E7BB3A57E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Fördelar och nackdelar</a:t>
            </a:r>
            <a:endParaRPr lang="it-IT" sz="2400" dirty="0"/>
          </a:p>
        </p:txBody>
      </p:sp>
      <p:sp>
        <p:nvSpPr>
          <p:cNvPr id="4" name="CasellaDiTesto 3">
            <a:extLst>
              <a:ext uri="{FF2B5EF4-FFF2-40B4-BE49-F238E27FC236}">
                <a16:creationId xmlns:a16="http://schemas.microsoft.com/office/drawing/2014/main" id="{0244CAAF-6FC0-32EE-BB62-F0CC9079C492}"/>
              </a:ext>
            </a:extLst>
          </p:cNvPr>
          <p:cNvSpPr txBox="1"/>
          <p:nvPr/>
        </p:nvSpPr>
        <p:spPr>
          <a:xfrm>
            <a:off x="287003" y="1580981"/>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översikt över fördelar och nackdelar med de olika strategierna för hantering av organiskt avfall</a:t>
            </a:r>
            <a:endParaRPr lang="it-IT" dirty="0"/>
          </a:p>
        </p:txBody>
      </p:sp>
      <p:graphicFrame>
        <p:nvGraphicFramePr>
          <p:cNvPr id="7" name="Diagramma 6">
            <a:extLst>
              <a:ext uri="{FF2B5EF4-FFF2-40B4-BE49-F238E27FC236}">
                <a16:creationId xmlns:a16="http://schemas.microsoft.com/office/drawing/2014/main" id="{8013C40F-6F4E-FE98-BFFE-170F189032DC}"/>
              </a:ext>
            </a:extLst>
          </p:cNvPr>
          <p:cNvGraphicFramePr/>
          <p:nvPr>
            <p:extLst>
              <p:ext uri="{D42A27DB-BD31-4B8C-83A1-F6EECF244321}">
                <p14:modId xmlns:p14="http://schemas.microsoft.com/office/powerpoint/2010/main" val="2908159661"/>
              </p:ext>
            </p:extLst>
          </p:nvPr>
        </p:nvGraphicFramePr>
        <p:xfrm>
          <a:off x="567141" y="2697708"/>
          <a:ext cx="4896512" cy="2815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a 7">
            <a:extLst>
              <a:ext uri="{FF2B5EF4-FFF2-40B4-BE49-F238E27FC236}">
                <a16:creationId xmlns:a16="http://schemas.microsoft.com/office/drawing/2014/main" id="{8292E20B-9DE0-D2C5-F03B-D89432A01C03}"/>
              </a:ext>
            </a:extLst>
          </p:cNvPr>
          <p:cNvGraphicFramePr/>
          <p:nvPr>
            <p:extLst>
              <p:ext uri="{D42A27DB-BD31-4B8C-83A1-F6EECF244321}">
                <p14:modId xmlns:p14="http://schemas.microsoft.com/office/powerpoint/2010/main" val="3984264707"/>
              </p:ext>
            </p:extLst>
          </p:nvPr>
        </p:nvGraphicFramePr>
        <p:xfrm>
          <a:off x="6255982" y="2697708"/>
          <a:ext cx="5458346" cy="28159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Immagine 10">
            <a:extLst>
              <a:ext uri="{FF2B5EF4-FFF2-40B4-BE49-F238E27FC236}">
                <a16:creationId xmlns:a16="http://schemas.microsoft.com/office/drawing/2014/main" id="{6C31C3B4-D308-D097-192E-0CB512975F67}"/>
              </a:ext>
            </a:extLst>
          </p:cNvPr>
          <p:cNvPicPr>
            <a:picLocks noChangeAspect="1"/>
          </p:cNvPicPr>
          <p:nvPr/>
        </p:nvPicPr>
        <p:blipFill>
          <a:blip r:embed="rId12"/>
          <a:stretch>
            <a:fillRect/>
          </a:stretch>
        </p:blipFill>
        <p:spPr>
          <a:xfrm>
            <a:off x="477672" y="3702398"/>
            <a:ext cx="1146412" cy="1146412"/>
          </a:xfrm>
          <a:prstGeom prst="rect">
            <a:avLst/>
          </a:prstGeom>
        </p:spPr>
      </p:pic>
      <p:pic>
        <p:nvPicPr>
          <p:cNvPr id="12" name="Immagine 11">
            <a:extLst>
              <a:ext uri="{FF2B5EF4-FFF2-40B4-BE49-F238E27FC236}">
                <a16:creationId xmlns:a16="http://schemas.microsoft.com/office/drawing/2014/main" id="{994B9B90-CC57-58DE-C730-AD876B95263A}"/>
              </a:ext>
            </a:extLst>
          </p:cNvPr>
          <p:cNvPicPr>
            <a:picLocks noChangeAspect="1"/>
          </p:cNvPicPr>
          <p:nvPr/>
        </p:nvPicPr>
        <p:blipFill>
          <a:blip r:embed="rId13"/>
          <a:stretch>
            <a:fillRect/>
          </a:stretch>
        </p:blipFill>
        <p:spPr>
          <a:xfrm>
            <a:off x="6469845" y="3624713"/>
            <a:ext cx="1201128" cy="1301781"/>
          </a:xfrm>
          <a:prstGeom prst="rect">
            <a:avLst/>
          </a:prstGeom>
        </p:spPr>
      </p:pic>
    </p:spTree>
    <p:extLst>
      <p:ext uri="{BB962C8B-B14F-4D97-AF65-F5344CB8AC3E}">
        <p14:creationId xmlns:p14="http://schemas.microsoft.com/office/powerpoint/2010/main" val="266367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AB355-BF2B-2B89-545A-DDD8D9339FA9}"/>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2DCC47B-CDD5-D78C-731E-29D151D3F1A9}"/>
              </a:ext>
            </a:extLst>
          </p:cNvPr>
          <p:cNvSpPr>
            <a:spLocks noGrp="1"/>
          </p:cNvSpPr>
          <p:nvPr>
            <p:ph type="sldNum" sz="quarter" idx="12"/>
          </p:nvPr>
        </p:nvSpPr>
        <p:spPr/>
        <p:txBody>
          <a:bodyPr/>
          <a:lstStyle/>
          <a:p>
            <a:fld id="{519954A3-9DFD-4C44-94BA-B95130A3BA1C}" type="slidenum">
              <a:rPr lang="en-US" smtClean="0"/>
              <a:t>25</a:t>
            </a:fld>
            <a:endParaRPr lang="en-US" dirty="0"/>
          </a:p>
        </p:txBody>
      </p:sp>
      <p:sp>
        <p:nvSpPr>
          <p:cNvPr id="2" name="Segnaposto piè di pagina 1">
            <a:extLst>
              <a:ext uri="{FF2B5EF4-FFF2-40B4-BE49-F238E27FC236}">
                <a16:creationId xmlns:a16="http://schemas.microsoft.com/office/drawing/2014/main" id="{8ADB5565-4354-3C2E-4711-D7A882FBC080}"/>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5</a:t>
            </a:r>
          </a:p>
        </p:txBody>
      </p:sp>
      <p:sp>
        <p:nvSpPr>
          <p:cNvPr id="3" name="CasellaDiTesto 2">
            <a:extLst>
              <a:ext uri="{FF2B5EF4-FFF2-40B4-BE49-F238E27FC236}">
                <a16:creationId xmlns:a16="http://schemas.microsoft.com/office/drawing/2014/main" id="{F574B0CE-4517-DB8E-9466-87E7BB3A57E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Fördelar och nackdelar</a:t>
            </a:r>
            <a:endParaRPr lang="it-IT" sz="2400" dirty="0"/>
          </a:p>
        </p:txBody>
      </p:sp>
      <p:sp>
        <p:nvSpPr>
          <p:cNvPr id="4" name="CasellaDiTesto 3">
            <a:extLst>
              <a:ext uri="{FF2B5EF4-FFF2-40B4-BE49-F238E27FC236}">
                <a16:creationId xmlns:a16="http://schemas.microsoft.com/office/drawing/2014/main" id="{0244CAAF-6FC0-32EE-BB62-F0CC9079C492}"/>
              </a:ext>
            </a:extLst>
          </p:cNvPr>
          <p:cNvSpPr txBox="1"/>
          <p:nvPr/>
        </p:nvSpPr>
        <p:spPr>
          <a:xfrm>
            <a:off x="287003" y="1580981"/>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Översikt över fördelar och nackdelar med de viktigaste strategierna för hantering av organiskt avfall.</a:t>
            </a:r>
            <a:endParaRPr lang="it-IT" dirty="0"/>
          </a:p>
        </p:txBody>
      </p:sp>
      <p:graphicFrame>
        <p:nvGraphicFramePr>
          <p:cNvPr id="5" name="Diagramma 4">
            <a:extLst>
              <a:ext uri="{FF2B5EF4-FFF2-40B4-BE49-F238E27FC236}">
                <a16:creationId xmlns:a16="http://schemas.microsoft.com/office/drawing/2014/main" id="{6EB752C2-105A-D3BC-1249-92F01DBF8FDA}"/>
              </a:ext>
            </a:extLst>
          </p:cNvPr>
          <p:cNvGraphicFramePr/>
          <p:nvPr>
            <p:extLst>
              <p:ext uri="{D42A27DB-BD31-4B8C-83A1-F6EECF244321}">
                <p14:modId xmlns:p14="http://schemas.microsoft.com/office/powerpoint/2010/main" val="1252545912"/>
              </p:ext>
            </p:extLst>
          </p:nvPr>
        </p:nvGraphicFramePr>
        <p:xfrm>
          <a:off x="567141" y="2697708"/>
          <a:ext cx="5368878" cy="2916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D5D58495-83B6-2259-446C-7AEBA18D6278}"/>
              </a:ext>
            </a:extLst>
          </p:cNvPr>
          <p:cNvGraphicFramePr/>
          <p:nvPr>
            <p:extLst>
              <p:ext uri="{D42A27DB-BD31-4B8C-83A1-F6EECF244321}">
                <p14:modId xmlns:p14="http://schemas.microsoft.com/office/powerpoint/2010/main" val="191821594"/>
              </p:ext>
            </p:extLst>
          </p:nvPr>
        </p:nvGraphicFramePr>
        <p:xfrm>
          <a:off x="6451600" y="2697707"/>
          <a:ext cx="5312770" cy="30252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Immagine 11">
            <a:extLst>
              <a:ext uri="{FF2B5EF4-FFF2-40B4-BE49-F238E27FC236}">
                <a16:creationId xmlns:a16="http://schemas.microsoft.com/office/drawing/2014/main" id="{0A8F4EF1-6FCE-808D-6328-9CCE5BD6EF05}"/>
              </a:ext>
            </a:extLst>
          </p:cNvPr>
          <p:cNvPicPr>
            <a:picLocks noChangeAspect="1"/>
          </p:cNvPicPr>
          <p:nvPr/>
        </p:nvPicPr>
        <p:blipFill>
          <a:blip r:embed="rId12"/>
          <a:stretch>
            <a:fillRect/>
          </a:stretch>
        </p:blipFill>
        <p:spPr>
          <a:xfrm>
            <a:off x="744562" y="3773358"/>
            <a:ext cx="1087315" cy="1401952"/>
          </a:xfrm>
          <a:prstGeom prst="rect">
            <a:avLst/>
          </a:prstGeom>
        </p:spPr>
      </p:pic>
      <p:pic>
        <p:nvPicPr>
          <p:cNvPr id="13" name="Immagine 12">
            <a:extLst>
              <a:ext uri="{FF2B5EF4-FFF2-40B4-BE49-F238E27FC236}">
                <a16:creationId xmlns:a16="http://schemas.microsoft.com/office/drawing/2014/main" id="{6266734B-295E-EC9B-5404-B1029FD7B25E}"/>
              </a:ext>
            </a:extLst>
          </p:cNvPr>
          <p:cNvPicPr>
            <a:picLocks noChangeAspect="1"/>
          </p:cNvPicPr>
          <p:nvPr/>
        </p:nvPicPr>
        <p:blipFill>
          <a:blip r:embed="rId13"/>
          <a:stretch>
            <a:fillRect/>
          </a:stretch>
        </p:blipFill>
        <p:spPr>
          <a:xfrm>
            <a:off x="6346116" y="3519893"/>
            <a:ext cx="1510445" cy="1510445"/>
          </a:xfrm>
          <a:prstGeom prst="rect">
            <a:avLst/>
          </a:prstGeom>
        </p:spPr>
      </p:pic>
    </p:spTree>
    <p:extLst>
      <p:ext uri="{BB962C8B-B14F-4D97-AF65-F5344CB8AC3E}">
        <p14:creationId xmlns:p14="http://schemas.microsoft.com/office/powerpoint/2010/main" val="301161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AB355-BF2B-2B89-545A-DDD8D9339FA9}"/>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2DCC47B-CDD5-D78C-731E-29D151D3F1A9}"/>
              </a:ext>
            </a:extLst>
          </p:cNvPr>
          <p:cNvSpPr>
            <a:spLocks noGrp="1"/>
          </p:cNvSpPr>
          <p:nvPr>
            <p:ph type="sldNum" sz="quarter" idx="12"/>
          </p:nvPr>
        </p:nvSpPr>
        <p:spPr/>
        <p:txBody>
          <a:bodyPr/>
          <a:lstStyle/>
          <a:p>
            <a:fld id="{519954A3-9DFD-4C44-94BA-B95130A3BA1C}" type="slidenum">
              <a:rPr lang="en-US" smtClean="0"/>
              <a:t>26</a:t>
            </a:fld>
            <a:endParaRPr lang="en-US" dirty="0"/>
          </a:p>
        </p:txBody>
      </p:sp>
      <p:sp>
        <p:nvSpPr>
          <p:cNvPr id="2" name="Segnaposto piè di pagina 1">
            <a:extLst>
              <a:ext uri="{FF2B5EF4-FFF2-40B4-BE49-F238E27FC236}">
                <a16:creationId xmlns:a16="http://schemas.microsoft.com/office/drawing/2014/main" id="{8ADB5565-4354-3C2E-4711-D7A882FBC080}"/>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5</a:t>
            </a:r>
          </a:p>
        </p:txBody>
      </p:sp>
      <p:sp>
        <p:nvSpPr>
          <p:cNvPr id="3" name="CasellaDiTesto 2">
            <a:extLst>
              <a:ext uri="{FF2B5EF4-FFF2-40B4-BE49-F238E27FC236}">
                <a16:creationId xmlns:a16="http://schemas.microsoft.com/office/drawing/2014/main" id="{F574B0CE-4517-DB8E-9466-87E7BB3A57E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Fördelar och nackdelar</a:t>
            </a:r>
            <a:endParaRPr lang="it-IT" sz="2400" dirty="0"/>
          </a:p>
        </p:txBody>
      </p:sp>
      <p:sp>
        <p:nvSpPr>
          <p:cNvPr id="4" name="CasellaDiTesto 3">
            <a:extLst>
              <a:ext uri="{FF2B5EF4-FFF2-40B4-BE49-F238E27FC236}">
                <a16:creationId xmlns:a16="http://schemas.microsoft.com/office/drawing/2014/main" id="{0244CAAF-6FC0-32EE-BB62-F0CC9079C492}"/>
              </a:ext>
            </a:extLst>
          </p:cNvPr>
          <p:cNvSpPr txBox="1"/>
          <p:nvPr/>
        </p:nvSpPr>
        <p:spPr>
          <a:xfrm>
            <a:off x="287003" y="1580981"/>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Översikt över fördelar och nackdelar med de viktigaste strategierna för hantering av organiskt avfall.</a:t>
            </a:r>
            <a:endParaRPr lang="it-IT" dirty="0"/>
          </a:p>
        </p:txBody>
      </p:sp>
      <p:graphicFrame>
        <p:nvGraphicFramePr>
          <p:cNvPr id="5" name="Diagramma 4">
            <a:extLst>
              <a:ext uri="{FF2B5EF4-FFF2-40B4-BE49-F238E27FC236}">
                <a16:creationId xmlns:a16="http://schemas.microsoft.com/office/drawing/2014/main" id="{6EB752C2-105A-D3BC-1249-92F01DBF8FDA}"/>
              </a:ext>
            </a:extLst>
          </p:cNvPr>
          <p:cNvGraphicFramePr/>
          <p:nvPr>
            <p:extLst>
              <p:ext uri="{D42A27DB-BD31-4B8C-83A1-F6EECF244321}">
                <p14:modId xmlns:p14="http://schemas.microsoft.com/office/powerpoint/2010/main" val="1990521518"/>
              </p:ext>
            </p:extLst>
          </p:nvPr>
        </p:nvGraphicFramePr>
        <p:xfrm>
          <a:off x="567141" y="2697708"/>
          <a:ext cx="4896512" cy="2629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D5D58495-83B6-2259-446C-7AEBA18D6278}"/>
              </a:ext>
            </a:extLst>
          </p:cNvPr>
          <p:cNvGraphicFramePr/>
          <p:nvPr>
            <p:extLst>
              <p:ext uri="{D42A27DB-BD31-4B8C-83A1-F6EECF244321}">
                <p14:modId xmlns:p14="http://schemas.microsoft.com/office/powerpoint/2010/main" val="3969368382"/>
              </p:ext>
            </p:extLst>
          </p:nvPr>
        </p:nvGraphicFramePr>
        <p:xfrm>
          <a:off x="6255982" y="2697708"/>
          <a:ext cx="5458346" cy="28159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Immagine 12">
            <a:extLst>
              <a:ext uri="{FF2B5EF4-FFF2-40B4-BE49-F238E27FC236}">
                <a16:creationId xmlns:a16="http://schemas.microsoft.com/office/drawing/2014/main" id="{A4B55E00-7328-2C19-A7A1-14778E92858A}"/>
              </a:ext>
            </a:extLst>
          </p:cNvPr>
          <p:cNvPicPr>
            <a:picLocks noChangeAspect="1"/>
          </p:cNvPicPr>
          <p:nvPr/>
        </p:nvPicPr>
        <p:blipFill>
          <a:blip r:embed="rId12"/>
          <a:stretch>
            <a:fillRect/>
          </a:stretch>
        </p:blipFill>
        <p:spPr>
          <a:xfrm>
            <a:off x="287003" y="3588263"/>
            <a:ext cx="1525349" cy="1525349"/>
          </a:xfrm>
          <a:prstGeom prst="rect">
            <a:avLst/>
          </a:prstGeom>
        </p:spPr>
      </p:pic>
      <p:pic>
        <p:nvPicPr>
          <p:cNvPr id="15" name="Immagine 14">
            <a:extLst>
              <a:ext uri="{FF2B5EF4-FFF2-40B4-BE49-F238E27FC236}">
                <a16:creationId xmlns:a16="http://schemas.microsoft.com/office/drawing/2014/main" id="{9F4A8350-3132-603F-5B76-9DBC718DCDB3}"/>
              </a:ext>
            </a:extLst>
          </p:cNvPr>
          <p:cNvPicPr>
            <a:picLocks noChangeAspect="1"/>
          </p:cNvPicPr>
          <p:nvPr/>
        </p:nvPicPr>
        <p:blipFill>
          <a:blip r:embed="rId13"/>
          <a:stretch>
            <a:fillRect/>
          </a:stretch>
        </p:blipFill>
        <p:spPr>
          <a:xfrm>
            <a:off x="6349340" y="3717947"/>
            <a:ext cx="1434433" cy="1395665"/>
          </a:xfrm>
          <a:prstGeom prst="rect">
            <a:avLst/>
          </a:prstGeom>
        </p:spPr>
      </p:pic>
    </p:spTree>
    <p:extLst>
      <p:ext uri="{BB962C8B-B14F-4D97-AF65-F5344CB8AC3E}">
        <p14:creationId xmlns:p14="http://schemas.microsoft.com/office/powerpoint/2010/main" val="1175655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DCDB2-B131-B091-7F2D-28A06D6439E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DBD65731-201D-888B-E624-234D5F04052F}"/>
              </a:ext>
            </a:extLst>
          </p:cNvPr>
          <p:cNvSpPr>
            <a:spLocks noGrp="1"/>
          </p:cNvSpPr>
          <p:nvPr>
            <p:ph type="sldNum" sz="quarter" idx="12"/>
          </p:nvPr>
        </p:nvSpPr>
        <p:spPr/>
        <p:txBody>
          <a:bodyPr/>
          <a:lstStyle/>
          <a:p>
            <a:fld id="{519954A3-9DFD-4C44-94BA-B95130A3BA1C}" type="slidenum">
              <a:rPr lang="en-US" smtClean="0"/>
              <a:t>27</a:t>
            </a:fld>
            <a:endParaRPr lang="en-US" dirty="0"/>
          </a:p>
        </p:txBody>
      </p:sp>
      <p:sp>
        <p:nvSpPr>
          <p:cNvPr id="2" name="Segnaposto piè di pagina 1">
            <a:extLst>
              <a:ext uri="{FF2B5EF4-FFF2-40B4-BE49-F238E27FC236}">
                <a16:creationId xmlns:a16="http://schemas.microsoft.com/office/drawing/2014/main" id="{25161B0D-D682-BD53-7138-C0BBE1FCF7A4}"/>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6</a:t>
            </a:r>
          </a:p>
        </p:txBody>
      </p:sp>
      <p:sp>
        <p:nvSpPr>
          <p:cNvPr id="4" name="CasellaDiTesto 3">
            <a:extLst>
              <a:ext uri="{FF2B5EF4-FFF2-40B4-BE49-F238E27FC236}">
                <a16:creationId xmlns:a16="http://schemas.microsoft.com/office/drawing/2014/main" id="{E402798A-8390-58BE-1541-4B5306E476B3}"/>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Europeisk lagstiftning om återanvändning av organiska restprodukter inom jordbruket</a:t>
            </a:r>
            <a:endParaRPr lang="it-IT" sz="2800" dirty="0"/>
          </a:p>
        </p:txBody>
      </p:sp>
      <p:sp>
        <p:nvSpPr>
          <p:cNvPr id="5" name="Rettangolo 4">
            <a:extLst>
              <a:ext uri="{FF2B5EF4-FFF2-40B4-BE49-F238E27FC236}">
                <a16:creationId xmlns:a16="http://schemas.microsoft.com/office/drawing/2014/main" id="{222A6D9C-F20E-A571-90EA-B3054B2AC00E}"/>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6</a:t>
            </a:r>
          </a:p>
        </p:txBody>
      </p:sp>
      <p:pic>
        <p:nvPicPr>
          <p:cNvPr id="7" name="Immagine 6" descr="Immagine che contiene testo, logo, Carattere, Elementi grafici&#10;&#10;Descrizione generata automaticamente">
            <a:extLst>
              <a:ext uri="{FF2B5EF4-FFF2-40B4-BE49-F238E27FC236}">
                <a16:creationId xmlns:a16="http://schemas.microsoft.com/office/drawing/2014/main" id="{B976000B-3112-33AB-3D16-54CD36EA4E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8031" y="5475071"/>
            <a:ext cx="2433320" cy="922655"/>
          </a:xfrm>
          <a:prstGeom prst="rect">
            <a:avLst/>
          </a:prstGeom>
        </p:spPr>
      </p:pic>
      <p:sp>
        <p:nvSpPr>
          <p:cNvPr id="8" name="CasellaDiTesto 7">
            <a:extLst>
              <a:ext uri="{FF2B5EF4-FFF2-40B4-BE49-F238E27FC236}">
                <a16:creationId xmlns:a16="http://schemas.microsoft.com/office/drawing/2014/main" id="{609D7663-ADD1-67A2-9BDD-18F5C98E308D}"/>
              </a:ext>
            </a:extLst>
          </p:cNvPr>
          <p:cNvSpPr txBox="1"/>
          <p:nvPr/>
        </p:nvSpPr>
        <p:spPr>
          <a:xfrm>
            <a:off x="287003" y="1580981"/>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Den europeiska lagstiftningen om återanvändning av organiska restprodukter inom jordbruket syftar till att främja hållbara jordbruksmetoder och miljöskydd. EU har ett ramverk för avfallshantering och återvinning som inkluderar organiska restprodukter</a:t>
            </a:r>
            <a:endParaRPr lang="it-IT" dirty="0"/>
          </a:p>
        </p:txBody>
      </p:sp>
      <p:pic>
        <p:nvPicPr>
          <p:cNvPr id="3" name="Elemento grafico 2" descr="Dorso della mano con indice che punta verso destra con riempimento a tinta unita">
            <a:extLst>
              <a:ext uri="{FF2B5EF4-FFF2-40B4-BE49-F238E27FC236}">
                <a16:creationId xmlns:a16="http://schemas.microsoft.com/office/drawing/2014/main" id="{0658F786-E3CF-9B4B-0898-F5CBACAB9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836" y="2846603"/>
            <a:ext cx="620965" cy="620965"/>
          </a:xfrm>
          <a:prstGeom prst="rect">
            <a:avLst/>
          </a:prstGeom>
        </p:spPr>
      </p:pic>
      <p:sp>
        <p:nvSpPr>
          <p:cNvPr id="9" name="CasellaDiTesto 8">
            <a:extLst>
              <a:ext uri="{FF2B5EF4-FFF2-40B4-BE49-F238E27FC236}">
                <a16:creationId xmlns:a16="http://schemas.microsoft.com/office/drawing/2014/main" id="{FF65B3BD-6953-CC60-0DC7-1CF0C2A8AE99}"/>
              </a:ext>
            </a:extLst>
          </p:cNvPr>
          <p:cNvSpPr txBox="1"/>
          <p:nvPr/>
        </p:nvSpPr>
        <p:spPr>
          <a:xfrm>
            <a:off x="1172819" y="2718115"/>
            <a:ext cx="10674624" cy="677365"/>
          </a:xfrm>
          <a:prstGeom prst="rect">
            <a:avLst/>
          </a:prstGeom>
          <a:noFill/>
        </p:spPr>
        <p:txBody>
          <a:bodyPr wrap="square">
            <a:spAutoFit/>
          </a:bodyPr>
          <a:lstStyle/>
          <a:p>
            <a:pPr algn="just">
              <a:lnSpc>
                <a:spcPct val="115000"/>
              </a:lnSpc>
              <a:spcBef>
                <a:spcPts val="600"/>
              </a:spcBef>
              <a:spcAft>
                <a:spcPts val="600"/>
              </a:spcAft>
            </a:pPr>
            <a:r>
              <a:rPr lang="en-GB" b="1" dirty="0">
                <a:latin typeface="Calibri" panose="020F0502020204030204" pitchFamily="34" charset="0"/>
                <a:ea typeface="Calibri" panose="020F0502020204030204" pitchFamily="34" charset="0"/>
              </a:rPr>
              <a:t>I ramdirektivet om avfall </a:t>
            </a:r>
            <a:r>
              <a:rPr lang="en-GB" sz="1600" dirty="0">
                <a:latin typeface="Calibri" panose="020F0502020204030204" pitchFamily="34" charset="0"/>
                <a:ea typeface="Calibri" panose="020F0502020204030204" pitchFamily="34" charset="0"/>
              </a:rPr>
              <a:t>(direktiv 2008/98/EG) fastställs principer och definitioner för avfall, materialåtervinning och återvinning. Det uppmuntrar återanvändning av organiska restprodukter där så är möjligt.</a:t>
            </a:r>
            <a:endParaRPr lang="it-IT" sz="1600" dirty="0">
              <a:latin typeface="Calibri" panose="020F0502020204030204" pitchFamily="34" charset="0"/>
              <a:ea typeface="Calibri" panose="020F0502020204030204" pitchFamily="34" charset="0"/>
            </a:endParaRPr>
          </a:p>
        </p:txBody>
      </p:sp>
      <p:pic>
        <p:nvPicPr>
          <p:cNvPr id="10" name="Elemento grafico 9" descr="Dorso della mano con indice che punta verso destra con riempimento a tinta unita">
            <a:extLst>
              <a:ext uri="{FF2B5EF4-FFF2-40B4-BE49-F238E27FC236}">
                <a16:creationId xmlns:a16="http://schemas.microsoft.com/office/drawing/2014/main" id="{58299D0E-94F1-0661-EAE8-37C995BDFE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836" y="3793661"/>
            <a:ext cx="620965" cy="620965"/>
          </a:xfrm>
          <a:prstGeom prst="rect">
            <a:avLst/>
          </a:prstGeom>
        </p:spPr>
      </p:pic>
      <p:sp>
        <p:nvSpPr>
          <p:cNvPr id="11" name="CasellaDiTesto 10">
            <a:extLst>
              <a:ext uri="{FF2B5EF4-FFF2-40B4-BE49-F238E27FC236}">
                <a16:creationId xmlns:a16="http://schemas.microsoft.com/office/drawing/2014/main" id="{22828631-3120-9D1F-D6EA-0CE4D6D23B80}"/>
              </a:ext>
            </a:extLst>
          </p:cNvPr>
          <p:cNvSpPr txBox="1"/>
          <p:nvPr/>
        </p:nvSpPr>
        <p:spPr>
          <a:xfrm>
            <a:off x="1172819" y="3665173"/>
            <a:ext cx="10674624" cy="677365"/>
          </a:xfrm>
          <a:prstGeom prst="rect">
            <a:avLst/>
          </a:prstGeom>
          <a:noFill/>
        </p:spPr>
        <p:txBody>
          <a:bodyPr wrap="square">
            <a:spAutoFit/>
          </a:bodyPr>
          <a:lstStyle/>
          <a:p>
            <a:pPr algn="just">
              <a:lnSpc>
                <a:spcPct val="115000"/>
              </a:lnSpc>
              <a:spcBef>
                <a:spcPts val="600"/>
              </a:spcBef>
              <a:spcAft>
                <a:spcPts val="600"/>
              </a:spcAft>
            </a:pPr>
            <a:r>
              <a:rPr lang="en-US" sz="1600" dirty="0">
                <a:latin typeface="Calibri" panose="020F0502020204030204" pitchFamily="34" charset="0"/>
                <a:ea typeface="Calibri" panose="020F0502020204030204" pitchFamily="34" charset="0"/>
              </a:rPr>
              <a:t>Den europeiska gröna given och </a:t>
            </a:r>
            <a:r>
              <a:rPr lang="en-US" b="1" dirty="0">
                <a:latin typeface="Calibri" panose="020F0502020204030204" pitchFamily="34" charset="0"/>
                <a:ea typeface="Calibri" panose="020F0502020204030204" pitchFamily="34" charset="0"/>
              </a:rPr>
              <a:t>handlingsplanen för cirkulär ekonomi </a:t>
            </a:r>
            <a:r>
              <a:rPr lang="en-US" sz="1600" dirty="0">
                <a:latin typeface="Calibri" panose="020F0502020204030204" pitchFamily="34" charset="0"/>
                <a:ea typeface="Calibri" panose="020F0502020204030204" pitchFamily="34" charset="0"/>
              </a:rPr>
              <a:t>betonar vikten av hållbar användning och hantering av organiska restprodukter inom jordbruket för att minska avfall och främja resurseffektivitet</a:t>
            </a:r>
            <a:endParaRPr lang="it-IT" sz="1600" dirty="0">
              <a:latin typeface="Calibri" panose="020F0502020204030204" pitchFamily="34" charset="0"/>
              <a:ea typeface="Calibri" panose="020F0502020204030204" pitchFamily="34" charset="0"/>
            </a:endParaRPr>
          </a:p>
        </p:txBody>
      </p:sp>
      <p:pic>
        <p:nvPicPr>
          <p:cNvPr id="12" name="Elemento grafico 11" descr="Dorso della mano con indice che punta verso destra con riempimento a tinta unita">
            <a:extLst>
              <a:ext uri="{FF2B5EF4-FFF2-40B4-BE49-F238E27FC236}">
                <a16:creationId xmlns:a16="http://schemas.microsoft.com/office/drawing/2014/main" id="{DD1608E3-02F3-99F8-C913-98CBBAAF15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836" y="4661456"/>
            <a:ext cx="620965" cy="620965"/>
          </a:xfrm>
          <a:prstGeom prst="rect">
            <a:avLst/>
          </a:prstGeom>
        </p:spPr>
      </p:pic>
      <p:sp>
        <p:nvSpPr>
          <p:cNvPr id="13" name="CasellaDiTesto 12">
            <a:extLst>
              <a:ext uri="{FF2B5EF4-FFF2-40B4-BE49-F238E27FC236}">
                <a16:creationId xmlns:a16="http://schemas.microsoft.com/office/drawing/2014/main" id="{6A02072E-A970-A3D8-C9D8-34ED70FEAE90}"/>
              </a:ext>
            </a:extLst>
          </p:cNvPr>
          <p:cNvSpPr txBox="1"/>
          <p:nvPr/>
        </p:nvSpPr>
        <p:spPr>
          <a:xfrm>
            <a:off x="1172819" y="4560365"/>
            <a:ext cx="10674624" cy="677365"/>
          </a:xfrm>
          <a:prstGeom prst="rect">
            <a:avLst/>
          </a:prstGeom>
          <a:noFill/>
        </p:spPr>
        <p:txBody>
          <a:bodyPr wrap="square">
            <a:spAutoFit/>
          </a:bodyPr>
          <a:lstStyle/>
          <a:p>
            <a:pPr algn="just">
              <a:lnSpc>
                <a:spcPct val="115000"/>
              </a:lnSpc>
              <a:spcBef>
                <a:spcPts val="600"/>
              </a:spcBef>
              <a:spcAft>
                <a:spcPts val="600"/>
              </a:spcAft>
            </a:pPr>
            <a:r>
              <a:rPr lang="en-US" b="1" dirty="0">
                <a:latin typeface="Calibri" panose="020F0502020204030204" pitchFamily="34" charset="0"/>
                <a:ea typeface="Calibri" panose="020F0502020204030204" pitchFamily="34" charset="0"/>
              </a:rPr>
              <a:t>Särskilda bestämmelser och riktlinjer </a:t>
            </a:r>
            <a:r>
              <a:rPr lang="en-US" sz="1600" dirty="0">
                <a:latin typeface="Calibri" panose="020F0502020204030204" pitchFamily="34" charset="0"/>
                <a:ea typeface="Calibri" panose="020F0502020204030204" pitchFamily="34" charset="0"/>
              </a:rPr>
              <a:t>kan variera från ett land till ett annat inom EU. Lokala bestämmelser kan ge mer detaljerad och regionspecifik vägledning om användningen av organiska restprodukter i jordbruket</a:t>
            </a:r>
            <a:endParaRPr lang="it-IT"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94631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039DD-4A91-A922-A039-0F3901E186EC}"/>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5B52A983-1239-658F-30BE-D9F25024A3ED}"/>
              </a:ext>
            </a:extLst>
          </p:cNvPr>
          <p:cNvSpPr>
            <a:spLocks noGrp="1"/>
          </p:cNvSpPr>
          <p:nvPr>
            <p:ph type="sldNum" sz="quarter" idx="12"/>
          </p:nvPr>
        </p:nvSpPr>
        <p:spPr/>
        <p:txBody>
          <a:bodyPr/>
          <a:lstStyle/>
          <a:p>
            <a:fld id="{519954A3-9DFD-4C44-94BA-B95130A3BA1C}" type="slidenum">
              <a:rPr lang="en-US" smtClean="0"/>
              <a:t>28</a:t>
            </a:fld>
            <a:endParaRPr lang="en-US" dirty="0"/>
          </a:p>
        </p:txBody>
      </p:sp>
      <p:sp>
        <p:nvSpPr>
          <p:cNvPr id="2" name="Segnaposto piè di pagina 1">
            <a:extLst>
              <a:ext uri="{FF2B5EF4-FFF2-40B4-BE49-F238E27FC236}">
                <a16:creationId xmlns:a16="http://schemas.microsoft.com/office/drawing/2014/main" id="{0C8F72B3-207E-F58E-4136-7720FB82EA61}"/>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6</a:t>
            </a:r>
          </a:p>
        </p:txBody>
      </p:sp>
      <p:sp>
        <p:nvSpPr>
          <p:cNvPr id="5" name="CasellaDiTesto 4">
            <a:extLst>
              <a:ext uri="{FF2B5EF4-FFF2-40B4-BE49-F238E27FC236}">
                <a16:creationId xmlns:a16="http://schemas.microsoft.com/office/drawing/2014/main" id="{36837D91-2646-2897-FF07-8B415A3FAD25}"/>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EU-förordning om gödselprodukter </a:t>
            </a:r>
            <a:r>
              <a:rPr lang="it-IT" sz="2400" b="1" dirty="0">
                <a:solidFill>
                  <a:srgbClr val="94C020"/>
                </a:solidFill>
              </a:rPr>
              <a:t>(Reg. UE 2019/1009</a:t>
            </a:r>
            <a:r>
              <a:rPr lang="en-US" sz="2400" b="1" dirty="0">
                <a:solidFill>
                  <a:srgbClr val="94C020"/>
                </a:solidFill>
              </a:rPr>
              <a:t>) </a:t>
            </a:r>
            <a:endParaRPr lang="it-IT" sz="2400" dirty="0"/>
          </a:p>
        </p:txBody>
      </p:sp>
      <p:sp>
        <p:nvSpPr>
          <p:cNvPr id="11" name="CasellaDiTesto 10">
            <a:extLst>
              <a:ext uri="{FF2B5EF4-FFF2-40B4-BE49-F238E27FC236}">
                <a16:creationId xmlns:a16="http://schemas.microsoft.com/office/drawing/2014/main" id="{68A2AC7F-5C60-1EAC-BB69-3A463F487DA2}"/>
              </a:ext>
            </a:extLst>
          </p:cNvPr>
          <p:cNvSpPr txBox="1"/>
          <p:nvPr/>
        </p:nvSpPr>
        <p:spPr>
          <a:xfrm>
            <a:off x="321733" y="2442948"/>
            <a:ext cx="11525710" cy="3393493"/>
          </a:xfrm>
          <a:prstGeom prst="rect">
            <a:avLst/>
          </a:prstGeom>
          <a:noFill/>
        </p:spPr>
        <p:txBody>
          <a:bodyPr wrap="square">
            <a:spAutoFit/>
          </a:bodyPr>
          <a:lstStyle/>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Enklare för producenter av organiska </a:t>
            </a:r>
            <a:r>
              <a:rPr lang="en-US" sz="1600" dirty="0" err="1">
                <a:latin typeface="Calibri" panose="020F0502020204030204" pitchFamily="34" charset="0"/>
                <a:ea typeface="Calibri" panose="020F0502020204030204" pitchFamily="34" charset="0"/>
              </a:rPr>
              <a:t>gödselmedel </a:t>
            </a:r>
            <a:r>
              <a:rPr lang="en-US" sz="1600" dirty="0">
                <a:latin typeface="Calibri" panose="020F0502020204030204" pitchFamily="34" charset="0"/>
                <a:ea typeface="Calibri" panose="020F0502020204030204" pitchFamily="34" charset="0"/>
              </a:rPr>
              <a:t>och från återvinningskedjor att sälja produkter med </a:t>
            </a:r>
            <a:r>
              <a:rPr lang="en-US" sz="1600" dirty="0" err="1">
                <a:latin typeface="Calibri" panose="020F0502020204030204" pitchFamily="34" charset="0"/>
                <a:ea typeface="Calibri" panose="020F0502020204030204" pitchFamily="34" charset="0"/>
              </a:rPr>
              <a:t>harmoniserade </a:t>
            </a:r>
            <a:r>
              <a:rPr lang="en-US" sz="1600" dirty="0">
                <a:latin typeface="Calibri" panose="020F0502020204030204" pitchFamily="34" charset="0"/>
                <a:ea typeface="Calibri" panose="020F0502020204030204" pitchFamily="34" charset="0"/>
              </a:rPr>
              <a:t>kvalitetsstandarder för alla typer av material som kan saluföras i hela EU</a:t>
            </a:r>
          </a:p>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Fler valmöjligheter för jordbrukarna, minskade risker för miljön och konsumenternas hälsa.</a:t>
            </a:r>
          </a:p>
          <a:p>
            <a:pPr marL="342900" indent="-342900" algn="just">
              <a:lnSpc>
                <a:spcPct val="115000"/>
              </a:lnSpc>
              <a:spcBef>
                <a:spcPts val="600"/>
              </a:spcBef>
              <a:spcAft>
                <a:spcPts val="600"/>
              </a:spcAft>
              <a:buAutoNum type="arabicPeriod"/>
            </a:pPr>
            <a:r>
              <a:rPr lang="en-US" sz="1600" dirty="0" err="1">
                <a:latin typeface="Calibri" panose="020F0502020204030204" pitchFamily="34" charset="0"/>
                <a:ea typeface="Calibri" panose="020F0502020204030204" pitchFamily="34" charset="0"/>
              </a:rPr>
              <a:t>Organo-mineralgödselmedel </a:t>
            </a:r>
            <a:r>
              <a:rPr lang="en-US" sz="1600" dirty="0">
                <a:latin typeface="Calibri" panose="020F0502020204030204" pitchFamily="34" charset="0"/>
                <a:ea typeface="Calibri" panose="020F0502020204030204" pitchFamily="34" charset="0"/>
              </a:rPr>
              <a:t>med "låg kadmiumhalt" &lt;20 mg/kg möjliggör ett förbättrat markskydd och minskade hälso- och miljörisker jämfört med </a:t>
            </a:r>
            <a:r>
              <a:rPr lang="en-US" sz="1600" dirty="0" err="1">
                <a:latin typeface="Calibri" panose="020F0502020204030204" pitchFamily="34" charset="0"/>
                <a:ea typeface="Calibri" panose="020F0502020204030204" pitchFamily="34" charset="0"/>
              </a:rPr>
              <a:t>mineralgödselmedel </a:t>
            </a:r>
            <a:r>
              <a:rPr lang="en-US" sz="1600" dirty="0">
                <a:latin typeface="Calibri" panose="020F0502020204030204" pitchFamily="34" charset="0"/>
                <a:ea typeface="Calibri" panose="020F0502020204030204" pitchFamily="34" charset="0"/>
              </a:rPr>
              <a:t>med hög kadmiumhalt.</a:t>
            </a:r>
          </a:p>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Främjande av användningen av organiska och biologiska </a:t>
            </a:r>
            <a:r>
              <a:rPr lang="en-US" sz="1600" dirty="0" err="1">
                <a:latin typeface="Calibri" panose="020F0502020204030204" pitchFamily="34" charset="0"/>
                <a:ea typeface="Calibri" panose="020F0502020204030204" pitchFamily="34" charset="0"/>
              </a:rPr>
              <a:t>gödselmedel som </a:t>
            </a:r>
            <a:r>
              <a:rPr lang="en-US" sz="1600" dirty="0">
                <a:latin typeface="Calibri" panose="020F0502020204030204" pitchFamily="34" charset="0"/>
                <a:ea typeface="Calibri" panose="020F0502020204030204" pitchFamily="34" charset="0"/>
              </a:rPr>
              <a:t>härrör från återvinning av avfallsmaterial.</a:t>
            </a:r>
          </a:p>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Fastställande av EU-omfattande kvalitets-, säkerhets- och miljökriterier för </a:t>
            </a:r>
            <a:r>
              <a:rPr lang="en-US" sz="1600" dirty="0" err="1">
                <a:latin typeface="Calibri" panose="020F0502020204030204" pitchFamily="34" charset="0"/>
                <a:ea typeface="Calibri" panose="020F0502020204030204" pitchFamily="34" charset="0"/>
              </a:rPr>
              <a:t>EU-gödselmedel</a:t>
            </a:r>
            <a:endParaRPr lang="en-US" sz="1600" dirty="0">
              <a:latin typeface="Calibri" panose="020F0502020204030204" pitchFamily="34" charset="0"/>
              <a:ea typeface="Calibri" panose="020F0502020204030204" pitchFamily="34" charset="0"/>
            </a:endParaRPr>
          </a:p>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En fullständig </a:t>
            </a:r>
            <a:r>
              <a:rPr lang="en-US" sz="1600" dirty="0" err="1">
                <a:latin typeface="Calibri" panose="020F0502020204030204" pitchFamily="34" charset="0"/>
                <a:ea typeface="Calibri" panose="020F0502020204030204" pitchFamily="34" charset="0"/>
              </a:rPr>
              <a:t>harmonisering </a:t>
            </a:r>
            <a:r>
              <a:rPr lang="en-US" sz="1600" dirty="0">
                <a:latin typeface="Calibri" panose="020F0502020204030204" pitchFamily="34" charset="0"/>
                <a:ea typeface="Calibri" panose="020F0502020204030204" pitchFamily="34" charset="0"/>
              </a:rPr>
              <a:t>av den inre marknaden kommer att eliminera alla kostnader i samband med ömsesidigt erkännande och/eller skillnader mellan nationella standarder samt säkerställa en enhetlig skyddsnivå för människors hälsa och miljön.</a:t>
            </a:r>
            <a:endParaRPr lang="it-IT" sz="1600" dirty="0">
              <a:latin typeface="Calibri" panose="020F0502020204030204" pitchFamily="34" charset="0"/>
              <a:ea typeface="Calibri" panose="020F0502020204030204" pitchFamily="34" charset="0"/>
            </a:endParaRPr>
          </a:p>
        </p:txBody>
      </p:sp>
      <p:sp>
        <p:nvSpPr>
          <p:cNvPr id="7" name="CasellaDiTesto 6">
            <a:extLst>
              <a:ext uri="{FF2B5EF4-FFF2-40B4-BE49-F238E27FC236}">
                <a16:creationId xmlns:a16="http://schemas.microsoft.com/office/drawing/2014/main" id="{38DCB26E-C95A-59D7-C21D-05331D17327B}"/>
              </a:ext>
            </a:extLst>
          </p:cNvPr>
          <p:cNvSpPr txBox="1"/>
          <p:nvPr/>
        </p:nvSpPr>
        <p:spPr>
          <a:xfrm>
            <a:off x="287003" y="1580981"/>
            <a:ext cx="11617994" cy="646331"/>
          </a:xfrm>
          <a:prstGeom prst="rect">
            <a:avLst/>
          </a:prstGeom>
          <a:noFill/>
        </p:spPr>
        <p:txBody>
          <a:bodyPr wrap="square">
            <a:spAutoFit/>
          </a:bodyPr>
          <a:lstStyle/>
          <a:p>
            <a:pPr algn="ctr"/>
            <a:r>
              <a:rPr lang="en-GB" dirty="0">
                <a:effectLst/>
                <a:latin typeface="Calibri" panose="020F0502020204030204" pitchFamily="34" charset="0"/>
                <a:ea typeface="Calibri" panose="020F0502020204030204" pitchFamily="34" charset="0"/>
              </a:rPr>
              <a:t>De nya reglerna har tillämpats sedan den 16 juli 2022 och stärker den inre marknadens roll, bidrar till att minska gödselmedlens miljöpåverkan, begränsar riskerna för människors hälsa och minskar Europas beroende av importerade gödselmedel.</a:t>
            </a:r>
            <a:endParaRPr lang="it-IT" dirty="0"/>
          </a:p>
        </p:txBody>
      </p:sp>
    </p:spTree>
    <p:extLst>
      <p:ext uri="{BB962C8B-B14F-4D97-AF65-F5344CB8AC3E}">
        <p14:creationId xmlns:p14="http://schemas.microsoft.com/office/powerpoint/2010/main" val="73367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039DD-4A91-A922-A039-0F3901E186EC}"/>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5B52A983-1239-658F-30BE-D9F25024A3ED}"/>
              </a:ext>
            </a:extLst>
          </p:cNvPr>
          <p:cNvSpPr>
            <a:spLocks noGrp="1"/>
          </p:cNvSpPr>
          <p:nvPr>
            <p:ph type="sldNum" sz="quarter" idx="12"/>
          </p:nvPr>
        </p:nvSpPr>
        <p:spPr/>
        <p:txBody>
          <a:bodyPr/>
          <a:lstStyle/>
          <a:p>
            <a:fld id="{519954A3-9DFD-4C44-94BA-B95130A3BA1C}" type="slidenum">
              <a:rPr lang="en-US" smtClean="0"/>
              <a:t>29</a:t>
            </a:fld>
            <a:endParaRPr lang="en-US" dirty="0"/>
          </a:p>
        </p:txBody>
      </p:sp>
      <p:sp>
        <p:nvSpPr>
          <p:cNvPr id="2" name="Segnaposto piè di pagina 1">
            <a:extLst>
              <a:ext uri="{FF2B5EF4-FFF2-40B4-BE49-F238E27FC236}">
                <a16:creationId xmlns:a16="http://schemas.microsoft.com/office/drawing/2014/main" id="{0C8F72B3-207E-F58E-4136-7720FB82EA61}"/>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6</a:t>
            </a:r>
          </a:p>
        </p:txBody>
      </p:sp>
      <p:pic>
        <p:nvPicPr>
          <p:cNvPr id="3" name="Immagine 2" descr="Immagine che contiene testo, diagramma, Carattere, schermata&#10;&#10;Descrizione generata automaticamente">
            <a:extLst>
              <a:ext uri="{FF2B5EF4-FFF2-40B4-BE49-F238E27FC236}">
                <a16:creationId xmlns:a16="http://schemas.microsoft.com/office/drawing/2014/main" id="{FD6EE37B-8121-5B3D-AC72-E273DCEFB10D}"/>
              </a:ext>
            </a:extLst>
          </p:cNvPr>
          <p:cNvPicPr>
            <a:picLocks noChangeAspect="1"/>
          </p:cNvPicPr>
          <p:nvPr/>
        </p:nvPicPr>
        <p:blipFill>
          <a:blip r:embed="rId2" cstate="print">
            <a:extLst>
              <a:ext uri="{28A0092B-C50C-407E-A947-70E740481C1C}">
                <a14:useLocalDpi xmlns:a14="http://schemas.microsoft.com/office/drawing/2010/main" val="0"/>
              </a:ext>
            </a:extLst>
          </a:blip>
          <a:srcRect t="3462" b="3462"/>
          <a:stretch>
            <a:fillRect/>
          </a:stretch>
        </p:blipFill>
        <p:spPr bwMode="auto">
          <a:xfrm>
            <a:off x="784380" y="2548494"/>
            <a:ext cx="6551510" cy="3458716"/>
          </a:xfrm>
          <a:prstGeom prst="rect">
            <a:avLst/>
          </a:prstGeom>
          <a:ln>
            <a:noFill/>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B6AD0912-AA4C-B762-43CB-8EF9EF0E44CC}"/>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EU:s samverkan mellan vetenskap och politik</a:t>
            </a:r>
            <a:endParaRPr lang="it-IT" sz="2400" dirty="0"/>
          </a:p>
        </p:txBody>
      </p:sp>
      <p:sp>
        <p:nvSpPr>
          <p:cNvPr id="5" name="CasellaDiTesto 4">
            <a:extLst>
              <a:ext uri="{FF2B5EF4-FFF2-40B4-BE49-F238E27FC236}">
                <a16:creationId xmlns:a16="http://schemas.microsoft.com/office/drawing/2014/main" id="{3F45C721-E573-57B1-0938-0464BA51769B}"/>
              </a:ext>
            </a:extLst>
          </p:cNvPr>
          <p:cNvSpPr txBox="1"/>
          <p:nvPr/>
        </p:nvSpPr>
        <p:spPr>
          <a:xfrm>
            <a:off x="287003" y="1580981"/>
            <a:ext cx="11617994" cy="646331"/>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rPr>
              <a:t>Europeiska kommissionens mekanism för vetenskaplig rådgivning (SAM) inrättades 2016 för att ersätta Chief Scientiﬁc Advisor, som fram till dess var den enda vetenskapliga rådgivaren och rapporterade direkt till Europeiska kommissionens ordförande.</a:t>
            </a:r>
            <a:endParaRPr lang="it-IT" dirty="0"/>
          </a:p>
        </p:txBody>
      </p:sp>
      <p:sp>
        <p:nvSpPr>
          <p:cNvPr id="9" name="CasellaDiTesto 8">
            <a:extLst>
              <a:ext uri="{FF2B5EF4-FFF2-40B4-BE49-F238E27FC236}">
                <a16:creationId xmlns:a16="http://schemas.microsoft.com/office/drawing/2014/main" id="{E65B8277-19BF-90C5-9877-CED361618465}"/>
              </a:ext>
            </a:extLst>
          </p:cNvPr>
          <p:cNvSpPr txBox="1"/>
          <p:nvPr/>
        </p:nvSpPr>
        <p:spPr>
          <a:xfrm>
            <a:off x="8131866" y="4792551"/>
            <a:ext cx="3773132" cy="830997"/>
          </a:xfrm>
          <a:prstGeom prst="rect">
            <a:avLst/>
          </a:prstGeom>
          <a:noFill/>
        </p:spPr>
        <p:txBody>
          <a:bodyPr wrap="square">
            <a:spAutoFit/>
          </a:bodyPr>
          <a:lstStyle/>
          <a:p>
            <a:r>
              <a:rPr lang="en-US" sz="1600" i="1" dirty="0">
                <a:latin typeface="Calibri" panose="020F0502020204030204" pitchFamily="34" charset="0"/>
                <a:ea typeface="Calibri" panose="020F0502020204030204" pitchFamily="34" charset="0"/>
              </a:rPr>
              <a:t>SAM bygger på en expertgrupp med ledande vetenskapliga rådgivare som nominerats av Europeiska rådet</a:t>
            </a:r>
            <a:endParaRPr lang="it-IT" sz="1600" i="1" dirty="0"/>
          </a:p>
        </p:txBody>
      </p:sp>
      <p:pic>
        <p:nvPicPr>
          <p:cNvPr id="10" name="Elemento grafico 9" descr="Dorso della mano con indice che punta verso destra con riempimento a tinta unita">
            <a:extLst>
              <a:ext uri="{FF2B5EF4-FFF2-40B4-BE49-F238E27FC236}">
                <a16:creationId xmlns:a16="http://schemas.microsoft.com/office/drawing/2014/main" id="{8385550B-7459-20FA-DEAD-8BE03322CE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5890" y="4792551"/>
            <a:ext cx="620965" cy="620965"/>
          </a:xfrm>
          <a:prstGeom prst="rect">
            <a:avLst/>
          </a:prstGeom>
        </p:spPr>
      </p:pic>
    </p:spTree>
    <p:extLst>
      <p:ext uri="{BB962C8B-B14F-4D97-AF65-F5344CB8AC3E}">
        <p14:creationId xmlns:p14="http://schemas.microsoft.com/office/powerpoint/2010/main" val="318074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0</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3</a:t>
            </a:fld>
            <a:endParaRPr lang="en-US" dirty="0"/>
          </a:p>
        </p:txBody>
      </p:sp>
      <p:sp>
        <p:nvSpPr>
          <p:cNvPr id="5" name="CasellaDiTesto 4">
            <a:extLst>
              <a:ext uri="{FF2B5EF4-FFF2-40B4-BE49-F238E27FC236}">
                <a16:creationId xmlns:a16="http://schemas.microsoft.com/office/drawing/2014/main" id="{4DE9F551-02CD-E049-7125-CFA4865F3F3A}"/>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Inledning</a:t>
            </a:r>
            <a:endParaRPr lang="it-IT" sz="2800" dirty="0"/>
          </a:p>
        </p:txBody>
      </p:sp>
      <p:sp>
        <p:nvSpPr>
          <p:cNvPr id="9" name="CasellaDiTesto 8">
            <a:extLst>
              <a:ext uri="{FF2B5EF4-FFF2-40B4-BE49-F238E27FC236}">
                <a16:creationId xmlns:a16="http://schemas.microsoft.com/office/drawing/2014/main" id="{BD672F2B-5373-143A-FF22-2F8F3D7D9D5A}"/>
              </a:ext>
            </a:extLst>
          </p:cNvPr>
          <p:cNvSpPr txBox="1"/>
          <p:nvPr/>
        </p:nvSpPr>
        <p:spPr>
          <a:xfrm>
            <a:off x="287003" y="1637165"/>
            <a:ext cx="11617994" cy="923330"/>
          </a:xfrm>
          <a:prstGeom prst="rect">
            <a:avLst/>
          </a:prstGeom>
          <a:noFill/>
        </p:spPr>
        <p:txBody>
          <a:bodyPr wrap="square">
            <a:spAutoFit/>
          </a:bodyPr>
          <a:lstStyle/>
          <a:p>
            <a:pPr algn="ctr"/>
            <a:r>
              <a:rPr lang="en-GB" sz="1800" dirty="0">
                <a:effectLst/>
                <a:latin typeface="Calibri" panose="020F0502020204030204" pitchFamily="34" charset="0"/>
                <a:ea typeface="Calibri" panose="020F0502020204030204" pitchFamily="34" charset="0"/>
              </a:rPr>
              <a:t>Återanvändning av organiska restprodukter inom jordbruket är en banbrytande utveckling inom hållbart jordbruk och miljöförvaltning. Det handlar om att återföra organiskt avfall till jordbrukssystemet för att öka markens bördighet, förbättra markstrukturen och främja hållbara jordbruksmetoder. </a:t>
            </a:r>
            <a:endParaRPr lang="it-IT" dirty="0"/>
          </a:p>
        </p:txBody>
      </p:sp>
      <p:sp>
        <p:nvSpPr>
          <p:cNvPr id="11" name="CasellaDiTesto 10">
            <a:extLst>
              <a:ext uri="{FF2B5EF4-FFF2-40B4-BE49-F238E27FC236}">
                <a16:creationId xmlns:a16="http://schemas.microsoft.com/office/drawing/2014/main" id="{23E4B4D2-F861-EC89-2F54-1D4314EAC63D}"/>
              </a:ext>
            </a:extLst>
          </p:cNvPr>
          <p:cNvSpPr txBox="1"/>
          <p:nvPr/>
        </p:nvSpPr>
        <p:spPr>
          <a:xfrm>
            <a:off x="138362" y="2897962"/>
            <a:ext cx="11917279" cy="492122"/>
          </a:xfrm>
          <a:prstGeom prst="rect">
            <a:avLst/>
          </a:prstGeom>
          <a:noFill/>
        </p:spPr>
        <p:txBody>
          <a:bodyPr wrap="square">
            <a:spAutoFit/>
          </a:bodyPr>
          <a:lstStyle/>
          <a:p>
            <a:pPr algn="ctr">
              <a:lnSpc>
                <a:spcPct val="115000"/>
              </a:lnSpc>
              <a:spcAft>
                <a:spcPts val="1125"/>
              </a:spcAft>
            </a:pPr>
            <a:r>
              <a:rPr lang="en-GB" sz="2400" b="1" u="sng" dirty="0">
                <a:solidFill>
                  <a:srgbClr val="94C020"/>
                </a:solidFill>
              </a:rPr>
              <a:t>FRÄMJANDE AV HÅLLBART JORDBRUK OCH...</a:t>
            </a:r>
            <a:endParaRPr lang="it-IT" sz="2400" b="1" u="sng" dirty="0">
              <a:solidFill>
                <a:srgbClr val="94C020"/>
              </a:solidFill>
            </a:endParaRPr>
          </a:p>
        </p:txBody>
      </p:sp>
      <p:pic>
        <p:nvPicPr>
          <p:cNvPr id="13" name="Immagine 12">
            <a:extLst>
              <a:ext uri="{FF2B5EF4-FFF2-40B4-BE49-F238E27FC236}">
                <a16:creationId xmlns:a16="http://schemas.microsoft.com/office/drawing/2014/main" id="{C56D7E5F-F228-3DC4-9106-A84F5267D7C2}"/>
              </a:ext>
            </a:extLst>
          </p:cNvPr>
          <p:cNvPicPr>
            <a:picLocks noChangeAspect="1"/>
          </p:cNvPicPr>
          <p:nvPr/>
        </p:nvPicPr>
        <p:blipFill rotWithShape="1">
          <a:blip r:embed="rId2"/>
          <a:srcRect b="35253"/>
          <a:stretch/>
        </p:blipFill>
        <p:spPr>
          <a:xfrm>
            <a:off x="2492899" y="3684412"/>
            <a:ext cx="2303690" cy="1609752"/>
          </a:xfrm>
          <a:prstGeom prst="rect">
            <a:avLst/>
          </a:prstGeom>
        </p:spPr>
      </p:pic>
      <p:sp>
        <p:nvSpPr>
          <p:cNvPr id="15" name="CasellaDiTesto 14">
            <a:extLst>
              <a:ext uri="{FF2B5EF4-FFF2-40B4-BE49-F238E27FC236}">
                <a16:creationId xmlns:a16="http://schemas.microsoft.com/office/drawing/2014/main" id="{3A501A57-5C3C-69B7-40EB-B949E16756B2}"/>
              </a:ext>
            </a:extLst>
          </p:cNvPr>
          <p:cNvSpPr txBox="1"/>
          <p:nvPr/>
        </p:nvSpPr>
        <p:spPr>
          <a:xfrm>
            <a:off x="2813742" y="5288418"/>
            <a:ext cx="166200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Markens hälsa </a:t>
            </a:r>
          </a:p>
          <a:p>
            <a:pPr algn="ctr"/>
            <a:r>
              <a:rPr lang="en-GB" sz="1800" b="1" i="1" dirty="0">
                <a:effectLst/>
                <a:latin typeface="Calibri" panose="020F0502020204030204" pitchFamily="34" charset="0"/>
                <a:ea typeface="Calibri" panose="020F0502020204030204" pitchFamily="34" charset="0"/>
              </a:rPr>
              <a:t>och fertilitet</a:t>
            </a:r>
            <a:endParaRPr lang="it-IT" b="1" i="1" dirty="0"/>
          </a:p>
        </p:txBody>
      </p:sp>
      <p:pic>
        <p:nvPicPr>
          <p:cNvPr id="16" name="Immagine 15">
            <a:extLst>
              <a:ext uri="{FF2B5EF4-FFF2-40B4-BE49-F238E27FC236}">
                <a16:creationId xmlns:a16="http://schemas.microsoft.com/office/drawing/2014/main" id="{E1BAE4CA-BFA6-E248-A9D6-780B87CB0D38}"/>
              </a:ext>
            </a:extLst>
          </p:cNvPr>
          <p:cNvPicPr>
            <a:picLocks noChangeAspect="1"/>
          </p:cNvPicPr>
          <p:nvPr/>
        </p:nvPicPr>
        <p:blipFill rotWithShape="1">
          <a:blip r:embed="rId3"/>
          <a:srcRect t="3477" b="3798"/>
          <a:stretch/>
        </p:blipFill>
        <p:spPr>
          <a:xfrm>
            <a:off x="5341487" y="3855552"/>
            <a:ext cx="1673230" cy="1462934"/>
          </a:xfrm>
          <a:prstGeom prst="rect">
            <a:avLst/>
          </a:prstGeom>
        </p:spPr>
      </p:pic>
      <p:sp>
        <p:nvSpPr>
          <p:cNvPr id="17" name="CasellaDiTesto 16">
            <a:extLst>
              <a:ext uri="{FF2B5EF4-FFF2-40B4-BE49-F238E27FC236}">
                <a16:creationId xmlns:a16="http://schemas.microsoft.com/office/drawing/2014/main" id="{17BAC2BA-728B-F971-3C4A-B0BEE670D4AE}"/>
              </a:ext>
            </a:extLst>
          </p:cNvPr>
          <p:cNvSpPr txBox="1"/>
          <p:nvPr/>
        </p:nvSpPr>
        <p:spPr>
          <a:xfrm>
            <a:off x="5235277" y="5288418"/>
            <a:ext cx="1779439"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Avfallsminskning och återvinning</a:t>
            </a:r>
            <a:endParaRPr lang="it-IT" b="1" i="1" dirty="0"/>
          </a:p>
        </p:txBody>
      </p:sp>
      <p:pic>
        <p:nvPicPr>
          <p:cNvPr id="18" name="Immagine 17">
            <a:extLst>
              <a:ext uri="{FF2B5EF4-FFF2-40B4-BE49-F238E27FC236}">
                <a16:creationId xmlns:a16="http://schemas.microsoft.com/office/drawing/2014/main" id="{EF8DEFE5-0061-4824-6799-FEB886514CD9}"/>
              </a:ext>
            </a:extLst>
          </p:cNvPr>
          <p:cNvPicPr>
            <a:picLocks noChangeAspect="1"/>
          </p:cNvPicPr>
          <p:nvPr/>
        </p:nvPicPr>
        <p:blipFill rotWithShape="1">
          <a:blip r:embed="rId4"/>
          <a:srcRect t="-3584" b="-1605"/>
          <a:stretch/>
        </p:blipFill>
        <p:spPr>
          <a:xfrm>
            <a:off x="7950968" y="3791114"/>
            <a:ext cx="1427290" cy="1525930"/>
          </a:xfrm>
          <a:prstGeom prst="rect">
            <a:avLst/>
          </a:prstGeom>
        </p:spPr>
      </p:pic>
      <p:sp>
        <p:nvSpPr>
          <p:cNvPr id="19" name="CasellaDiTesto 18">
            <a:extLst>
              <a:ext uri="{FF2B5EF4-FFF2-40B4-BE49-F238E27FC236}">
                <a16:creationId xmlns:a16="http://schemas.microsoft.com/office/drawing/2014/main" id="{53A206AE-3809-D2F6-BAAA-4A0D294055CD}"/>
              </a:ext>
            </a:extLst>
          </p:cNvPr>
          <p:cNvSpPr txBox="1"/>
          <p:nvPr/>
        </p:nvSpPr>
        <p:spPr>
          <a:xfrm>
            <a:off x="7914919" y="5282673"/>
            <a:ext cx="1427290"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Överensstämmelse med lagstiftning</a:t>
            </a:r>
            <a:endParaRPr lang="it-IT" b="1" i="1" dirty="0"/>
          </a:p>
        </p:txBody>
      </p:sp>
      <p:pic>
        <p:nvPicPr>
          <p:cNvPr id="20" name="Immagine 19">
            <a:extLst>
              <a:ext uri="{FF2B5EF4-FFF2-40B4-BE49-F238E27FC236}">
                <a16:creationId xmlns:a16="http://schemas.microsoft.com/office/drawing/2014/main" id="{FA8F3A83-1377-B4DC-F845-65151E440C07}"/>
              </a:ext>
            </a:extLst>
          </p:cNvPr>
          <p:cNvPicPr>
            <a:picLocks noChangeAspect="1"/>
          </p:cNvPicPr>
          <p:nvPr/>
        </p:nvPicPr>
        <p:blipFill>
          <a:blip r:embed="rId5"/>
          <a:srcRect t="1474" b="1474"/>
          <a:stretch/>
        </p:blipFill>
        <p:spPr>
          <a:xfrm>
            <a:off x="310080" y="3975868"/>
            <a:ext cx="2123897" cy="1375149"/>
          </a:xfrm>
          <a:prstGeom prst="rect">
            <a:avLst/>
          </a:prstGeom>
        </p:spPr>
      </p:pic>
      <p:sp>
        <p:nvSpPr>
          <p:cNvPr id="21" name="CasellaDiTesto 20">
            <a:extLst>
              <a:ext uri="{FF2B5EF4-FFF2-40B4-BE49-F238E27FC236}">
                <a16:creationId xmlns:a16="http://schemas.microsoft.com/office/drawing/2014/main" id="{27712166-AC79-D7BD-A94D-58CCAAF4DC3B}"/>
              </a:ext>
            </a:extLst>
          </p:cNvPr>
          <p:cNvSpPr txBox="1"/>
          <p:nvPr/>
        </p:nvSpPr>
        <p:spPr>
          <a:xfrm>
            <a:off x="310081" y="5317044"/>
            <a:ext cx="212389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Resurs </a:t>
            </a:r>
          </a:p>
          <a:p>
            <a:pPr algn="ctr"/>
            <a:r>
              <a:rPr lang="en-GB" sz="1800" b="1" i="1" dirty="0">
                <a:effectLst/>
                <a:latin typeface="Calibri" panose="020F0502020204030204" pitchFamily="34" charset="0"/>
                <a:ea typeface="Calibri" panose="020F0502020204030204" pitchFamily="34" charset="0"/>
              </a:rPr>
              <a:t>effektivitet</a:t>
            </a:r>
            <a:endParaRPr lang="it-IT" b="1" i="1" dirty="0"/>
          </a:p>
        </p:txBody>
      </p:sp>
      <p:pic>
        <p:nvPicPr>
          <p:cNvPr id="22" name="Immagine 21">
            <a:extLst>
              <a:ext uri="{FF2B5EF4-FFF2-40B4-BE49-F238E27FC236}">
                <a16:creationId xmlns:a16="http://schemas.microsoft.com/office/drawing/2014/main" id="{E30607CB-16D7-325A-D80E-BBC4D841B481}"/>
              </a:ext>
            </a:extLst>
          </p:cNvPr>
          <p:cNvPicPr>
            <a:picLocks noChangeAspect="1"/>
          </p:cNvPicPr>
          <p:nvPr/>
        </p:nvPicPr>
        <p:blipFill rotWithShape="1">
          <a:blip r:embed="rId6"/>
          <a:srcRect l="-160" t="-2629" r="160" b="-9939"/>
          <a:stretch/>
        </p:blipFill>
        <p:spPr>
          <a:xfrm>
            <a:off x="10182559" y="3791114"/>
            <a:ext cx="1492282" cy="1659554"/>
          </a:xfrm>
          <a:prstGeom prst="rect">
            <a:avLst/>
          </a:prstGeom>
        </p:spPr>
      </p:pic>
      <p:sp>
        <p:nvSpPr>
          <p:cNvPr id="23" name="CasellaDiTesto 22">
            <a:extLst>
              <a:ext uri="{FF2B5EF4-FFF2-40B4-BE49-F238E27FC236}">
                <a16:creationId xmlns:a16="http://schemas.microsoft.com/office/drawing/2014/main" id="{E547E908-8209-D390-1ABB-727F6ED7A1C6}"/>
              </a:ext>
            </a:extLst>
          </p:cNvPr>
          <p:cNvSpPr txBox="1"/>
          <p:nvPr/>
        </p:nvSpPr>
        <p:spPr>
          <a:xfrm>
            <a:off x="10239574" y="5276928"/>
            <a:ext cx="1463341"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Kostnad </a:t>
            </a:r>
          </a:p>
          <a:p>
            <a:pPr algn="ctr"/>
            <a:r>
              <a:rPr lang="en-GB" sz="1800" b="1" i="1" dirty="0">
                <a:effectLst/>
                <a:latin typeface="Calibri" panose="020F0502020204030204" pitchFamily="34" charset="0"/>
                <a:ea typeface="Calibri" panose="020F0502020204030204" pitchFamily="34" charset="0"/>
              </a:rPr>
              <a:t>besparingar</a:t>
            </a:r>
            <a:endParaRPr lang="it-IT" b="1" i="1"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D725194-E381-6338-86D3-D8F3A585E542}"/>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1</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t>4</a:t>
            </a:fld>
            <a:endParaRPr lang="en-US" dirty="0"/>
          </a:p>
        </p:txBody>
      </p:sp>
      <p:sp>
        <p:nvSpPr>
          <p:cNvPr id="6" name="Segnaposto piè di pagina 1">
            <a:extLst>
              <a:ext uri="{FF2B5EF4-FFF2-40B4-BE49-F238E27FC236}">
                <a16:creationId xmlns:a16="http://schemas.microsoft.com/office/drawing/2014/main" id="{4E074C6F-A052-BF0B-3364-042D34FC287C}"/>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a:t>
            </a:r>
            <a:r>
              <a:rPr lang="en-US" b="1" dirty="0"/>
              <a:t>1</a:t>
            </a:r>
          </a:p>
        </p:txBody>
      </p:sp>
      <p:sp>
        <p:nvSpPr>
          <p:cNvPr id="7" name="CasellaDiTesto 6">
            <a:extLst>
              <a:ext uri="{FF2B5EF4-FFF2-40B4-BE49-F238E27FC236}">
                <a16:creationId xmlns:a16="http://schemas.microsoft.com/office/drawing/2014/main" id="{2482A832-4093-3B3A-2B56-6604A091EBEE}"/>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Typologier och karakterisering av restprodukter från jordbruket</a:t>
            </a:r>
            <a:endParaRPr lang="it-IT" sz="2800" dirty="0"/>
          </a:p>
        </p:txBody>
      </p:sp>
      <p:pic>
        <p:nvPicPr>
          <p:cNvPr id="16" name="Immagine 15">
            <a:extLst>
              <a:ext uri="{FF2B5EF4-FFF2-40B4-BE49-F238E27FC236}">
                <a16:creationId xmlns:a16="http://schemas.microsoft.com/office/drawing/2014/main" id="{17BE236A-E1BC-5E84-D2BA-85D9213257F2}"/>
              </a:ext>
            </a:extLst>
          </p:cNvPr>
          <p:cNvPicPr>
            <a:picLocks noChangeAspect="1"/>
          </p:cNvPicPr>
          <p:nvPr/>
        </p:nvPicPr>
        <p:blipFill>
          <a:blip r:embed="rId2"/>
          <a:srcRect/>
          <a:stretch/>
        </p:blipFill>
        <p:spPr>
          <a:xfrm>
            <a:off x="6047873" y="1803214"/>
            <a:ext cx="5649826" cy="4256789"/>
          </a:xfrm>
          <a:prstGeom prst="rect">
            <a:avLst/>
          </a:prstGeom>
        </p:spPr>
      </p:pic>
      <p:sp>
        <p:nvSpPr>
          <p:cNvPr id="17" name="CasellaDiTesto 16">
            <a:extLst>
              <a:ext uri="{FF2B5EF4-FFF2-40B4-BE49-F238E27FC236}">
                <a16:creationId xmlns:a16="http://schemas.microsoft.com/office/drawing/2014/main" id="{27997791-1C2F-F80F-919C-43AFB854BDF9}"/>
              </a:ext>
            </a:extLst>
          </p:cNvPr>
          <p:cNvSpPr txBox="1"/>
          <p:nvPr/>
        </p:nvSpPr>
        <p:spPr>
          <a:xfrm>
            <a:off x="287003" y="2076319"/>
            <a:ext cx="5649826" cy="3139321"/>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Organiska restprodukter </a:t>
            </a:r>
            <a:r>
              <a:rPr lang="en-US" dirty="0">
                <a:latin typeface="Calibri" panose="020F0502020204030204" pitchFamily="34" charset="0"/>
                <a:ea typeface="Calibri" panose="020F0502020204030204" pitchFamily="34" charset="0"/>
              </a:rPr>
              <a:t>som kan användas inom </a:t>
            </a:r>
            <a:r>
              <a:rPr lang="en-US" sz="1800" dirty="0">
                <a:effectLst/>
                <a:latin typeface="Calibri" panose="020F0502020204030204" pitchFamily="34" charset="0"/>
                <a:ea typeface="Calibri" panose="020F0502020204030204" pitchFamily="34" charset="0"/>
              </a:rPr>
              <a:t>jordbruket kategoriseras baserat på deras ursprung och sammansättning</a:t>
            </a:r>
          </a:p>
          <a:p>
            <a:endParaRPr lang="en-US" sz="1800" dirty="0">
              <a:effectLst/>
              <a:latin typeface="Calibri" panose="020F0502020204030204" pitchFamily="34" charset="0"/>
              <a:ea typeface="Calibri" panose="020F0502020204030204" pitchFamily="34" charset="0"/>
            </a:endParaRPr>
          </a:p>
          <a:p>
            <a:endParaRPr lang="en-GB" dirty="0">
              <a:latin typeface="Calibri" panose="020F0502020204030204" pitchFamily="34" charset="0"/>
              <a:ea typeface="Calibri" panose="020F0502020204030204" pitchFamily="34" charset="0"/>
            </a:endParaRPr>
          </a:p>
          <a:p>
            <a:pPr marL="342900" indent="-342900">
              <a:buFont typeface="+mj-lt"/>
              <a:buAutoNum type="alphaUcPeriod"/>
            </a:pPr>
            <a:r>
              <a:rPr lang="en-GB" b="1" i="1" dirty="0">
                <a:latin typeface="Calibri" panose="020F0502020204030204" pitchFamily="34" charset="0"/>
                <a:ea typeface="Calibri" panose="020F0502020204030204" pitchFamily="34" charset="0"/>
              </a:rPr>
              <a:t>Skörderester</a:t>
            </a:r>
          </a:p>
          <a:p>
            <a:pPr marL="342900" indent="-342900">
              <a:buFont typeface="+mj-lt"/>
              <a:buAutoNum type="alphaUcPeriod"/>
            </a:pPr>
            <a:endParaRPr lang="en-GB" sz="1800" b="1" i="1" dirty="0">
              <a:effectLst/>
              <a:latin typeface="Calibri" panose="020F0502020204030204" pitchFamily="34" charset="0"/>
              <a:ea typeface="Calibri" panose="020F0502020204030204" pitchFamily="34" charset="0"/>
            </a:endParaRPr>
          </a:p>
          <a:p>
            <a:pPr marL="342900" indent="-342900">
              <a:buFont typeface="+mj-lt"/>
              <a:buAutoNum type="alphaUcPeriod"/>
            </a:pPr>
            <a:r>
              <a:rPr lang="en-GB" b="1" i="1" dirty="0">
                <a:latin typeface="Calibri" panose="020F0502020204030204" pitchFamily="34" charset="0"/>
                <a:ea typeface="Calibri" panose="020F0502020204030204" pitchFamily="34" charset="0"/>
              </a:rPr>
              <a:t>Avfall från boskap</a:t>
            </a:r>
          </a:p>
          <a:p>
            <a:pPr marL="342900" indent="-342900">
              <a:buFont typeface="+mj-lt"/>
              <a:buAutoNum type="alphaUcPeriod"/>
            </a:pPr>
            <a:endParaRPr lang="en-GB" sz="1800" b="1" i="1" dirty="0">
              <a:effectLst/>
              <a:latin typeface="Calibri" panose="020F0502020204030204" pitchFamily="34" charset="0"/>
              <a:ea typeface="Calibri" panose="020F0502020204030204" pitchFamily="34" charset="0"/>
            </a:endParaRPr>
          </a:p>
          <a:p>
            <a:pPr marL="342900" indent="-342900">
              <a:buFont typeface="+mj-lt"/>
              <a:buAutoNum type="alphaUcPeriod"/>
            </a:pPr>
            <a:r>
              <a:rPr lang="en-GB" b="1" i="1" dirty="0">
                <a:latin typeface="Calibri" panose="020F0502020204030204" pitchFamily="34" charset="0"/>
                <a:ea typeface="Calibri" panose="020F0502020204030204" pitchFamily="34" charset="0"/>
              </a:rPr>
              <a:t>Avfall från jordbruksindustrin</a:t>
            </a:r>
          </a:p>
          <a:p>
            <a:pPr marL="342900" indent="-342900">
              <a:buFont typeface="+mj-lt"/>
              <a:buAutoNum type="alphaUcPeriod"/>
            </a:pPr>
            <a:endParaRPr lang="en-GB" sz="1800" b="1" i="1" dirty="0">
              <a:effectLst/>
              <a:latin typeface="Calibri" panose="020F0502020204030204" pitchFamily="34" charset="0"/>
              <a:ea typeface="Calibri" panose="020F0502020204030204" pitchFamily="34" charset="0"/>
            </a:endParaRPr>
          </a:p>
          <a:p>
            <a:pPr marL="342900" indent="-342900">
              <a:buFont typeface="+mj-lt"/>
              <a:buAutoNum type="alphaUcPeriod"/>
            </a:pPr>
            <a:r>
              <a:rPr lang="en-GB" sz="1800" b="1" i="1" dirty="0">
                <a:effectLst/>
                <a:latin typeface="Calibri" panose="020F0502020204030204" pitchFamily="34" charset="0"/>
                <a:ea typeface="Calibri" panose="020F0502020204030204" pitchFamily="34" charset="0"/>
              </a:rPr>
              <a:t>Avfall från </a:t>
            </a:r>
            <a:r>
              <a:rPr lang="en-GB" b="1" i="1" dirty="0" err="1">
                <a:latin typeface="Calibri" panose="020F0502020204030204" pitchFamily="34" charset="0"/>
                <a:ea typeface="Calibri" panose="020F0502020204030204" pitchFamily="34" charset="0"/>
              </a:rPr>
              <a:t>akvakultur </a:t>
            </a:r>
            <a:endParaRPr lang="it-IT" b="1" i="1" dirty="0"/>
          </a:p>
        </p:txBody>
      </p:sp>
    </p:spTree>
    <p:extLst>
      <p:ext uri="{BB962C8B-B14F-4D97-AF65-F5344CB8AC3E}">
        <p14:creationId xmlns:p14="http://schemas.microsoft.com/office/powerpoint/2010/main" val="945121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ccia a destra 6">
            <a:extLst>
              <a:ext uri="{FF2B5EF4-FFF2-40B4-BE49-F238E27FC236}">
                <a16:creationId xmlns:a16="http://schemas.microsoft.com/office/drawing/2014/main" id="{E81875EB-1F7D-7BB9-E559-8761549DFAE6}"/>
              </a:ext>
            </a:extLst>
          </p:cNvPr>
          <p:cNvSpPr/>
          <p:nvPr/>
        </p:nvSpPr>
        <p:spPr>
          <a:xfrm rot="16200000">
            <a:off x="3730518" y="3398989"/>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t>5</a:t>
            </a:fld>
            <a:endParaRPr lang="en-US" dirty="0"/>
          </a:p>
        </p:txBody>
      </p:sp>
      <p:sp>
        <p:nvSpPr>
          <p:cNvPr id="6" name="Segnaposto piè di pagina 1">
            <a:extLst>
              <a:ext uri="{FF2B5EF4-FFF2-40B4-BE49-F238E27FC236}">
                <a16:creationId xmlns:a16="http://schemas.microsoft.com/office/drawing/2014/main" id="{B51D3746-F351-15E3-46D2-57EDB51FB8BC}"/>
              </a:ext>
            </a:extLst>
          </p:cNvPr>
          <p:cNvSpPr txBox="1">
            <a:spLocks/>
          </p:cNvSpPr>
          <p:nvPr/>
        </p:nvSpPr>
        <p:spPr>
          <a:xfrm>
            <a:off x="138363" y="6238876"/>
            <a:ext cx="11917279" cy="60007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 A / </a:t>
            </a:r>
            <a:r>
              <a:rPr lang="en-US" dirty="0" err="1"/>
              <a:t>Ämne</a:t>
            </a:r>
            <a:r>
              <a:rPr lang="en-US" dirty="0"/>
              <a:t>: 4 / </a:t>
            </a:r>
            <a:r>
              <a:rPr lang="en-US" dirty="0" err="1"/>
              <a:t>Delämne</a:t>
            </a:r>
            <a:r>
              <a:rPr lang="en-US" dirty="0"/>
              <a:t>: 1</a:t>
            </a:r>
          </a:p>
        </p:txBody>
      </p:sp>
      <p:pic>
        <p:nvPicPr>
          <p:cNvPr id="8" name="Immagine 7">
            <a:extLst>
              <a:ext uri="{FF2B5EF4-FFF2-40B4-BE49-F238E27FC236}">
                <a16:creationId xmlns:a16="http://schemas.microsoft.com/office/drawing/2014/main" id="{D9DAF8AF-190F-B141-D915-3FC352D5A1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5921" y="1395664"/>
            <a:ext cx="856705" cy="856705"/>
          </a:xfrm>
          <a:prstGeom prst="rect">
            <a:avLst/>
          </a:prstGeom>
        </p:spPr>
      </p:pic>
      <p:pic>
        <p:nvPicPr>
          <p:cNvPr id="9" name="Immagine 8">
            <a:extLst>
              <a:ext uri="{FF2B5EF4-FFF2-40B4-BE49-F238E27FC236}">
                <a16:creationId xmlns:a16="http://schemas.microsoft.com/office/drawing/2014/main" id="{3F130DE4-B8E5-CB6A-B209-AA1805EA29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69" r="7870" b="5955"/>
          <a:stretch/>
        </p:blipFill>
        <p:spPr bwMode="auto">
          <a:xfrm>
            <a:off x="3458492" y="4428621"/>
            <a:ext cx="1099651" cy="1019468"/>
          </a:xfrm>
          <a:prstGeom prst="rect">
            <a:avLst/>
          </a:prstGeom>
          <a:ln>
            <a:noFill/>
          </a:ln>
          <a:extLst>
            <a:ext uri="{53640926-AAD7-44D8-BBD7-CCE9431645EC}">
              <a14:shadowObscured xmlns:a14="http://schemas.microsoft.com/office/drawing/2010/main"/>
            </a:ext>
          </a:extLst>
        </p:spPr>
      </p:pic>
      <p:pic>
        <p:nvPicPr>
          <p:cNvPr id="10" name="Immagine 9">
            <a:extLst>
              <a:ext uri="{FF2B5EF4-FFF2-40B4-BE49-F238E27FC236}">
                <a16:creationId xmlns:a16="http://schemas.microsoft.com/office/drawing/2014/main" id="{0864BC21-F732-C169-6712-E82BCDA2F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952" y="4423073"/>
            <a:ext cx="1000832" cy="998958"/>
          </a:xfrm>
          <a:prstGeom prst="rect">
            <a:avLst/>
          </a:prstGeom>
        </p:spPr>
      </p:pic>
      <p:pic>
        <p:nvPicPr>
          <p:cNvPr id="11" name="Immagine 10">
            <a:extLst>
              <a:ext uri="{FF2B5EF4-FFF2-40B4-BE49-F238E27FC236}">
                <a16:creationId xmlns:a16="http://schemas.microsoft.com/office/drawing/2014/main" id="{BD069CF4-E2BE-15C7-22F5-1CBA2E004B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33185" y="5071785"/>
            <a:ext cx="883561" cy="829849"/>
          </a:xfrm>
          <a:prstGeom prst="rect">
            <a:avLst/>
          </a:prstGeom>
        </p:spPr>
      </p:pic>
      <p:pic>
        <p:nvPicPr>
          <p:cNvPr id="12" name="Immagine 11">
            <a:extLst>
              <a:ext uri="{FF2B5EF4-FFF2-40B4-BE49-F238E27FC236}">
                <a16:creationId xmlns:a16="http://schemas.microsoft.com/office/drawing/2014/main" id="{FF3655ED-AE50-1983-03CB-7E84C99259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401" y="2011960"/>
            <a:ext cx="1044697" cy="841487"/>
          </a:xfrm>
          <a:prstGeom prst="rect">
            <a:avLst/>
          </a:prstGeom>
        </p:spPr>
      </p:pic>
      <p:pic>
        <p:nvPicPr>
          <p:cNvPr id="13" name="Immagine 12">
            <a:extLst>
              <a:ext uri="{FF2B5EF4-FFF2-40B4-BE49-F238E27FC236}">
                <a16:creationId xmlns:a16="http://schemas.microsoft.com/office/drawing/2014/main" id="{93720A3C-2525-AA5E-AC9E-056EED3DC5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0592" b="8000"/>
          <a:stretch/>
        </p:blipFill>
        <p:spPr bwMode="auto">
          <a:xfrm>
            <a:off x="935448" y="1987897"/>
            <a:ext cx="1056334" cy="823582"/>
          </a:xfrm>
          <a:prstGeom prst="rect">
            <a:avLst/>
          </a:prstGeom>
          <a:ln>
            <a:noFill/>
          </a:ln>
          <a:extLst>
            <a:ext uri="{53640926-AAD7-44D8-BBD7-CCE9431645EC}">
              <a14:shadowObscured xmlns:a14="http://schemas.microsoft.com/office/drawing/2010/main"/>
            </a:ext>
          </a:extLst>
        </p:spPr>
      </p:pic>
      <p:pic>
        <p:nvPicPr>
          <p:cNvPr id="14" name="Immagine 13">
            <a:extLst>
              <a:ext uri="{FF2B5EF4-FFF2-40B4-BE49-F238E27FC236}">
                <a16:creationId xmlns:a16="http://schemas.microsoft.com/office/drawing/2014/main" id="{9EFD390F-B1D2-1440-80BE-571EE2510ED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681"/>
          <a:stretch/>
        </p:blipFill>
        <p:spPr bwMode="auto">
          <a:xfrm>
            <a:off x="4122523" y="3255306"/>
            <a:ext cx="1002622" cy="795831"/>
          </a:xfrm>
          <a:prstGeom prst="rect">
            <a:avLst/>
          </a:prstGeom>
          <a:ln>
            <a:noFill/>
          </a:ln>
          <a:extLst>
            <a:ext uri="{53640926-AAD7-44D8-BBD7-CCE9431645EC}">
              <a14:shadowObscured xmlns:a14="http://schemas.microsoft.com/office/drawing/2010/main"/>
            </a:ext>
          </a:extLst>
        </p:spPr>
      </p:pic>
      <p:pic>
        <p:nvPicPr>
          <p:cNvPr id="15" name="Immagine 14">
            <a:extLst>
              <a:ext uri="{FF2B5EF4-FFF2-40B4-BE49-F238E27FC236}">
                <a16:creationId xmlns:a16="http://schemas.microsoft.com/office/drawing/2014/main" id="{DC59B83E-5F7B-84B8-B1BF-C07BA8F986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243" y="3255306"/>
            <a:ext cx="1000832" cy="877295"/>
          </a:xfrm>
          <a:prstGeom prst="rect">
            <a:avLst/>
          </a:prstGeom>
        </p:spPr>
      </p:pic>
      <p:sp>
        <p:nvSpPr>
          <p:cNvPr id="17" name="CasellaDiTesto 16">
            <a:extLst>
              <a:ext uri="{FF2B5EF4-FFF2-40B4-BE49-F238E27FC236}">
                <a16:creationId xmlns:a16="http://schemas.microsoft.com/office/drawing/2014/main" id="{40761ECB-4088-501A-5937-2E571E76B58C}"/>
              </a:ext>
            </a:extLst>
          </p:cNvPr>
          <p:cNvSpPr txBox="1"/>
          <p:nvPr/>
        </p:nvSpPr>
        <p:spPr>
          <a:xfrm>
            <a:off x="5679268" y="1025900"/>
            <a:ext cx="6309446" cy="5324535"/>
          </a:xfrm>
          <a:prstGeom prst="rect">
            <a:avLst/>
          </a:prstGeom>
          <a:noFill/>
        </p:spPr>
        <p:txBody>
          <a:bodyPr wrap="square">
            <a:spAutoFit/>
          </a:bodyPr>
          <a:lstStyle/>
          <a:p>
            <a:pPr marL="342900" indent="-342900">
              <a:buAutoNum type="arabicPeriod"/>
            </a:pPr>
            <a:r>
              <a:rPr lang="en-US" sz="1600" b="1" dirty="0">
                <a:latin typeface="Calibri" panose="020F0502020204030204" pitchFamily="34" charset="0"/>
                <a:ea typeface="Calibri" panose="020F0502020204030204" pitchFamily="34" charset="0"/>
              </a:rPr>
              <a:t>Skörderester</a:t>
            </a:r>
            <a:r>
              <a:rPr lang="en-US" sz="1600" dirty="0">
                <a:latin typeface="Calibri" panose="020F0502020204030204" pitchFamily="34" charset="0"/>
                <a:ea typeface="Calibri" panose="020F0502020204030204" pitchFamily="34" charset="0"/>
              </a:rPr>
              <a:t>: </a:t>
            </a:r>
            <a:r>
              <a:rPr lang="en-US" sz="1600" i="1" dirty="0">
                <a:latin typeface="Calibri" panose="020F0502020204030204" pitchFamily="34" charset="0"/>
                <a:ea typeface="Calibri" panose="020F0502020204030204" pitchFamily="34" charset="0"/>
              </a:rPr>
              <a:t>stjälkar, blad och andra växtdelar som finns kvar på fältet efter skörd. Variabel sammansättning</a:t>
            </a:r>
          </a:p>
          <a:p>
            <a:pPr marL="342900" indent="-342900">
              <a:buAutoNum type="arabicPeriod"/>
            </a:pPr>
            <a:endParaRPr lang="en-US" sz="1600" dirty="0">
              <a:effectLst/>
              <a:latin typeface="Calibri" panose="020F0502020204030204" pitchFamily="34" charset="0"/>
              <a:ea typeface="Calibri" panose="020F0502020204030204" pitchFamily="34" charset="0"/>
            </a:endParaRPr>
          </a:p>
          <a:p>
            <a:pPr marL="342900" indent="-342900">
              <a:buAutoNum type="arabicPeriod"/>
            </a:pPr>
            <a:r>
              <a:rPr lang="en-GB" sz="1600" b="1" dirty="0">
                <a:effectLst/>
                <a:latin typeface="Calibri" panose="020F0502020204030204" pitchFamily="34" charset="0"/>
                <a:ea typeface="Calibri" panose="020F0502020204030204" pitchFamily="34" charset="0"/>
              </a:rPr>
              <a:t>Ensileringsrester</a:t>
            </a:r>
            <a:r>
              <a:rPr lang="en-GB" sz="1600" dirty="0">
                <a:effectLst/>
                <a:latin typeface="Calibri" panose="020F0502020204030204" pitchFamily="34" charset="0"/>
                <a:ea typeface="Calibri" panose="020F0502020204030204" pitchFamily="34" charset="0"/>
              </a:rPr>
              <a:t>: </a:t>
            </a:r>
            <a:r>
              <a:rPr lang="en-GB" sz="1600" i="1" dirty="0">
                <a:effectLst/>
                <a:latin typeface="Calibri" panose="020F0502020204030204" pitchFamily="34" charset="0"/>
                <a:ea typeface="Calibri" panose="020F0502020204030204" pitchFamily="34" charset="0"/>
              </a:rPr>
              <a:t>rester från ensileringsprocessen som används för att konservera fodergrödor.</a:t>
            </a:r>
            <a:endParaRPr lang="en-US" sz="1600" i="1" dirty="0">
              <a:effectLst/>
              <a:latin typeface="Calibri" panose="020F0502020204030204" pitchFamily="34" charset="0"/>
              <a:ea typeface="Calibri" panose="020F0502020204030204" pitchFamily="34" charset="0"/>
            </a:endParaRPr>
          </a:p>
          <a:p>
            <a:pPr marL="342900" indent="-342900">
              <a:buAutoNum type="arabicPeriod"/>
            </a:pPr>
            <a:endParaRPr lang="en-US" sz="1600" dirty="0">
              <a:effectLst/>
              <a:latin typeface="Calibri" panose="020F0502020204030204" pitchFamily="34" charset="0"/>
              <a:ea typeface="Calibri" panose="020F0502020204030204" pitchFamily="34" charset="0"/>
            </a:endParaRPr>
          </a:p>
          <a:p>
            <a:pPr marL="342900" indent="-342900">
              <a:buAutoNum type="arabicPeriod"/>
            </a:pPr>
            <a:r>
              <a:rPr lang="en-US" sz="1600" b="1" dirty="0">
                <a:latin typeface="Calibri" panose="020F0502020204030204" pitchFamily="34" charset="0"/>
                <a:ea typeface="Calibri" panose="020F0502020204030204" pitchFamily="34" charset="0"/>
              </a:rPr>
              <a:t>Strö för fjäderfä: </a:t>
            </a:r>
            <a:r>
              <a:rPr lang="en-US" sz="1600" i="1" dirty="0">
                <a:latin typeface="Calibri" panose="020F0502020204030204" pitchFamily="34" charset="0"/>
                <a:ea typeface="Calibri" panose="020F0502020204030204" pitchFamily="34" charset="0"/>
              </a:rPr>
              <a:t>Blandning av kycklingspillning och strömedel.</a:t>
            </a:r>
            <a:endParaRPr lang="en-GB" sz="1600" i="1" dirty="0">
              <a:latin typeface="Calibri" panose="020F0502020204030204" pitchFamily="34" charset="0"/>
              <a:ea typeface="Calibri" panose="020F0502020204030204" pitchFamily="34" charset="0"/>
            </a:endParaRPr>
          </a:p>
          <a:p>
            <a:pPr marL="342900" indent="-342900">
              <a:buAutoNum type="arabicPeriod"/>
            </a:pPr>
            <a:endParaRPr lang="en-GB" sz="1600" dirty="0">
              <a:latin typeface="Calibri" panose="020F0502020204030204" pitchFamily="34" charset="0"/>
              <a:ea typeface="Calibri" panose="020F0502020204030204" pitchFamily="34" charset="0"/>
            </a:endParaRPr>
          </a:p>
          <a:p>
            <a:pPr marL="342900" indent="-342900">
              <a:buAutoNum type="arabicPeriod"/>
            </a:pPr>
            <a:r>
              <a:rPr lang="en-US" sz="1600" b="1" dirty="0">
                <a:latin typeface="Calibri" panose="020F0502020204030204" pitchFamily="34" charset="0"/>
                <a:ea typeface="Calibri" panose="020F0502020204030204" pitchFamily="34" charset="0"/>
              </a:rPr>
              <a:t>Gödsel: </a:t>
            </a:r>
            <a:r>
              <a:rPr lang="en-US" sz="1600" i="1" dirty="0">
                <a:latin typeface="Calibri" panose="020F0502020204030204" pitchFamily="34" charset="0"/>
                <a:ea typeface="Calibri" panose="020F0502020204030204" pitchFamily="34" charset="0"/>
              </a:rPr>
              <a:t>animaliskt avfall, ofta blandat med strömedel, som genereras på gårdar</a:t>
            </a:r>
          </a:p>
          <a:p>
            <a:pPr marL="342900" indent="-342900">
              <a:buAutoNum type="arabicPeriod"/>
            </a:pPr>
            <a:endParaRPr lang="en-US" sz="1600" i="1" dirty="0">
              <a:latin typeface="Calibri" panose="020F0502020204030204" pitchFamily="34" charset="0"/>
              <a:ea typeface="Calibri" panose="020F0502020204030204" pitchFamily="34" charset="0"/>
            </a:endParaRPr>
          </a:p>
          <a:p>
            <a:pPr marL="342900" indent="-342900">
              <a:buAutoNum type="arabicPeriod"/>
            </a:pPr>
            <a:r>
              <a:rPr lang="en-GB" sz="1600" b="1" dirty="0">
                <a:effectLst/>
                <a:latin typeface="Calibri" panose="020F0502020204030204" pitchFamily="34" charset="0"/>
                <a:ea typeface="Calibri" panose="020F0502020204030204" pitchFamily="34" charset="0"/>
                <a:cs typeface="EB Garamond" panose="00000500000000000000" pitchFamily="2" charset="0"/>
              </a:rPr>
              <a:t>Avloppsslam: </a:t>
            </a:r>
            <a:r>
              <a:rPr lang="en-GB" sz="1600" i="1" dirty="0">
                <a:effectLst/>
                <a:latin typeface="Calibri" panose="020F0502020204030204" pitchFamily="34" charset="0"/>
                <a:ea typeface="Calibri" panose="020F0502020204030204" pitchFamily="34" charset="0"/>
                <a:cs typeface="EB Garamond" panose="00000500000000000000" pitchFamily="2" charset="0"/>
              </a:rPr>
              <a:t>från behandling av avloppsvatten från jordbruk eller livsmedelsbearbetning. Försiktig hantering på grund av potentiella föroreningar</a:t>
            </a:r>
          </a:p>
          <a:p>
            <a:pPr marL="342900" indent="-342900">
              <a:buAutoNum type="arabicPeriod"/>
            </a:pPr>
            <a:endParaRPr lang="it-IT" sz="1600" dirty="0">
              <a:latin typeface="EB Garamond" panose="00000500000000000000" pitchFamily="2" charset="0"/>
              <a:ea typeface="EB Garamond" panose="00000500000000000000" pitchFamily="2" charset="0"/>
              <a:cs typeface="EB Garamond" panose="00000500000000000000" pitchFamily="2" charset="0"/>
            </a:endParaRPr>
          </a:p>
          <a:p>
            <a:pPr marL="342900" indent="-342900">
              <a:buAutoNum type="arabicPeriod"/>
            </a:pPr>
            <a:r>
              <a:rPr lang="en-US" sz="1600" i="1" dirty="0">
                <a:effectLst/>
                <a:latin typeface="Calibri" panose="020F0502020204030204" pitchFamily="34" charset="0"/>
                <a:ea typeface="Calibri" panose="020F0502020204030204" pitchFamily="34" charset="0"/>
              </a:rPr>
              <a:t>Restprodukter från </a:t>
            </a:r>
            <a:r>
              <a:rPr lang="en-US" sz="1600" b="1" dirty="0">
                <a:effectLst/>
                <a:latin typeface="Calibri" panose="020F0502020204030204" pitchFamily="34" charset="0"/>
                <a:ea typeface="Calibri" panose="020F0502020204030204" pitchFamily="34" charset="0"/>
              </a:rPr>
              <a:t>livsmedelsbearbetning</a:t>
            </a:r>
            <a:r>
              <a:rPr lang="en-US" sz="1600" dirty="0">
                <a:effectLst/>
                <a:latin typeface="Calibri" panose="020F0502020204030204" pitchFamily="34" charset="0"/>
                <a:ea typeface="Calibri" panose="020F0502020204030204" pitchFamily="34" charset="0"/>
              </a:rPr>
              <a:t>: </a:t>
            </a:r>
            <a:r>
              <a:rPr lang="en-US" sz="1600" i="1" dirty="0">
                <a:effectLst/>
                <a:latin typeface="Calibri" panose="020F0502020204030204" pitchFamily="34" charset="0"/>
                <a:ea typeface="Calibri" panose="020F0502020204030204" pitchFamily="34" charset="0"/>
              </a:rPr>
              <a:t>biprodukter som genereras under livsmedelsbearbetning</a:t>
            </a:r>
          </a:p>
          <a:p>
            <a:pPr marL="342900" indent="-342900">
              <a:buAutoNum type="arabicPeriod"/>
            </a:pPr>
            <a:endParaRPr lang="en-GB" sz="1600" dirty="0">
              <a:effectLst/>
              <a:latin typeface="Calibri" panose="020F0502020204030204" pitchFamily="34" charset="0"/>
              <a:ea typeface="Calibri" panose="020F0502020204030204" pitchFamily="34" charset="0"/>
            </a:endParaRPr>
          </a:p>
          <a:p>
            <a:pPr marL="342900" indent="-342900">
              <a:buAutoNum type="arabicPeriod"/>
            </a:pPr>
            <a:r>
              <a:rPr lang="en-US" sz="1600" b="1" dirty="0">
                <a:effectLst/>
                <a:latin typeface="Calibri" panose="020F0502020204030204" pitchFamily="34" charset="0"/>
                <a:ea typeface="Calibri" panose="020F0502020204030204" pitchFamily="34" charset="0"/>
              </a:rPr>
              <a:t>Restprodukter från vattenbruk: </a:t>
            </a:r>
            <a:r>
              <a:rPr lang="en-US" sz="1600" i="1" dirty="0">
                <a:effectLst/>
                <a:latin typeface="Calibri" panose="020F0502020204030204" pitchFamily="34" charset="0"/>
                <a:ea typeface="Calibri" panose="020F0502020204030204" pitchFamily="34" charset="0"/>
              </a:rPr>
              <a:t>Avfall som genereras från vattenbruksverksamhet</a:t>
            </a:r>
            <a:r>
              <a:rPr lang="en-GB" sz="1600" dirty="0">
                <a:effectLst/>
                <a:latin typeface="Calibri" panose="020F0502020204030204" pitchFamily="34" charset="0"/>
                <a:ea typeface="Calibri" panose="020F0502020204030204" pitchFamily="34" charset="0"/>
              </a:rPr>
              <a:t>. </a:t>
            </a:r>
          </a:p>
          <a:p>
            <a:pPr marL="342900" indent="-342900">
              <a:buAutoNum type="arabicPeriod"/>
            </a:pPr>
            <a:endParaRPr lang="en-GB" sz="1600" dirty="0">
              <a:effectLst/>
              <a:latin typeface="Calibri" panose="020F0502020204030204" pitchFamily="34" charset="0"/>
              <a:ea typeface="Calibri" panose="020F0502020204030204" pitchFamily="34" charset="0"/>
            </a:endParaRPr>
          </a:p>
          <a:p>
            <a:pPr marL="342900" indent="-342900">
              <a:buAutoNum type="arabicPeriod"/>
            </a:pPr>
            <a:r>
              <a:rPr lang="en-GB" sz="1600" b="1" dirty="0">
                <a:latin typeface="Calibri" panose="020F0502020204030204" pitchFamily="34" charset="0"/>
                <a:ea typeface="Calibri" panose="020F0502020204030204" pitchFamily="34" charset="0"/>
              </a:rPr>
              <a:t>Trärester: </a:t>
            </a:r>
            <a:r>
              <a:rPr lang="en-GB" sz="1600" i="1" dirty="0">
                <a:latin typeface="Calibri" panose="020F0502020204030204" pitchFamily="34" charset="0"/>
                <a:ea typeface="Calibri" panose="020F0502020204030204" pitchFamily="34" charset="0"/>
              </a:rPr>
              <a:t>rester från träbearbetningsindustrier eller trädbeskärning</a:t>
            </a:r>
            <a:endParaRPr lang="it-IT" sz="1600" i="1" dirty="0">
              <a:latin typeface="Calibri" panose="020F0502020204030204" pitchFamily="34" charset="0"/>
              <a:ea typeface="Calibri" panose="020F0502020204030204" pitchFamily="34" charset="0"/>
            </a:endParaRPr>
          </a:p>
        </p:txBody>
      </p:sp>
      <p:sp>
        <p:nvSpPr>
          <p:cNvPr id="2" name="CasellaDiTesto 1">
            <a:extLst>
              <a:ext uri="{FF2B5EF4-FFF2-40B4-BE49-F238E27FC236}">
                <a16:creationId xmlns:a16="http://schemas.microsoft.com/office/drawing/2014/main" id="{49AA1EDF-76E8-F73C-B9B1-A348AA9807E3}"/>
              </a:ext>
            </a:extLst>
          </p:cNvPr>
          <p:cNvSpPr txBox="1"/>
          <p:nvPr/>
        </p:nvSpPr>
        <p:spPr>
          <a:xfrm>
            <a:off x="3540569" y="3479230"/>
            <a:ext cx="554122" cy="369332"/>
          </a:xfrm>
          <a:prstGeom prst="rect">
            <a:avLst/>
          </a:prstGeom>
          <a:noFill/>
        </p:spPr>
        <p:txBody>
          <a:bodyPr wrap="square" rtlCol="0">
            <a:spAutoFit/>
          </a:bodyPr>
          <a:lstStyle/>
          <a:p>
            <a:r>
              <a:rPr lang="it-IT" dirty="0"/>
              <a:t>N/P</a:t>
            </a:r>
          </a:p>
        </p:txBody>
      </p:sp>
      <p:sp>
        <p:nvSpPr>
          <p:cNvPr id="16" name="Freccia a destra 15">
            <a:extLst>
              <a:ext uri="{FF2B5EF4-FFF2-40B4-BE49-F238E27FC236}">
                <a16:creationId xmlns:a16="http://schemas.microsoft.com/office/drawing/2014/main" id="{5A117B72-6465-8EDD-EC54-DBFD3E02AE76}"/>
              </a:ext>
            </a:extLst>
          </p:cNvPr>
          <p:cNvSpPr/>
          <p:nvPr/>
        </p:nvSpPr>
        <p:spPr>
          <a:xfrm rot="16200000">
            <a:off x="3730518" y="4562321"/>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CasellaDiTesto 2">
            <a:extLst>
              <a:ext uri="{FF2B5EF4-FFF2-40B4-BE49-F238E27FC236}">
                <a16:creationId xmlns:a16="http://schemas.microsoft.com/office/drawing/2014/main" id="{F988D32D-94FA-14FD-73EE-40D236CA229F}"/>
              </a:ext>
            </a:extLst>
          </p:cNvPr>
          <p:cNvSpPr txBox="1"/>
          <p:nvPr/>
        </p:nvSpPr>
        <p:spPr>
          <a:xfrm>
            <a:off x="3133813" y="4638946"/>
            <a:ext cx="1000832" cy="369332"/>
          </a:xfrm>
          <a:prstGeom prst="rect">
            <a:avLst/>
          </a:prstGeom>
          <a:noFill/>
        </p:spPr>
        <p:txBody>
          <a:bodyPr wrap="square" rtlCol="0">
            <a:spAutoFit/>
          </a:bodyPr>
          <a:lstStyle/>
          <a:p>
            <a:r>
              <a:rPr lang="it-IT" dirty="0"/>
              <a:t>C/N/P/K</a:t>
            </a:r>
          </a:p>
        </p:txBody>
      </p:sp>
      <p:sp>
        <p:nvSpPr>
          <p:cNvPr id="18" name="Freccia a destra 17">
            <a:extLst>
              <a:ext uri="{FF2B5EF4-FFF2-40B4-BE49-F238E27FC236}">
                <a16:creationId xmlns:a16="http://schemas.microsoft.com/office/drawing/2014/main" id="{8E35F8CB-C6B3-5BF5-75D5-FE17DFFB1E63}"/>
              </a:ext>
            </a:extLst>
          </p:cNvPr>
          <p:cNvSpPr/>
          <p:nvPr/>
        </p:nvSpPr>
        <p:spPr>
          <a:xfrm rot="16200000">
            <a:off x="1788784" y="3295309"/>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9" name="CasellaDiTesto 18">
            <a:extLst>
              <a:ext uri="{FF2B5EF4-FFF2-40B4-BE49-F238E27FC236}">
                <a16:creationId xmlns:a16="http://schemas.microsoft.com/office/drawing/2014/main" id="{97EB214A-B1BF-8CF1-ED32-507987FAC81A}"/>
              </a:ext>
            </a:extLst>
          </p:cNvPr>
          <p:cNvSpPr txBox="1"/>
          <p:nvPr/>
        </p:nvSpPr>
        <p:spPr>
          <a:xfrm>
            <a:off x="1382954" y="3370115"/>
            <a:ext cx="1000832" cy="369332"/>
          </a:xfrm>
          <a:prstGeom prst="rect">
            <a:avLst/>
          </a:prstGeom>
          <a:noFill/>
        </p:spPr>
        <p:txBody>
          <a:bodyPr wrap="square" rtlCol="0">
            <a:spAutoFit/>
          </a:bodyPr>
          <a:lstStyle/>
          <a:p>
            <a:r>
              <a:rPr lang="it-IT" dirty="0"/>
              <a:t>C/N/P</a:t>
            </a:r>
          </a:p>
        </p:txBody>
      </p:sp>
      <p:sp>
        <p:nvSpPr>
          <p:cNvPr id="20" name="Freccia a destra 19">
            <a:extLst>
              <a:ext uri="{FF2B5EF4-FFF2-40B4-BE49-F238E27FC236}">
                <a16:creationId xmlns:a16="http://schemas.microsoft.com/office/drawing/2014/main" id="{99A36E2E-5CD4-83A0-57FF-AB3EEF08AA01}"/>
              </a:ext>
            </a:extLst>
          </p:cNvPr>
          <p:cNvSpPr/>
          <p:nvPr/>
        </p:nvSpPr>
        <p:spPr>
          <a:xfrm rot="16200000">
            <a:off x="2101620" y="2531835"/>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CasellaDiTesto 20">
            <a:extLst>
              <a:ext uri="{FF2B5EF4-FFF2-40B4-BE49-F238E27FC236}">
                <a16:creationId xmlns:a16="http://schemas.microsoft.com/office/drawing/2014/main" id="{86100A20-3E3E-1888-D0BE-FFF0F28878A9}"/>
              </a:ext>
            </a:extLst>
          </p:cNvPr>
          <p:cNvSpPr txBox="1"/>
          <p:nvPr/>
        </p:nvSpPr>
        <p:spPr>
          <a:xfrm>
            <a:off x="1891791" y="2612076"/>
            <a:ext cx="554122" cy="369332"/>
          </a:xfrm>
          <a:prstGeom prst="rect">
            <a:avLst/>
          </a:prstGeom>
          <a:noFill/>
        </p:spPr>
        <p:txBody>
          <a:bodyPr wrap="square" rtlCol="0">
            <a:spAutoFit/>
          </a:bodyPr>
          <a:lstStyle/>
          <a:p>
            <a:r>
              <a:rPr lang="it-IT" dirty="0"/>
              <a:t>N/C</a:t>
            </a:r>
          </a:p>
        </p:txBody>
      </p:sp>
      <p:sp>
        <p:nvSpPr>
          <p:cNvPr id="22" name="CasellaDiTesto 21">
            <a:extLst>
              <a:ext uri="{FF2B5EF4-FFF2-40B4-BE49-F238E27FC236}">
                <a16:creationId xmlns:a16="http://schemas.microsoft.com/office/drawing/2014/main" id="{212AE9C3-E7A0-F130-05EB-F54E10998A6E}"/>
              </a:ext>
            </a:extLst>
          </p:cNvPr>
          <p:cNvSpPr txBox="1"/>
          <p:nvPr/>
        </p:nvSpPr>
        <p:spPr>
          <a:xfrm>
            <a:off x="2497212" y="1047738"/>
            <a:ext cx="554122" cy="369332"/>
          </a:xfrm>
          <a:prstGeom prst="rect">
            <a:avLst/>
          </a:prstGeom>
          <a:noFill/>
        </p:spPr>
        <p:txBody>
          <a:bodyPr wrap="square" rtlCol="0">
            <a:spAutoFit/>
          </a:bodyPr>
          <a:lstStyle/>
          <a:p>
            <a:pPr algn="ctr"/>
            <a:r>
              <a:rPr lang="it-IT" b="1" dirty="0"/>
              <a:t>1</a:t>
            </a:r>
          </a:p>
        </p:txBody>
      </p:sp>
      <p:sp>
        <p:nvSpPr>
          <p:cNvPr id="23" name="CasellaDiTesto 22">
            <a:extLst>
              <a:ext uri="{FF2B5EF4-FFF2-40B4-BE49-F238E27FC236}">
                <a16:creationId xmlns:a16="http://schemas.microsoft.com/office/drawing/2014/main" id="{22F2363A-0817-D91A-C09F-BA65C7959AE9}"/>
              </a:ext>
            </a:extLst>
          </p:cNvPr>
          <p:cNvSpPr txBox="1"/>
          <p:nvPr/>
        </p:nvSpPr>
        <p:spPr>
          <a:xfrm>
            <a:off x="4244494" y="2011960"/>
            <a:ext cx="554122" cy="369332"/>
          </a:xfrm>
          <a:prstGeom prst="rect">
            <a:avLst/>
          </a:prstGeom>
          <a:noFill/>
        </p:spPr>
        <p:txBody>
          <a:bodyPr wrap="square" rtlCol="0">
            <a:spAutoFit/>
          </a:bodyPr>
          <a:lstStyle/>
          <a:p>
            <a:pPr algn="ctr"/>
            <a:r>
              <a:rPr lang="it-IT" b="1" dirty="0"/>
              <a:t>2</a:t>
            </a:r>
          </a:p>
        </p:txBody>
      </p:sp>
      <p:sp>
        <p:nvSpPr>
          <p:cNvPr id="24" name="CasellaDiTesto 23">
            <a:extLst>
              <a:ext uri="{FF2B5EF4-FFF2-40B4-BE49-F238E27FC236}">
                <a16:creationId xmlns:a16="http://schemas.microsoft.com/office/drawing/2014/main" id="{43D8265A-E5A7-57BF-9AFB-A239BB0BB829}"/>
              </a:ext>
            </a:extLst>
          </p:cNvPr>
          <p:cNvSpPr txBox="1"/>
          <p:nvPr/>
        </p:nvSpPr>
        <p:spPr>
          <a:xfrm>
            <a:off x="4875916" y="3503501"/>
            <a:ext cx="554122" cy="369332"/>
          </a:xfrm>
          <a:prstGeom prst="rect">
            <a:avLst/>
          </a:prstGeom>
          <a:noFill/>
        </p:spPr>
        <p:txBody>
          <a:bodyPr wrap="square" rtlCol="0">
            <a:spAutoFit/>
          </a:bodyPr>
          <a:lstStyle/>
          <a:p>
            <a:pPr algn="ctr"/>
            <a:r>
              <a:rPr lang="it-IT" b="1" dirty="0"/>
              <a:t>3</a:t>
            </a:r>
          </a:p>
        </p:txBody>
      </p:sp>
      <p:sp>
        <p:nvSpPr>
          <p:cNvPr id="25" name="CasellaDiTesto 24">
            <a:extLst>
              <a:ext uri="{FF2B5EF4-FFF2-40B4-BE49-F238E27FC236}">
                <a16:creationId xmlns:a16="http://schemas.microsoft.com/office/drawing/2014/main" id="{C1008C48-CFAB-ED1C-2460-FA1C16EF53CC}"/>
              </a:ext>
            </a:extLst>
          </p:cNvPr>
          <p:cNvSpPr txBox="1"/>
          <p:nvPr/>
        </p:nvSpPr>
        <p:spPr>
          <a:xfrm>
            <a:off x="4253251" y="4912403"/>
            <a:ext cx="554122" cy="369332"/>
          </a:xfrm>
          <a:prstGeom prst="rect">
            <a:avLst/>
          </a:prstGeom>
          <a:noFill/>
        </p:spPr>
        <p:txBody>
          <a:bodyPr wrap="square" rtlCol="0">
            <a:spAutoFit/>
          </a:bodyPr>
          <a:lstStyle/>
          <a:p>
            <a:pPr algn="ctr"/>
            <a:r>
              <a:rPr lang="it-IT" b="1" dirty="0"/>
              <a:t>4</a:t>
            </a:r>
          </a:p>
        </p:txBody>
      </p:sp>
      <p:sp>
        <p:nvSpPr>
          <p:cNvPr id="26" name="CasellaDiTesto 25">
            <a:extLst>
              <a:ext uri="{FF2B5EF4-FFF2-40B4-BE49-F238E27FC236}">
                <a16:creationId xmlns:a16="http://schemas.microsoft.com/office/drawing/2014/main" id="{5064A604-5892-5CE9-1D68-3FF3AE816F89}"/>
              </a:ext>
            </a:extLst>
          </p:cNvPr>
          <p:cNvSpPr txBox="1"/>
          <p:nvPr/>
        </p:nvSpPr>
        <p:spPr>
          <a:xfrm>
            <a:off x="2494235" y="5981103"/>
            <a:ext cx="554122" cy="369332"/>
          </a:xfrm>
          <a:prstGeom prst="rect">
            <a:avLst/>
          </a:prstGeom>
          <a:noFill/>
        </p:spPr>
        <p:txBody>
          <a:bodyPr wrap="square" rtlCol="0">
            <a:spAutoFit/>
          </a:bodyPr>
          <a:lstStyle/>
          <a:p>
            <a:pPr algn="ctr"/>
            <a:r>
              <a:rPr lang="it-IT" b="1" dirty="0"/>
              <a:t>5</a:t>
            </a:r>
          </a:p>
        </p:txBody>
      </p:sp>
      <p:sp>
        <p:nvSpPr>
          <p:cNvPr id="27" name="CasellaDiTesto 26">
            <a:extLst>
              <a:ext uri="{FF2B5EF4-FFF2-40B4-BE49-F238E27FC236}">
                <a16:creationId xmlns:a16="http://schemas.microsoft.com/office/drawing/2014/main" id="{176B4D9E-F408-2DEE-ABD9-250D8B0D89EC}"/>
              </a:ext>
            </a:extLst>
          </p:cNvPr>
          <p:cNvSpPr txBox="1"/>
          <p:nvPr/>
        </p:nvSpPr>
        <p:spPr>
          <a:xfrm>
            <a:off x="412599" y="4912403"/>
            <a:ext cx="554122" cy="369332"/>
          </a:xfrm>
          <a:prstGeom prst="rect">
            <a:avLst/>
          </a:prstGeom>
          <a:noFill/>
        </p:spPr>
        <p:txBody>
          <a:bodyPr wrap="square" rtlCol="0">
            <a:spAutoFit/>
          </a:bodyPr>
          <a:lstStyle/>
          <a:p>
            <a:pPr algn="ctr"/>
            <a:r>
              <a:rPr lang="it-IT" b="1" dirty="0"/>
              <a:t>6</a:t>
            </a:r>
          </a:p>
        </p:txBody>
      </p:sp>
      <p:sp>
        <p:nvSpPr>
          <p:cNvPr id="28" name="CasellaDiTesto 27">
            <a:extLst>
              <a:ext uri="{FF2B5EF4-FFF2-40B4-BE49-F238E27FC236}">
                <a16:creationId xmlns:a16="http://schemas.microsoft.com/office/drawing/2014/main" id="{77ABAF1C-23D1-86A0-D71C-78B6519DAEA7}"/>
              </a:ext>
            </a:extLst>
          </p:cNvPr>
          <p:cNvSpPr txBox="1"/>
          <p:nvPr/>
        </p:nvSpPr>
        <p:spPr>
          <a:xfrm>
            <a:off x="-11833" y="3503501"/>
            <a:ext cx="554122" cy="369332"/>
          </a:xfrm>
          <a:prstGeom prst="rect">
            <a:avLst/>
          </a:prstGeom>
          <a:noFill/>
        </p:spPr>
        <p:txBody>
          <a:bodyPr wrap="square" rtlCol="0">
            <a:spAutoFit/>
          </a:bodyPr>
          <a:lstStyle/>
          <a:p>
            <a:pPr algn="ctr"/>
            <a:r>
              <a:rPr lang="it-IT" b="1" dirty="0"/>
              <a:t>7</a:t>
            </a:r>
          </a:p>
        </p:txBody>
      </p:sp>
      <p:sp>
        <p:nvSpPr>
          <p:cNvPr id="29" name="CasellaDiTesto 28">
            <a:extLst>
              <a:ext uri="{FF2B5EF4-FFF2-40B4-BE49-F238E27FC236}">
                <a16:creationId xmlns:a16="http://schemas.microsoft.com/office/drawing/2014/main" id="{6366DA2E-7567-ABD9-F044-B2DF3D078189}"/>
              </a:ext>
            </a:extLst>
          </p:cNvPr>
          <p:cNvSpPr txBox="1"/>
          <p:nvPr/>
        </p:nvSpPr>
        <p:spPr>
          <a:xfrm>
            <a:off x="510538" y="2011960"/>
            <a:ext cx="554122" cy="369332"/>
          </a:xfrm>
          <a:prstGeom prst="rect">
            <a:avLst/>
          </a:prstGeom>
          <a:noFill/>
        </p:spPr>
        <p:txBody>
          <a:bodyPr wrap="square" rtlCol="0">
            <a:spAutoFit/>
          </a:bodyPr>
          <a:lstStyle/>
          <a:p>
            <a:pPr algn="ctr"/>
            <a:r>
              <a:rPr lang="it-IT" b="1" dirty="0"/>
              <a:t>8</a:t>
            </a:r>
          </a:p>
        </p:txBody>
      </p:sp>
    </p:spTree>
    <p:extLst>
      <p:ext uri="{BB962C8B-B14F-4D97-AF65-F5344CB8AC3E}">
        <p14:creationId xmlns:p14="http://schemas.microsoft.com/office/powerpoint/2010/main" val="1666243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t>6</a:t>
            </a:fld>
            <a:endParaRPr lang="en-US" dirty="0"/>
          </a:p>
        </p:txBody>
      </p:sp>
      <p:sp>
        <p:nvSpPr>
          <p:cNvPr id="6" name="Segnaposto piè di pagina 1">
            <a:extLst>
              <a:ext uri="{FF2B5EF4-FFF2-40B4-BE49-F238E27FC236}">
                <a16:creationId xmlns:a16="http://schemas.microsoft.com/office/drawing/2014/main" id="{F4239F3B-766E-F655-6BD2-80C013871C8C}"/>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1</a:t>
            </a:r>
          </a:p>
        </p:txBody>
      </p:sp>
      <p:sp>
        <p:nvSpPr>
          <p:cNvPr id="2" name="CasellaDiTesto 1">
            <a:extLst>
              <a:ext uri="{FF2B5EF4-FFF2-40B4-BE49-F238E27FC236}">
                <a16:creationId xmlns:a16="http://schemas.microsoft.com/office/drawing/2014/main" id="{C9482589-E205-B766-46BD-7F18CB43A5B9}"/>
              </a:ext>
            </a:extLst>
          </p:cNvPr>
          <p:cNvSpPr txBox="1"/>
          <p:nvPr/>
        </p:nvSpPr>
        <p:spPr>
          <a:xfrm>
            <a:off x="287003" y="1530310"/>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För närvarande finns det många pågående forsknings- och EU-finansierade projekt som undersöker lösningar och tekniker som syftar till att återvinna inte bara användbara näringsämnen inom jordbruket, utan även element och molekyler för användning inom andra sektorer.</a:t>
            </a:r>
            <a:endParaRPr lang="it-IT" dirty="0"/>
          </a:p>
        </p:txBody>
      </p:sp>
      <p:pic>
        <p:nvPicPr>
          <p:cNvPr id="3" name="Elementi multimediali online 2" title="Sustainable Farming - Organic Fertiliser From Biogas Plant Residue">
            <a:hlinkClick r:id="" action="ppaction://media"/>
            <a:extLst>
              <a:ext uri="{FF2B5EF4-FFF2-40B4-BE49-F238E27FC236}">
                <a16:creationId xmlns:a16="http://schemas.microsoft.com/office/drawing/2014/main" id="{32DDFD31-B732-20F3-F14C-A5FC2CF30835}"/>
              </a:ext>
            </a:extLst>
          </p:cNvPr>
          <p:cNvPicPr>
            <a:picLocks noRot="1" noChangeAspect="1"/>
          </p:cNvPicPr>
          <p:nvPr>
            <a:videoFile r:link="rId1"/>
          </p:nvPr>
        </p:nvPicPr>
        <p:blipFill>
          <a:blip r:embed="rId3"/>
          <a:stretch>
            <a:fillRect/>
          </a:stretch>
        </p:blipFill>
        <p:spPr>
          <a:xfrm>
            <a:off x="8611263" y="4283396"/>
            <a:ext cx="3124862" cy="1765547"/>
          </a:xfrm>
          <a:prstGeom prst="rect">
            <a:avLst/>
          </a:prstGeom>
          <a:ln>
            <a:solidFill>
              <a:schemeClr val="tx1">
                <a:lumMod val="50000"/>
                <a:lumOff val="50000"/>
              </a:schemeClr>
            </a:solidFill>
          </a:ln>
        </p:spPr>
      </p:pic>
      <p:sp>
        <p:nvSpPr>
          <p:cNvPr id="7" name="CasellaDiTesto 6">
            <a:extLst>
              <a:ext uri="{FF2B5EF4-FFF2-40B4-BE49-F238E27FC236}">
                <a16:creationId xmlns:a16="http://schemas.microsoft.com/office/drawing/2014/main" id="{E360B656-D6A4-48CD-2AD8-13167181DEAA}"/>
              </a:ext>
            </a:extLst>
          </p:cNvPr>
          <p:cNvSpPr txBox="1"/>
          <p:nvPr/>
        </p:nvSpPr>
        <p:spPr>
          <a:xfrm>
            <a:off x="8611262" y="2523713"/>
            <a:ext cx="3124862" cy="1754326"/>
          </a:xfrm>
          <a:prstGeom prst="rect">
            <a:avLst/>
          </a:prstGeom>
          <a:noFill/>
        </p:spPr>
        <p:txBody>
          <a:bodyPr wrap="square">
            <a:spAutoFit/>
          </a:bodyPr>
          <a:lstStyle/>
          <a:p>
            <a:pPr algn="ctr"/>
            <a:r>
              <a:rPr lang="en-GB" sz="1600" b="1" dirty="0">
                <a:effectLst/>
                <a:latin typeface="Calibri" panose="020F0502020204030204" pitchFamily="34" charset="0"/>
                <a:ea typeface="Calibri" panose="020F0502020204030204" pitchFamily="34" charset="0"/>
              </a:rPr>
              <a:t>Europeiska NOMAD-projektet</a:t>
            </a:r>
          </a:p>
          <a:p>
            <a:pPr algn="ctr"/>
            <a:r>
              <a:rPr lang="it-IT" sz="1400" b="1" dirty="0">
                <a:hlinkClick r:id="rId4">
                  <a:extLst>
                    <a:ext uri="{A12FA001-AC4F-418D-AE19-62706E023703}">
                      <ahyp:hlinkClr xmlns:ahyp="http://schemas.microsoft.com/office/drawing/2018/hyperlinkcolor" val="tx"/>
                    </a:ext>
                  </a:extLst>
                </a:hlinkClick>
              </a:rPr>
              <a:t>projektnomad.eu</a:t>
            </a:r>
            <a:endParaRPr lang="it-IT" sz="1400" b="1" dirty="0"/>
          </a:p>
          <a:p>
            <a:pPr algn="ctr"/>
            <a:endParaRPr lang="en-GB" dirty="0">
              <a:latin typeface="Calibri" panose="020F0502020204030204" pitchFamily="34" charset="0"/>
              <a:ea typeface="Calibri" panose="020F0502020204030204" pitchFamily="34" charset="0"/>
            </a:endParaRPr>
          </a:p>
          <a:p>
            <a:pPr algn="ctr"/>
            <a:r>
              <a:rPr lang="en-GB" sz="1400" dirty="0">
                <a:effectLst/>
                <a:latin typeface="Calibri" panose="020F0502020204030204" pitchFamily="34" charset="0"/>
                <a:ea typeface="Calibri" panose="020F0502020204030204" pitchFamily="34" charset="0"/>
              </a:rPr>
              <a:t>Det finns erfarenheter och pågående forskning om användning av organiska restprodukter från produktionsprocesser för bioenergi som gödselmedel</a:t>
            </a:r>
            <a:r>
              <a:rPr lang="en-GB" sz="1600" dirty="0">
                <a:effectLst/>
                <a:latin typeface="Calibri" panose="020F0502020204030204" pitchFamily="34" charset="0"/>
                <a:ea typeface="Calibri" panose="020F0502020204030204" pitchFamily="34" charset="0"/>
              </a:rPr>
              <a:t>. </a:t>
            </a:r>
          </a:p>
        </p:txBody>
      </p:sp>
      <p:sp>
        <p:nvSpPr>
          <p:cNvPr id="10" name="CasellaDiTesto 9">
            <a:extLst>
              <a:ext uri="{FF2B5EF4-FFF2-40B4-BE49-F238E27FC236}">
                <a16:creationId xmlns:a16="http://schemas.microsoft.com/office/drawing/2014/main" id="{CA4A0008-E310-C16A-A076-CD953513665D}"/>
              </a:ext>
            </a:extLst>
          </p:cNvPr>
          <p:cNvSpPr txBox="1"/>
          <p:nvPr/>
        </p:nvSpPr>
        <p:spPr>
          <a:xfrm>
            <a:off x="4435500" y="2528869"/>
            <a:ext cx="3320995" cy="1723549"/>
          </a:xfrm>
          <a:prstGeom prst="rect">
            <a:avLst/>
          </a:prstGeom>
          <a:noFill/>
        </p:spPr>
        <p:txBody>
          <a:bodyPr wrap="square">
            <a:spAutoFit/>
          </a:bodyPr>
          <a:lstStyle/>
          <a:p>
            <a:pPr algn="ctr"/>
            <a:r>
              <a:rPr lang="en-GB" sz="1600" b="1" dirty="0" err="1">
                <a:effectLst/>
                <a:latin typeface="Calibri" panose="020F0502020204030204" pitchFamily="34" charset="0"/>
                <a:ea typeface="Calibri" panose="020F0502020204030204" pitchFamily="34" charset="0"/>
              </a:rPr>
              <a:t>Einterreg </a:t>
            </a:r>
            <a:r>
              <a:rPr lang="en-GB" sz="1600" b="1" dirty="0">
                <a:effectLst/>
                <a:latin typeface="Calibri" panose="020F0502020204030204" pitchFamily="34" charset="0"/>
                <a:ea typeface="Calibri" panose="020F0502020204030204" pitchFamily="34" charset="0"/>
              </a:rPr>
              <a:t>Nordvästra Europa </a:t>
            </a:r>
            <a:r>
              <a:rPr lang="en-GB" sz="1600" b="1" dirty="0" err="1">
                <a:effectLst/>
                <a:latin typeface="Calibri" panose="020F0502020204030204" pitchFamily="34" charset="0"/>
                <a:ea typeface="Calibri" panose="020F0502020204030204" pitchFamily="34" charset="0"/>
              </a:rPr>
              <a:t>AgriWasteValue</a:t>
            </a:r>
            <a:endParaRPr lang="it-IT" sz="1600" b="1" dirty="0"/>
          </a:p>
          <a:p>
            <a:pPr algn="ctr"/>
            <a:endParaRPr lang="en-GB" sz="1800" dirty="0">
              <a:effectLst/>
              <a:latin typeface="Calibri" panose="020F0502020204030204" pitchFamily="34" charset="0"/>
              <a:ea typeface="Calibri" panose="020F0502020204030204" pitchFamily="34" charset="0"/>
            </a:endParaRPr>
          </a:p>
          <a:p>
            <a:pPr algn="ctr"/>
            <a:r>
              <a:rPr lang="en-US" sz="1400" dirty="0">
                <a:latin typeface="Calibri" panose="020F0502020204030204" pitchFamily="34" charset="0"/>
                <a:ea typeface="Calibri" panose="020F0502020204030204" pitchFamily="34" charset="0"/>
              </a:rPr>
              <a:t>Att omvandla restprodukter från jordbruket till bioaktiva föreningar för industrisektorer som kosmetika och nutraceutiska produkter. I andra hand inom energi-, kemi- och jordbrukssektorn</a:t>
            </a:r>
            <a:endParaRPr lang="en-GB" sz="1400" dirty="0">
              <a:effectLst/>
              <a:latin typeface="Calibri" panose="020F0502020204030204" pitchFamily="34" charset="0"/>
              <a:ea typeface="Calibri" panose="020F0502020204030204" pitchFamily="34" charset="0"/>
            </a:endParaRPr>
          </a:p>
        </p:txBody>
      </p:sp>
      <p:sp>
        <p:nvSpPr>
          <p:cNvPr id="12" name="CasellaDiTesto 11">
            <a:extLst>
              <a:ext uri="{FF2B5EF4-FFF2-40B4-BE49-F238E27FC236}">
                <a16:creationId xmlns:a16="http://schemas.microsoft.com/office/drawing/2014/main" id="{C7BC1DB1-D2FF-AF2A-B6B5-5B963DBC28D4}"/>
              </a:ext>
            </a:extLst>
          </p:cNvPr>
          <p:cNvSpPr txBox="1"/>
          <p:nvPr/>
        </p:nvSpPr>
        <p:spPr>
          <a:xfrm>
            <a:off x="380335" y="2528868"/>
            <a:ext cx="3275939" cy="1723549"/>
          </a:xfrm>
          <a:prstGeom prst="rect">
            <a:avLst/>
          </a:prstGeom>
          <a:noFill/>
        </p:spPr>
        <p:txBody>
          <a:bodyPr wrap="square">
            <a:spAutoFit/>
          </a:bodyPr>
          <a:lstStyle/>
          <a:p>
            <a:pPr algn="ctr"/>
            <a:r>
              <a:rPr lang="en-GB" sz="1600" b="1" dirty="0">
                <a:effectLst/>
                <a:latin typeface="Calibri" panose="020F0502020204030204" pitchFamily="34" charset="0"/>
                <a:ea typeface="Calibri" panose="020F0502020204030204" pitchFamily="34" charset="0"/>
              </a:rPr>
              <a:t>EU Horisont 2020 </a:t>
            </a:r>
          </a:p>
          <a:p>
            <a:pPr algn="ctr"/>
            <a:r>
              <a:rPr lang="en-GB" sz="1600" b="1" dirty="0">
                <a:effectLst/>
                <a:latin typeface="Calibri" panose="020F0502020204030204" pitchFamily="34" charset="0"/>
                <a:ea typeface="Calibri" panose="020F0502020204030204" pitchFamily="34" charset="0"/>
              </a:rPr>
              <a:t>Rustikt projekt</a:t>
            </a:r>
            <a:endParaRPr lang="it-IT" sz="1600" b="1" dirty="0"/>
          </a:p>
          <a:p>
            <a:pPr algn="ctr"/>
            <a:endParaRPr lang="en-GB" sz="1800" dirty="0">
              <a:effectLst/>
              <a:latin typeface="Calibri" panose="020F0502020204030204" pitchFamily="34" charset="0"/>
              <a:ea typeface="Calibri" panose="020F0502020204030204" pitchFamily="34" charset="0"/>
            </a:endParaRPr>
          </a:p>
          <a:p>
            <a:pPr algn="ctr"/>
            <a:r>
              <a:rPr lang="en-US" sz="1400" dirty="0">
                <a:latin typeface="Calibri" panose="020F0502020204030204" pitchFamily="34" charset="0"/>
                <a:ea typeface="Calibri" panose="020F0502020204030204" pitchFamily="34" charset="0"/>
              </a:rPr>
              <a:t>Teknisk lösning för att omvandla organiska restprodukter från frukt och grönsaker till nya biobaserade HQ-gödselprodukter som tillgodoser behoven inom det moderna jordbruket</a:t>
            </a:r>
            <a:endParaRPr lang="en-GB" sz="1400" dirty="0">
              <a:effectLst/>
              <a:latin typeface="Calibri" panose="020F0502020204030204" pitchFamily="34" charset="0"/>
              <a:ea typeface="Calibri" panose="020F0502020204030204" pitchFamily="34" charset="0"/>
            </a:endParaRPr>
          </a:p>
        </p:txBody>
      </p:sp>
      <p:pic>
        <p:nvPicPr>
          <p:cNvPr id="14" name="Immagine 13">
            <a:hlinkClick r:id="rId5"/>
            <a:extLst>
              <a:ext uri="{FF2B5EF4-FFF2-40B4-BE49-F238E27FC236}">
                <a16:creationId xmlns:a16="http://schemas.microsoft.com/office/drawing/2014/main" id="{A80EE36B-3DAE-7A60-90D4-B317C85F258E}"/>
              </a:ext>
            </a:extLst>
          </p:cNvPr>
          <p:cNvPicPr>
            <a:picLocks noChangeAspect="1"/>
          </p:cNvPicPr>
          <p:nvPr/>
        </p:nvPicPr>
        <p:blipFill>
          <a:blip r:embed="rId6"/>
          <a:stretch>
            <a:fillRect/>
          </a:stretch>
        </p:blipFill>
        <p:spPr>
          <a:xfrm>
            <a:off x="4533566" y="4252418"/>
            <a:ext cx="3124865" cy="1796525"/>
          </a:xfrm>
          <a:prstGeom prst="rect">
            <a:avLst/>
          </a:prstGeom>
          <a:ln>
            <a:solidFill>
              <a:schemeClr val="tx1">
                <a:lumMod val="50000"/>
                <a:lumOff val="50000"/>
              </a:schemeClr>
            </a:solidFill>
          </a:ln>
        </p:spPr>
      </p:pic>
      <p:pic>
        <p:nvPicPr>
          <p:cNvPr id="15" name="Immagine 14">
            <a:hlinkClick r:id="rId7"/>
            <a:extLst>
              <a:ext uri="{FF2B5EF4-FFF2-40B4-BE49-F238E27FC236}">
                <a16:creationId xmlns:a16="http://schemas.microsoft.com/office/drawing/2014/main" id="{0A6590E8-FE4B-5D03-0168-8263E954CBC0}"/>
              </a:ext>
            </a:extLst>
          </p:cNvPr>
          <p:cNvPicPr>
            <a:picLocks noChangeAspect="1"/>
          </p:cNvPicPr>
          <p:nvPr/>
        </p:nvPicPr>
        <p:blipFill>
          <a:blip r:embed="rId8"/>
          <a:srcRect/>
          <a:stretch/>
        </p:blipFill>
        <p:spPr>
          <a:xfrm>
            <a:off x="455874" y="4300231"/>
            <a:ext cx="3124862" cy="1725997"/>
          </a:xfrm>
          <a:prstGeom prst="rect">
            <a:avLst/>
          </a:prstGeom>
          <a:ln>
            <a:solidFill>
              <a:schemeClr val="tx1">
                <a:lumMod val="50000"/>
                <a:lumOff val="50000"/>
              </a:schemeClr>
            </a:solidFill>
          </a:ln>
        </p:spPr>
      </p:pic>
      <p:sp>
        <p:nvSpPr>
          <p:cNvPr id="16" name="CasellaDiTesto 15">
            <a:extLst>
              <a:ext uri="{FF2B5EF4-FFF2-40B4-BE49-F238E27FC236}">
                <a16:creationId xmlns:a16="http://schemas.microsoft.com/office/drawing/2014/main" id="{CA6D05D4-4F82-AABB-90AC-FD5EC83DCA7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forskning och innovation</a:t>
            </a:r>
            <a:endParaRPr lang="it-IT" sz="2400" dirty="0"/>
          </a:p>
        </p:txBody>
      </p:sp>
    </p:spTree>
    <p:extLst>
      <p:ext uri="{BB962C8B-B14F-4D97-AF65-F5344CB8AC3E}">
        <p14:creationId xmlns:p14="http://schemas.microsoft.com/office/powerpoint/2010/main" val="314464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F76FBC3-FE23-CBBC-3519-61F196307CE9}"/>
              </a:ext>
            </a:extLst>
          </p:cNvPr>
          <p:cNvSpPr>
            <a:spLocks noGrp="1"/>
          </p:cNvSpPr>
          <p:nvPr>
            <p:ph type="sldNum" sz="quarter" idx="12"/>
          </p:nvPr>
        </p:nvSpPr>
        <p:spPr/>
        <p:txBody>
          <a:bodyPr/>
          <a:lstStyle/>
          <a:p>
            <a:fld id="{519954A3-9DFD-4C44-94BA-B95130A3BA1C}" type="slidenum">
              <a:rPr lang="en-US" smtClean="0"/>
              <a:t>7</a:t>
            </a:fld>
            <a:endParaRPr lang="en-US" dirty="0"/>
          </a:p>
        </p:txBody>
      </p:sp>
      <p:sp>
        <p:nvSpPr>
          <p:cNvPr id="6" name="Segnaposto piè di pagina 1">
            <a:extLst>
              <a:ext uri="{FF2B5EF4-FFF2-40B4-BE49-F238E27FC236}">
                <a16:creationId xmlns:a16="http://schemas.microsoft.com/office/drawing/2014/main" id="{0DF4BB02-A9C0-BE39-0922-F180C50F18AA}"/>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2</a:t>
            </a:r>
          </a:p>
        </p:txBody>
      </p:sp>
      <p:sp>
        <p:nvSpPr>
          <p:cNvPr id="9" name="CasellaDiTesto 8">
            <a:extLst>
              <a:ext uri="{FF2B5EF4-FFF2-40B4-BE49-F238E27FC236}">
                <a16:creationId xmlns:a16="http://schemas.microsoft.com/office/drawing/2014/main" id="{599B88A1-3DD9-F519-5B60-D6C1AAA701A6}"/>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Biokol som en lösning för hållbart jordbruk</a:t>
            </a:r>
            <a:endParaRPr lang="it-IT" sz="2800" dirty="0"/>
          </a:p>
        </p:txBody>
      </p:sp>
      <p:sp>
        <p:nvSpPr>
          <p:cNvPr id="2" name="CasellaDiTesto 1">
            <a:extLst>
              <a:ext uri="{FF2B5EF4-FFF2-40B4-BE49-F238E27FC236}">
                <a16:creationId xmlns:a16="http://schemas.microsoft.com/office/drawing/2014/main" id="{852F2774-F6AB-9D5B-15C2-196E93ABC2F0}"/>
              </a:ext>
            </a:extLst>
          </p:cNvPr>
          <p:cNvSpPr txBox="1"/>
          <p:nvPr/>
        </p:nvSpPr>
        <p:spPr>
          <a:xfrm>
            <a:off x="287003" y="1637165"/>
            <a:ext cx="11617994" cy="923330"/>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Biokol är en typ av träkol som framställs genom pyrolysprocessen (organiska material upphettas i en miljö med låg syrehalt). Resultatet är att materialen bryts ned till en kolrik substans. Biokolproduktion sker ofta med hjälp av olika biomassakällor, inklusive träflis, skörderester och andra organiska avfallsmaterial. </a:t>
            </a:r>
            <a:endParaRPr lang="it-IT" dirty="0"/>
          </a:p>
        </p:txBody>
      </p:sp>
      <p:sp>
        <p:nvSpPr>
          <p:cNvPr id="4" name="CasellaDiTesto 3">
            <a:extLst>
              <a:ext uri="{FF2B5EF4-FFF2-40B4-BE49-F238E27FC236}">
                <a16:creationId xmlns:a16="http://schemas.microsoft.com/office/drawing/2014/main" id="{BEFA0781-E9B2-67DE-AF0C-EE93C1776EF1}"/>
              </a:ext>
            </a:extLst>
          </p:cNvPr>
          <p:cNvSpPr txBox="1"/>
          <p:nvPr/>
        </p:nvSpPr>
        <p:spPr>
          <a:xfrm>
            <a:off x="2813742" y="5288418"/>
            <a:ext cx="1662006" cy="646331"/>
          </a:xfrm>
          <a:prstGeom prst="rect">
            <a:avLst/>
          </a:prstGeom>
          <a:noFill/>
        </p:spPr>
        <p:txBody>
          <a:bodyPr wrap="square">
            <a:spAutoFit/>
          </a:bodyPr>
          <a:lstStyle/>
          <a:p>
            <a:pPr algn="ctr"/>
            <a:r>
              <a:rPr lang="en-GB" sz="1800" b="1" i="1" dirty="0" err="1">
                <a:effectLst/>
                <a:latin typeface="Calibri" panose="020F0502020204030204" pitchFamily="34" charset="0"/>
                <a:ea typeface="Calibri" panose="020F0502020204030204" pitchFamily="34" charset="0"/>
              </a:rPr>
              <a:t>Trasport </a:t>
            </a:r>
            <a:r>
              <a:rPr lang="en-GB" sz="1800" b="1" i="1" dirty="0">
                <a:effectLst/>
                <a:latin typeface="Calibri" panose="020F0502020204030204" pitchFamily="34" charset="0"/>
                <a:ea typeface="Calibri" panose="020F0502020204030204" pitchFamily="34" charset="0"/>
              </a:rPr>
              <a:t>och </a:t>
            </a:r>
            <a:r>
              <a:rPr lang="en-GB" sz="1800" b="1" i="1" dirty="0" err="1">
                <a:effectLst/>
                <a:latin typeface="Calibri" panose="020F0502020204030204" pitchFamily="34" charset="0"/>
                <a:ea typeface="Calibri" panose="020F0502020204030204" pitchFamily="34" charset="0"/>
              </a:rPr>
              <a:t>distribution</a:t>
            </a:r>
            <a:endParaRPr lang="it-IT" b="1" i="1" dirty="0"/>
          </a:p>
        </p:txBody>
      </p:sp>
      <p:pic>
        <p:nvPicPr>
          <p:cNvPr id="7" name="Immagine 6">
            <a:extLst>
              <a:ext uri="{FF2B5EF4-FFF2-40B4-BE49-F238E27FC236}">
                <a16:creationId xmlns:a16="http://schemas.microsoft.com/office/drawing/2014/main" id="{94F3E3B9-BA5C-B320-DA83-6095951653BB}"/>
              </a:ext>
            </a:extLst>
          </p:cNvPr>
          <p:cNvPicPr>
            <a:picLocks noChangeAspect="1"/>
          </p:cNvPicPr>
          <p:nvPr/>
        </p:nvPicPr>
        <p:blipFill rotWithShape="1">
          <a:blip r:embed="rId2"/>
          <a:srcRect t="4136" r="164" b="7849"/>
          <a:stretch/>
        </p:blipFill>
        <p:spPr>
          <a:xfrm>
            <a:off x="5396302" y="3947822"/>
            <a:ext cx="1598063" cy="1369221"/>
          </a:xfrm>
          <a:prstGeom prst="rect">
            <a:avLst/>
          </a:prstGeom>
        </p:spPr>
      </p:pic>
      <p:sp>
        <p:nvSpPr>
          <p:cNvPr id="8" name="CasellaDiTesto 7">
            <a:extLst>
              <a:ext uri="{FF2B5EF4-FFF2-40B4-BE49-F238E27FC236}">
                <a16:creationId xmlns:a16="http://schemas.microsoft.com/office/drawing/2014/main" id="{2EDA0E23-D144-037C-5C9C-FE8EC7B3941A}"/>
              </a:ext>
            </a:extLst>
          </p:cNvPr>
          <p:cNvSpPr txBox="1"/>
          <p:nvPr/>
        </p:nvSpPr>
        <p:spPr>
          <a:xfrm>
            <a:off x="5235277" y="5288418"/>
            <a:ext cx="1779439"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Val av råmaterial</a:t>
            </a:r>
            <a:endParaRPr lang="it-IT" b="1" i="1" dirty="0"/>
          </a:p>
        </p:txBody>
      </p:sp>
      <p:pic>
        <p:nvPicPr>
          <p:cNvPr id="10" name="Immagine 9">
            <a:extLst>
              <a:ext uri="{FF2B5EF4-FFF2-40B4-BE49-F238E27FC236}">
                <a16:creationId xmlns:a16="http://schemas.microsoft.com/office/drawing/2014/main" id="{773B60B2-FBFB-3F6C-A607-A76A02646124}"/>
              </a:ext>
            </a:extLst>
          </p:cNvPr>
          <p:cNvPicPr>
            <a:picLocks noChangeAspect="1"/>
          </p:cNvPicPr>
          <p:nvPr/>
        </p:nvPicPr>
        <p:blipFill rotWithShape="1">
          <a:blip r:embed="rId3"/>
          <a:srcRect t="-2230" b="-16"/>
          <a:stretch/>
        </p:blipFill>
        <p:spPr>
          <a:xfrm>
            <a:off x="8141152" y="3947822"/>
            <a:ext cx="1142955" cy="1369221"/>
          </a:xfrm>
          <a:prstGeom prst="rect">
            <a:avLst/>
          </a:prstGeom>
        </p:spPr>
      </p:pic>
      <p:sp>
        <p:nvSpPr>
          <p:cNvPr id="11" name="CasellaDiTesto 10">
            <a:extLst>
              <a:ext uri="{FF2B5EF4-FFF2-40B4-BE49-F238E27FC236}">
                <a16:creationId xmlns:a16="http://schemas.microsoft.com/office/drawing/2014/main" id="{2FFF6BA3-D345-80A3-2664-4C3F66A530F2}"/>
              </a:ext>
            </a:extLst>
          </p:cNvPr>
          <p:cNvSpPr txBox="1"/>
          <p:nvPr/>
        </p:nvSpPr>
        <p:spPr>
          <a:xfrm>
            <a:off x="7725679" y="5282673"/>
            <a:ext cx="174591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Brist på standardisering</a:t>
            </a:r>
            <a:endParaRPr lang="it-IT" b="1" i="1" dirty="0"/>
          </a:p>
        </p:txBody>
      </p:sp>
      <p:pic>
        <p:nvPicPr>
          <p:cNvPr id="12" name="Immagine 11">
            <a:extLst>
              <a:ext uri="{FF2B5EF4-FFF2-40B4-BE49-F238E27FC236}">
                <a16:creationId xmlns:a16="http://schemas.microsoft.com/office/drawing/2014/main" id="{78C36B65-F3EF-58C1-0FE3-AD12D9D07C72}"/>
              </a:ext>
            </a:extLst>
          </p:cNvPr>
          <p:cNvPicPr>
            <a:picLocks noChangeAspect="1"/>
          </p:cNvPicPr>
          <p:nvPr/>
        </p:nvPicPr>
        <p:blipFill rotWithShape="1">
          <a:blip r:embed="rId4"/>
          <a:srcRect t="-1121" b="-1033"/>
          <a:stretch/>
        </p:blipFill>
        <p:spPr>
          <a:xfrm>
            <a:off x="741861" y="3947823"/>
            <a:ext cx="1312350" cy="1340595"/>
          </a:xfrm>
          <a:prstGeom prst="rect">
            <a:avLst/>
          </a:prstGeom>
        </p:spPr>
      </p:pic>
      <p:sp>
        <p:nvSpPr>
          <p:cNvPr id="13" name="CasellaDiTesto 12">
            <a:extLst>
              <a:ext uri="{FF2B5EF4-FFF2-40B4-BE49-F238E27FC236}">
                <a16:creationId xmlns:a16="http://schemas.microsoft.com/office/drawing/2014/main" id="{DB8945DB-CAB9-9828-9E31-0762872479E2}"/>
              </a:ext>
            </a:extLst>
          </p:cNvPr>
          <p:cNvSpPr txBox="1"/>
          <p:nvPr/>
        </p:nvSpPr>
        <p:spPr>
          <a:xfrm>
            <a:off x="310081" y="5317044"/>
            <a:ext cx="212389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Energi </a:t>
            </a:r>
          </a:p>
          <a:p>
            <a:pPr algn="ctr"/>
            <a:r>
              <a:rPr lang="en-GB" b="1" i="1" dirty="0">
                <a:latin typeface="Calibri" panose="020F0502020204030204" pitchFamily="34" charset="0"/>
                <a:ea typeface="Calibri" panose="020F0502020204030204" pitchFamily="34" charset="0"/>
              </a:rPr>
              <a:t>konsumtion</a:t>
            </a:r>
            <a:endParaRPr lang="it-IT" b="1" i="1" dirty="0"/>
          </a:p>
        </p:txBody>
      </p:sp>
      <p:pic>
        <p:nvPicPr>
          <p:cNvPr id="14" name="Immagine 13">
            <a:extLst>
              <a:ext uri="{FF2B5EF4-FFF2-40B4-BE49-F238E27FC236}">
                <a16:creationId xmlns:a16="http://schemas.microsoft.com/office/drawing/2014/main" id="{A6D394A2-0743-25CB-A0BC-F8B8B2B6AD2D}"/>
              </a:ext>
            </a:extLst>
          </p:cNvPr>
          <p:cNvPicPr>
            <a:picLocks noChangeAspect="1"/>
          </p:cNvPicPr>
          <p:nvPr/>
        </p:nvPicPr>
        <p:blipFill>
          <a:blip r:embed="rId5"/>
          <a:srcRect l="3852" r="3852"/>
          <a:stretch/>
        </p:blipFill>
        <p:spPr>
          <a:xfrm>
            <a:off x="10296699" y="3947822"/>
            <a:ext cx="1268064" cy="1369221"/>
          </a:xfrm>
          <a:prstGeom prst="rect">
            <a:avLst/>
          </a:prstGeom>
        </p:spPr>
      </p:pic>
      <p:sp>
        <p:nvSpPr>
          <p:cNvPr id="15" name="CasellaDiTesto 14">
            <a:extLst>
              <a:ext uri="{FF2B5EF4-FFF2-40B4-BE49-F238E27FC236}">
                <a16:creationId xmlns:a16="http://schemas.microsoft.com/office/drawing/2014/main" id="{50543953-37EE-1F73-7598-76F5BAF08B88}"/>
              </a:ext>
            </a:extLst>
          </p:cNvPr>
          <p:cNvSpPr txBox="1"/>
          <p:nvPr/>
        </p:nvSpPr>
        <p:spPr>
          <a:xfrm>
            <a:off x="10168098" y="5276928"/>
            <a:ext cx="1525265" cy="646331"/>
          </a:xfrm>
          <a:prstGeom prst="rect">
            <a:avLst/>
          </a:prstGeom>
          <a:noFill/>
        </p:spPr>
        <p:txBody>
          <a:bodyPr wrap="square">
            <a:spAutoFit/>
          </a:bodyPr>
          <a:lstStyle/>
          <a:p>
            <a:pPr algn="ctr"/>
            <a:r>
              <a:rPr lang="en-US" sz="1800" b="1" i="1" dirty="0">
                <a:effectLst/>
                <a:latin typeface="Calibri" panose="020F0502020204030204" pitchFamily="34" charset="0"/>
                <a:ea typeface="Calibri" panose="020F0502020204030204" pitchFamily="34" charset="0"/>
              </a:rPr>
              <a:t>Sociala/etiska frågor</a:t>
            </a:r>
            <a:endParaRPr lang="it-IT" b="1" i="1" dirty="0"/>
          </a:p>
        </p:txBody>
      </p:sp>
      <p:sp>
        <p:nvSpPr>
          <p:cNvPr id="16" name="CasellaDiTesto 15">
            <a:extLst>
              <a:ext uri="{FF2B5EF4-FFF2-40B4-BE49-F238E27FC236}">
                <a16:creationId xmlns:a16="http://schemas.microsoft.com/office/drawing/2014/main" id="{6A8141B7-EC6B-0966-6511-80EB18CCDC81}"/>
              </a:ext>
            </a:extLst>
          </p:cNvPr>
          <p:cNvSpPr txBox="1"/>
          <p:nvPr/>
        </p:nvSpPr>
        <p:spPr>
          <a:xfrm>
            <a:off x="138362" y="2897962"/>
            <a:ext cx="11917279" cy="492122"/>
          </a:xfrm>
          <a:prstGeom prst="rect">
            <a:avLst/>
          </a:prstGeom>
          <a:noFill/>
        </p:spPr>
        <p:txBody>
          <a:bodyPr wrap="square">
            <a:spAutoFit/>
          </a:bodyPr>
          <a:lstStyle/>
          <a:p>
            <a:pPr algn="ctr">
              <a:lnSpc>
                <a:spcPct val="115000"/>
              </a:lnSpc>
              <a:spcAft>
                <a:spcPts val="1125"/>
              </a:spcAft>
            </a:pPr>
            <a:r>
              <a:rPr lang="en-GB" sz="2400" b="1" u="sng" dirty="0">
                <a:solidFill>
                  <a:srgbClr val="94C020"/>
                </a:solidFill>
              </a:rPr>
              <a:t>VIKTIGA UTMANINGAR</a:t>
            </a:r>
            <a:endParaRPr lang="it-IT" sz="2400" b="1" u="sng" dirty="0">
              <a:solidFill>
                <a:srgbClr val="94C020"/>
              </a:solidFill>
            </a:endParaRPr>
          </a:p>
        </p:txBody>
      </p:sp>
      <p:pic>
        <p:nvPicPr>
          <p:cNvPr id="18" name="Immagine 17">
            <a:extLst>
              <a:ext uri="{FF2B5EF4-FFF2-40B4-BE49-F238E27FC236}">
                <a16:creationId xmlns:a16="http://schemas.microsoft.com/office/drawing/2014/main" id="{0A6149AC-DBB4-46AA-1FB1-5BD45BB1F538}"/>
              </a:ext>
            </a:extLst>
          </p:cNvPr>
          <p:cNvPicPr>
            <a:picLocks noChangeAspect="1"/>
          </p:cNvPicPr>
          <p:nvPr/>
        </p:nvPicPr>
        <p:blipFill>
          <a:blip r:embed="rId6"/>
          <a:stretch>
            <a:fillRect/>
          </a:stretch>
        </p:blipFill>
        <p:spPr>
          <a:xfrm>
            <a:off x="3016862" y="3947823"/>
            <a:ext cx="1361973" cy="1314661"/>
          </a:xfrm>
          <a:prstGeom prst="rect">
            <a:avLst/>
          </a:prstGeom>
        </p:spPr>
      </p:pic>
      <p:sp>
        <p:nvSpPr>
          <p:cNvPr id="3" name="Rettangolo 2">
            <a:extLst>
              <a:ext uri="{FF2B5EF4-FFF2-40B4-BE49-F238E27FC236}">
                <a16:creationId xmlns:a16="http://schemas.microsoft.com/office/drawing/2014/main" id="{F6DE97F5-F2E9-664C-B660-32CD343B1D22}"/>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2</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81223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66DC5296-180B-5A50-707A-A36124B5A48D}"/>
              </a:ext>
            </a:extLst>
          </p:cNvPr>
          <p:cNvSpPr>
            <a:spLocks noGrp="1"/>
          </p:cNvSpPr>
          <p:nvPr>
            <p:ph type="sldNum" sz="quarter" idx="12"/>
          </p:nvPr>
        </p:nvSpPr>
        <p:spPr/>
        <p:txBody>
          <a:bodyPr/>
          <a:lstStyle/>
          <a:p>
            <a:fld id="{519954A3-9DFD-4C44-94BA-B95130A3BA1C}" type="slidenum">
              <a:rPr lang="en-US" smtClean="0"/>
              <a:t>8</a:t>
            </a:fld>
            <a:endParaRPr lang="en-US" dirty="0"/>
          </a:p>
        </p:txBody>
      </p:sp>
      <p:sp>
        <p:nvSpPr>
          <p:cNvPr id="2" name="Segnaposto piè di pagina 1">
            <a:extLst>
              <a:ext uri="{FF2B5EF4-FFF2-40B4-BE49-F238E27FC236}">
                <a16:creationId xmlns:a16="http://schemas.microsoft.com/office/drawing/2014/main" id="{DBCEDDB0-9150-4ABD-009C-8483A4CCB4DC}"/>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2</a:t>
            </a:r>
          </a:p>
        </p:txBody>
      </p:sp>
      <p:pic>
        <p:nvPicPr>
          <p:cNvPr id="4" name="Immagine 3">
            <a:extLst>
              <a:ext uri="{FF2B5EF4-FFF2-40B4-BE49-F238E27FC236}">
                <a16:creationId xmlns:a16="http://schemas.microsoft.com/office/drawing/2014/main" id="{CAB10653-81CC-72DA-D403-BF554BB715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002" y="1975899"/>
            <a:ext cx="6197882" cy="3458818"/>
          </a:xfrm>
          <a:prstGeom prst="rect">
            <a:avLst/>
          </a:prstGeom>
        </p:spPr>
      </p:pic>
      <p:sp>
        <p:nvSpPr>
          <p:cNvPr id="9" name="CasellaDiTesto 8">
            <a:extLst>
              <a:ext uri="{FF2B5EF4-FFF2-40B4-BE49-F238E27FC236}">
                <a16:creationId xmlns:a16="http://schemas.microsoft.com/office/drawing/2014/main" id="{1C462671-A64B-E643-FEDE-88E88EF6C1F7}"/>
              </a:ext>
            </a:extLst>
          </p:cNvPr>
          <p:cNvSpPr txBox="1"/>
          <p:nvPr/>
        </p:nvSpPr>
        <p:spPr>
          <a:xfrm>
            <a:off x="287003" y="1123797"/>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Biokol kan produceras från olika organiska avfallsmaterial, vilket ger ett sätt att återvinna och återanvända jordbruksrester, skogsavfall och annan biomassa</a:t>
            </a:r>
            <a:endParaRPr lang="it-IT" dirty="0"/>
          </a:p>
        </p:txBody>
      </p:sp>
      <p:pic>
        <p:nvPicPr>
          <p:cNvPr id="10" name="Elementi multimediali online 9" title="What is Biochar?">
            <a:hlinkClick r:id="" action="ppaction://media"/>
            <a:extLst>
              <a:ext uri="{FF2B5EF4-FFF2-40B4-BE49-F238E27FC236}">
                <a16:creationId xmlns:a16="http://schemas.microsoft.com/office/drawing/2014/main" id="{194EFB53-69C3-4B26-33BB-F6543995A792}"/>
              </a:ext>
            </a:extLst>
          </p:cNvPr>
          <p:cNvPicPr>
            <a:picLocks noRot="1" noChangeAspect="1"/>
          </p:cNvPicPr>
          <p:nvPr>
            <a:videoFile r:link="rId1"/>
          </p:nvPr>
        </p:nvPicPr>
        <p:blipFill>
          <a:blip r:embed="rId5"/>
          <a:stretch>
            <a:fillRect/>
          </a:stretch>
        </p:blipFill>
        <p:spPr>
          <a:xfrm>
            <a:off x="7943353" y="2128651"/>
            <a:ext cx="3729162" cy="1785241"/>
          </a:xfrm>
          <a:prstGeom prst="rect">
            <a:avLst/>
          </a:prstGeom>
        </p:spPr>
      </p:pic>
      <p:sp>
        <p:nvSpPr>
          <p:cNvPr id="11" name="CasellaDiTesto 10">
            <a:extLst>
              <a:ext uri="{FF2B5EF4-FFF2-40B4-BE49-F238E27FC236}">
                <a16:creationId xmlns:a16="http://schemas.microsoft.com/office/drawing/2014/main" id="{DAF45019-ED4E-15AC-F221-49BDA8929861}"/>
              </a:ext>
            </a:extLst>
          </p:cNvPr>
          <p:cNvSpPr txBox="1"/>
          <p:nvPr/>
        </p:nvSpPr>
        <p:spPr>
          <a:xfrm>
            <a:off x="287002" y="5649520"/>
            <a:ext cx="6197882" cy="461665"/>
          </a:xfrm>
          <a:prstGeom prst="rect">
            <a:avLst/>
          </a:prstGeom>
          <a:noFill/>
        </p:spPr>
        <p:txBody>
          <a:bodyPr wrap="square">
            <a:spAutoFit/>
          </a:bodyPr>
          <a:lstStyle/>
          <a:p>
            <a:pPr algn="ctr"/>
            <a:r>
              <a:rPr lang="en-GB" sz="1200" i="1" dirty="0">
                <a:effectLst/>
                <a:ea typeface="EB Garamond" panose="00000500000000000000" pitchFamily="2" charset="0"/>
                <a:cs typeface="EB Garamond" panose="00000500000000000000" pitchFamily="2" charset="0"/>
              </a:rPr>
              <a:t>Fördelar med användning av biokol inom jordbruket </a:t>
            </a:r>
            <a:endParaRPr lang="en-GB" sz="1200" i="1" dirty="0">
              <a:ea typeface="EB Garamond" panose="00000500000000000000" pitchFamily="2" charset="0"/>
              <a:cs typeface="EB Garamond" panose="00000500000000000000" pitchFamily="2" charset="0"/>
            </a:endParaRPr>
          </a:p>
          <a:p>
            <a:pPr algn="ctr"/>
            <a:r>
              <a:rPr lang="en-GB" sz="1200" i="1" dirty="0">
                <a:effectLst/>
                <a:ea typeface="EB Garamond" panose="00000500000000000000" pitchFamily="2" charset="0"/>
                <a:cs typeface="EB Garamond" panose="00000500000000000000" pitchFamily="2" charset="0"/>
              </a:rPr>
              <a:t>(Källa: European Biochar Industry Consortium)</a:t>
            </a:r>
            <a:endParaRPr lang="it-IT" sz="1200" i="1" dirty="0"/>
          </a:p>
        </p:txBody>
      </p:sp>
      <p:pic>
        <p:nvPicPr>
          <p:cNvPr id="13" name="Elementi multimediali online 12" title="Biomass pyrolysis process">
            <a:hlinkClick r:id="" action="ppaction://media"/>
            <a:extLst>
              <a:ext uri="{FF2B5EF4-FFF2-40B4-BE49-F238E27FC236}">
                <a16:creationId xmlns:a16="http://schemas.microsoft.com/office/drawing/2014/main" id="{F9097B04-0531-8F72-C38F-80A219ACF39B}"/>
              </a:ext>
            </a:extLst>
          </p:cNvPr>
          <p:cNvPicPr>
            <a:picLocks noRot="1" noChangeAspect="1"/>
          </p:cNvPicPr>
          <p:nvPr>
            <a:videoFile r:link="rId2"/>
          </p:nvPr>
        </p:nvPicPr>
        <p:blipFill>
          <a:blip r:embed="rId6"/>
          <a:stretch>
            <a:fillRect/>
          </a:stretch>
        </p:blipFill>
        <p:spPr>
          <a:xfrm>
            <a:off x="7943353" y="4274006"/>
            <a:ext cx="3729162" cy="1785241"/>
          </a:xfrm>
          <a:prstGeom prst="rect">
            <a:avLst/>
          </a:prstGeom>
        </p:spPr>
      </p:pic>
      <p:sp>
        <p:nvSpPr>
          <p:cNvPr id="15" name="CasellaDiTesto 14">
            <a:extLst>
              <a:ext uri="{FF2B5EF4-FFF2-40B4-BE49-F238E27FC236}">
                <a16:creationId xmlns:a16="http://schemas.microsoft.com/office/drawing/2014/main" id="{82D7BEA7-8B9B-E9EC-93B1-830A6E41F912}"/>
              </a:ext>
            </a:extLst>
          </p:cNvPr>
          <p:cNvSpPr txBox="1"/>
          <p:nvPr/>
        </p:nvSpPr>
        <p:spPr>
          <a:xfrm>
            <a:off x="7943353" y="1768168"/>
            <a:ext cx="3729162" cy="360483"/>
          </a:xfrm>
          <a:prstGeom prst="rect">
            <a:avLst/>
          </a:prstGeom>
          <a:noFill/>
        </p:spPr>
        <p:txBody>
          <a:bodyPr wrap="square">
            <a:spAutoFit/>
          </a:bodyPr>
          <a:lstStyle/>
          <a:p>
            <a:pPr lvl="0" algn="ctr">
              <a:lnSpc>
                <a:spcPct val="115000"/>
              </a:lnSpc>
              <a:spcBef>
                <a:spcPts val="600"/>
              </a:spcBef>
              <a:spcAft>
                <a:spcPts val="600"/>
              </a:spcAft>
            </a:pPr>
            <a:r>
              <a:rPr lang="en-GB" sz="1600" i="1" dirty="0">
                <a:latin typeface="Calibri" panose="020F0502020204030204" pitchFamily="34" charset="0"/>
                <a:ea typeface="Calibri" panose="020F0502020204030204" pitchFamily="34" charset="0"/>
                <a:cs typeface="EB Garamond" panose="00000500000000000000" pitchFamily="2" charset="0"/>
              </a:rPr>
              <a:t>vad är biokol?</a:t>
            </a:r>
            <a:endParaRPr lang="it-IT" sz="1600" i="1" dirty="0">
              <a:effectLst/>
              <a:latin typeface="EB Garamond" panose="00000500000000000000" pitchFamily="2" charset="0"/>
              <a:ea typeface="EB Garamond" panose="00000500000000000000" pitchFamily="2" charset="0"/>
              <a:cs typeface="EB Garamond" panose="00000500000000000000" pitchFamily="2" charset="0"/>
            </a:endParaRPr>
          </a:p>
        </p:txBody>
      </p:sp>
      <p:sp>
        <p:nvSpPr>
          <p:cNvPr id="16" name="CasellaDiTesto 15">
            <a:extLst>
              <a:ext uri="{FF2B5EF4-FFF2-40B4-BE49-F238E27FC236}">
                <a16:creationId xmlns:a16="http://schemas.microsoft.com/office/drawing/2014/main" id="{1327CFBD-1A7B-BE95-3513-FD0F4824C48F}"/>
              </a:ext>
            </a:extLst>
          </p:cNvPr>
          <p:cNvSpPr txBox="1"/>
          <p:nvPr/>
        </p:nvSpPr>
        <p:spPr>
          <a:xfrm>
            <a:off x="7943353" y="3913279"/>
            <a:ext cx="3729162" cy="360483"/>
          </a:xfrm>
          <a:prstGeom prst="rect">
            <a:avLst/>
          </a:prstGeom>
          <a:noFill/>
        </p:spPr>
        <p:txBody>
          <a:bodyPr wrap="square">
            <a:spAutoFit/>
          </a:bodyPr>
          <a:lstStyle/>
          <a:p>
            <a:pPr lvl="0" algn="ctr">
              <a:lnSpc>
                <a:spcPct val="115000"/>
              </a:lnSpc>
              <a:spcBef>
                <a:spcPts val="600"/>
              </a:spcBef>
              <a:spcAft>
                <a:spcPts val="600"/>
              </a:spcAft>
            </a:pPr>
            <a:r>
              <a:rPr lang="en-GB" sz="1600" i="1" dirty="0">
                <a:effectLst/>
                <a:latin typeface="Calibri" panose="020F0502020204030204" pitchFamily="34" charset="0"/>
                <a:ea typeface="Calibri" panose="020F0502020204030204" pitchFamily="34" charset="0"/>
                <a:cs typeface="EB Garamond" panose="00000500000000000000" pitchFamily="2" charset="0"/>
              </a:rPr>
              <a:t>Pyrolysprocessen för biomassa </a:t>
            </a:r>
            <a:endParaRPr lang="it-IT" sz="1600" i="1" dirty="0">
              <a:effectLst/>
              <a:latin typeface="EB Garamond" panose="00000500000000000000" pitchFamily="2" charset="0"/>
              <a:ea typeface="EB Garamond" panose="00000500000000000000" pitchFamily="2" charset="0"/>
              <a:cs typeface="EB Garamond" panose="00000500000000000000" pitchFamily="2" charset="0"/>
            </a:endParaRPr>
          </a:p>
        </p:txBody>
      </p:sp>
    </p:spTree>
    <p:extLst>
      <p:ext uri="{BB962C8B-B14F-4D97-AF65-F5344CB8AC3E}">
        <p14:creationId xmlns:p14="http://schemas.microsoft.com/office/powerpoint/2010/main" val="126965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5B743-D770-6D3F-20C4-4CCDB458B3E9}"/>
            </a:ext>
          </a:extLst>
        </p:cNvPr>
        <p:cNvGrpSpPr/>
        <p:nvPr/>
      </p:nvGrpSpPr>
      <p:grpSpPr>
        <a:xfrm>
          <a:off x="0" y="0"/>
          <a:ext cx="0" cy="0"/>
          <a:chOff x="0" y="0"/>
          <a:chExt cx="0" cy="0"/>
        </a:xfrm>
      </p:grpSpPr>
      <p:pic>
        <p:nvPicPr>
          <p:cNvPr id="14" name="Immagine 13">
            <a:extLst>
              <a:ext uri="{FF2B5EF4-FFF2-40B4-BE49-F238E27FC236}">
                <a16:creationId xmlns:a16="http://schemas.microsoft.com/office/drawing/2014/main" id="{C446C07F-12EE-D3D7-B19D-2BBF93F67F19}"/>
              </a:ext>
            </a:extLst>
          </p:cNvPr>
          <p:cNvPicPr>
            <a:picLocks noChangeAspect="1"/>
          </p:cNvPicPr>
          <p:nvPr/>
        </p:nvPicPr>
        <p:blipFill>
          <a:blip r:embed="rId2">
            <a:alphaModFix amt="70000"/>
          </a:blip>
          <a:stretch>
            <a:fillRect/>
          </a:stretch>
        </p:blipFill>
        <p:spPr>
          <a:xfrm>
            <a:off x="368826" y="4441515"/>
            <a:ext cx="1788211" cy="2105743"/>
          </a:xfrm>
          <a:prstGeom prst="rect">
            <a:avLst/>
          </a:prstGeom>
        </p:spPr>
      </p:pic>
      <p:pic>
        <p:nvPicPr>
          <p:cNvPr id="11" name="Immagine 10">
            <a:extLst>
              <a:ext uri="{FF2B5EF4-FFF2-40B4-BE49-F238E27FC236}">
                <a16:creationId xmlns:a16="http://schemas.microsoft.com/office/drawing/2014/main" id="{017A1D22-AE7A-55F7-3B62-5DAF5DB9B4D9}"/>
              </a:ext>
            </a:extLst>
          </p:cNvPr>
          <p:cNvPicPr>
            <a:picLocks noChangeAspect="1"/>
          </p:cNvPicPr>
          <p:nvPr/>
        </p:nvPicPr>
        <p:blipFill>
          <a:blip r:embed="rId3">
            <a:alphaModFix amt="85000"/>
          </a:blip>
          <a:stretch>
            <a:fillRect/>
          </a:stretch>
        </p:blipFill>
        <p:spPr>
          <a:xfrm>
            <a:off x="9784595" y="2749591"/>
            <a:ext cx="2224009" cy="2326351"/>
          </a:xfrm>
          <a:prstGeom prst="rect">
            <a:avLst/>
          </a:prstGeom>
        </p:spPr>
      </p:pic>
      <p:pic>
        <p:nvPicPr>
          <p:cNvPr id="7" name="Immagine 6">
            <a:extLst>
              <a:ext uri="{FF2B5EF4-FFF2-40B4-BE49-F238E27FC236}">
                <a16:creationId xmlns:a16="http://schemas.microsoft.com/office/drawing/2014/main" id="{799DB6FB-97B0-2E2A-4838-896BD81D66DE}"/>
              </a:ext>
            </a:extLst>
          </p:cNvPr>
          <p:cNvPicPr>
            <a:picLocks noChangeAspect="1"/>
          </p:cNvPicPr>
          <p:nvPr/>
        </p:nvPicPr>
        <p:blipFill>
          <a:blip r:embed="rId4">
            <a:alphaModFix amt="70000"/>
          </a:blip>
          <a:stretch>
            <a:fillRect/>
          </a:stretch>
        </p:blipFill>
        <p:spPr>
          <a:xfrm>
            <a:off x="254068" y="1995578"/>
            <a:ext cx="1833150" cy="1770179"/>
          </a:xfrm>
          <a:prstGeom prst="rect">
            <a:avLst/>
          </a:prstGeom>
        </p:spPr>
      </p:pic>
      <p:sp>
        <p:nvSpPr>
          <p:cNvPr id="6" name="Segnaposto numero diapositiva 5">
            <a:extLst>
              <a:ext uri="{FF2B5EF4-FFF2-40B4-BE49-F238E27FC236}">
                <a16:creationId xmlns:a16="http://schemas.microsoft.com/office/drawing/2014/main" id="{EB88C803-F0C4-2308-A578-C99F258E5158}"/>
              </a:ext>
            </a:extLst>
          </p:cNvPr>
          <p:cNvSpPr>
            <a:spLocks noGrp="1"/>
          </p:cNvSpPr>
          <p:nvPr>
            <p:ph type="sldNum" sz="quarter" idx="12"/>
          </p:nvPr>
        </p:nvSpPr>
        <p:spPr/>
        <p:txBody>
          <a:bodyPr/>
          <a:lstStyle/>
          <a:p>
            <a:fld id="{519954A3-9DFD-4C44-94BA-B95130A3BA1C}" type="slidenum">
              <a:rPr lang="en-US" smtClean="0"/>
              <a:t>9</a:t>
            </a:fld>
            <a:endParaRPr lang="en-US" dirty="0"/>
          </a:p>
        </p:txBody>
      </p:sp>
      <p:sp>
        <p:nvSpPr>
          <p:cNvPr id="2" name="Segnaposto piè di pagina 1">
            <a:extLst>
              <a:ext uri="{FF2B5EF4-FFF2-40B4-BE49-F238E27FC236}">
                <a16:creationId xmlns:a16="http://schemas.microsoft.com/office/drawing/2014/main" id="{020244D5-D127-3D7B-6DFC-D5D0299A69E9}"/>
              </a:ext>
            </a:extLst>
          </p:cNvPr>
          <p:cNvSpPr>
            <a:spLocks noGrp="1"/>
          </p:cNvSpPr>
          <p:nvPr>
            <p:ph type="ftr" sz="quarter" idx="11"/>
          </p:nvPr>
        </p:nvSpPr>
        <p:spPr>
          <a:xfrm>
            <a:off x="138363" y="6238876"/>
            <a:ext cx="11917279" cy="600074"/>
          </a:xfrm>
        </p:spPr>
        <p:txBody>
          <a:bodyPr/>
          <a:lstStyle/>
          <a:p>
            <a:r>
              <a:rPr lang="en-US" dirty="0"/>
              <a:t>Modul: A / </a:t>
            </a:r>
            <a:r>
              <a:rPr lang="en-US" dirty="0" err="1"/>
              <a:t>Ämne</a:t>
            </a:r>
            <a:r>
              <a:rPr lang="en-US" dirty="0"/>
              <a:t>: 4 / </a:t>
            </a:r>
            <a:r>
              <a:rPr lang="en-US" dirty="0" err="1"/>
              <a:t>Delämne</a:t>
            </a:r>
            <a:r>
              <a:rPr lang="en-US" dirty="0"/>
              <a:t>: 2</a:t>
            </a:r>
          </a:p>
        </p:txBody>
      </p:sp>
      <p:sp>
        <p:nvSpPr>
          <p:cNvPr id="3" name="CasellaDiTesto 2">
            <a:extLst>
              <a:ext uri="{FF2B5EF4-FFF2-40B4-BE49-F238E27FC236}">
                <a16:creationId xmlns:a16="http://schemas.microsoft.com/office/drawing/2014/main" id="{F6EC4840-A2BF-D8C0-CF1A-723DFEA22945}"/>
              </a:ext>
            </a:extLst>
          </p:cNvPr>
          <p:cNvSpPr txBox="1"/>
          <p:nvPr/>
        </p:nvSpPr>
        <p:spPr>
          <a:xfrm>
            <a:off x="287003" y="1530310"/>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säker hantering och lagring av biokol är avgörande för att minimera potentiella risker och maximera dess fördelar</a:t>
            </a:r>
            <a:endParaRPr lang="it-IT" dirty="0"/>
          </a:p>
        </p:txBody>
      </p:sp>
      <p:sp>
        <p:nvSpPr>
          <p:cNvPr id="4" name="CasellaDiTesto 3">
            <a:extLst>
              <a:ext uri="{FF2B5EF4-FFF2-40B4-BE49-F238E27FC236}">
                <a16:creationId xmlns:a16="http://schemas.microsoft.com/office/drawing/2014/main" id="{314C40AF-A3D4-4F01-DECB-45BAB27329CD}"/>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Ledningsmetoder</a:t>
            </a:r>
            <a:endParaRPr lang="it-IT" sz="2400" dirty="0"/>
          </a:p>
        </p:txBody>
      </p:sp>
      <p:sp>
        <p:nvSpPr>
          <p:cNvPr id="9" name="CasellaDiTesto 8">
            <a:extLst>
              <a:ext uri="{FF2B5EF4-FFF2-40B4-BE49-F238E27FC236}">
                <a16:creationId xmlns:a16="http://schemas.microsoft.com/office/drawing/2014/main" id="{0F1699E9-6A66-A446-0DF5-38EB9D86DD22}"/>
              </a:ext>
            </a:extLst>
          </p:cNvPr>
          <p:cNvSpPr txBox="1"/>
          <p:nvPr/>
        </p:nvSpPr>
        <p:spPr>
          <a:xfrm>
            <a:off x="1896386" y="2551837"/>
            <a:ext cx="10008611" cy="1200329"/>
          </a:xfrm>
          <a:prstGeom prst="rect">
            <a:avLst/>
          </a:prstGeom>
          <a:noFill/>
        </p:spPr>
        <p:txBody>
          <a:bodyPr wrap="square">
            <a:spAutoFit/>
          </a:bodyPr>
          <a:lstStyle/>
          <a:p>
            <a:r>
              <a:rPr lang="en-GB" dirty="0">
                <a:latin typeface="Calibri" panose="020F0502020204030204" pitchFamily="34" charset="0"/>
                <a:ea typeface="Calibri" panose="020F0502020204030204" pitchFamily="34" charset="0"/>
              </a:rPr>
              <a:t>Biokol kan generera damm, vilket kan vara skadligt vid inandning. För att minimera dammet, fukta biokolet före hantering eller använd </a:t>
            </a:r>
            <a:r>
              <a:rPr lang="en-GB" dirty="0" err="1">
                <a:latin typeface="Calibri" panose="020F0502020204030204" pitchFamily="34" charset="0"/>
                <a:ea typeface="Calibri" panose="020F0502020204030204" pitchFamily="34" charset="0"/>
              </a:rPr>
              <a:t>vätmedel</a:t>
            </a:r>
            <a:r>
              <a:rPr lang="en-GB" dirty="0">
                <a:latin typeface="Calibri" panose="020F0502020204030204" pitchFamily="34" charset="0"/>
                <a:ea typeface="Calibri" panose="020F0502020204030204" pitchFamily="34" charset="0"/>
              </a:rPr>
              <a:t>. Detta är också det bästa sättet att förhindra att biokolet försvinner i vinden.</a:t>
            </a:r>
            <a:endParaRPr lang="it-IT" dirty="0">
              <a:latin typeface="Calibri" panose="020F0502020204030204" pitchFamily="34" charset="0"/>
              <a:ea typeface="Calibri" panose="020F0502020204030204" pitchFamily="34" charset="0"/>
            </a:endParaRPr>
          </a:p>
          <a:p>
            <a:endParaRPr lang="it-IT" dirty="0"/>
          </a:p>
        </p:txBody>
      </p:sp>
      <p:sp>
        <p:nvSpPr>
          <p:cNvPr id="12" name="CasellaDiTesto 11">
            <a:extLst>
              <a:ext uri="{FF2B5EF4-FFF2-40B4-BE49-F238E27FC236}">
                <a16:creationId xmlns:a16="http://schemas.microsoft.com/office/drawing/2014/main" id="{2A86C9BF-D61C-CA41-F87A-84C024772F08}"/>
              </a:ext>
            </a:extLst>
          </p:cNvPr>
          <p:cNvSpPr txBox="1"/>
          <p:nvPr/>
        </p:nvSpPr>
        <p:spPr>
          <a:xfrm>
            <a:off x="1443163" y="3936626"/>
            <a:ext cx="8881606" cy="646331"/>
          </a:xfrm>
          <a:prstGeom prst="rect">
            <a:avLst/>
          </a:prstGeom>
          <a:noFill/>
        </p:spPr>
        <p:txBody>
          <a:bodyPr wrap="square">
            <a:spAutoFit/>
          </a:bodyPr>
          <a:lstStyle/>
          <a:p>
            <a:pPr algn="r"/>
            <a:r>
              <a:rPr lang="en-US" dirty="0">
                <a:latin typeface="Calibri" panose="020F0502020204030204" pitchFamily="34" charset="0"/>
                <a:ea typeface="Calibri" panose="020F0502020204030204" pitchFamily="34" charset="0"/>
              </a:rPr>
              <a:t>Biokol är mycket brandfarligt, särskilt i finpartikulär form. Håll brandsläckare lättillgängliga och se till att ditt lagringsutrymme uppfyller brandsäkerhetsföreskrifterna</a:t>
            </a:r>
            <a:endParaRPr lang="it-IT" dirty="0"/>
          </a:p>
        </p:txBody>
      </p:sp>
      <p:sp>
        <p:nvSpPr>
          <p:cNvPr id="15" name="CasellaDiTesto 14">
            <a:extLst>
              <a:ext uri="{FF2B5EF4-FFF2-40B4-BE49-F238E27FC236}">
                <a16:creationId xmlns:a16="http://schemas.microsoft.com/office/drawing/2014/main" id="{0369D3AC-0D9F-EE0D-CA74-9E4409774DE9}"/>
              </a:ext>
            </a:extLst>
          </p:cNvPr>
          <p:cNvSpPr txBox="1"/>
          <p:nvPr/>
        </p:nvSpPr>
        <p:spPr>
          <a:xfrm>
            <a:off x="2227690" y="5422725"/>
            <a:ext cx="9677307" cy="646331"/>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rPr>
              <a:t>Förvara biokol i ett torrt och välventilerat utrymme för att förhindra fuktabsorption och tillväxt av mal eller bakterier. Använd förseglade behållare eller påsar för att skydda det från miljöföroreningar.</a:t>
            </a:r>
            <a:endParaRPr lang="it-IT" dirty="0"/>
          </a:p>
        </p:txBody>
      </p:sp>
    </p:spTree>
    <p:extLst>
      <p:ext uri="{BB962C8B-B14F-4D97-AF65-F5344CB8AC3E}">
        <p14:creationId xmlns:p14="http://schemas.microsoft.com/office/powerpoint/2010/main" val="3560123923"/>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69A0DF-CBDD-4EED-87D4-B205C51448DD}"/>
</file>

<file path=customXml/itemProps2.xml><?xml version="1.0" encoding="utf-8"?>
<ds:datastoreItem xmlns:ds="http://schemas.openxmlformats.org/officeDocument/2006/customXml" ds:itemID="{61E05572-7117-4DD7-BBE9-B1E275F08D9E}"/>
</file>

<file path=docProps/app.xml><?xml version="1.0" encoding="utf-8"?>
<Properties xmlns="http://schemas.openxmlformats.org/officeDocument/2006/extended-properties" xmlns:vt="http://schemas.openxmlformats.org/officeDocument/2006/docPropsVTypes">
  <Template/>
  <TotalTime>1875</TotalTime>
  <Words>3080</Words>
  <Application>Microsoft Office PowerPoint</Application>
  <PresentationFormat>Widescreen</PresentationFormat>
  <Paragraphs>293</Paragraphs>
  <Slides>30</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EB Garamond</vt:lpstr>
      <vt:lpstr>Wingdings</vt:lpstr>
      <vt:lpstr>Tema1</vt:lpstr>
      <vt:lpstr>PowerPoint Presentation</vt:lpstr>
      <vt:lpstr>Kurs: Yrkesutbildning   Modul Hållbart jordbruk, förvaltning av naturresurser och klimatåtgärder  Ämne Återanvändning av organiska restprodukter inom jordbruket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keywords>, docId:EE482C0B727376DCDB70F089CB679C30</cp:keywords>
  <cp:lastModifiedBy>A S</cp:lastModifiedBy>
  <cp:revision>61</cp:revision>
  <dcterms:created xsi:type="dcterms:W3CDTF">2022-08-02T09:54:50Z</dcterms:created>
  <dcterms:modified xsi:type="dcterms:W3CDTF">2024-03-20T16:27:24Z</dcterms:modified>
</cp:coreProperties>
</file>