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7"/>
  </p:notesMasterIdLst>
  <p:sldIdLst>
    <p:sldId id="265" r:id="rId2"/>
    <p:sldId id="256" r:id="rId3"/>
    <p:sldId id="260" r:id="rId4"/>
    <p:sldId id="269" r:id="rId5"/>
    <p:sldId id="267" r:id="rId6"/>
    <p:sldId id="268" r:id="rId7"/>
    <p:sldId id="263" r:id="rId8"/>
    <p:sldId id="261" r:id="rId9"/>
    <p:sldId id="271" r:id="rId10"/>
    <p:sldId id="270" r:id="rId11"/>
    <p:sldId id="277" r:id="rId12"/>
    <p:sldId id="278" r:id="rId13"/>
    <p:sldId id="279" r:id="rId14"/>
    <p:sldId id="280" r:id="rId15"/>
    <p:sldId id="281" r:id="rId16"/>
    <p:sldId id="282" r:id="rId17"/>
    <p:sldId id="283" r:id="rId18"/>
    <p:sldId id="284" r:id="rId19"/>
    <p:sldId id="285" r:id="rId20"/>
    <p:sldId id="286" r:id="rId21"/>
    <p:sldId id="287" r:id="rId22"/>
    <p:sldId id="321" r:id="rId23"/>
    <p:sldId id="320" r:id="rId24"/>
    <p:sldId id="322" r:id="rId25"/>
    <p:sldId id="266"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5"/>
    <p:restoredTop sz="96405"/>
  </p:normalViewPr>
  <p:slideViewPr>
    <p:cSldViewPr snapToGrid="0">
      <p:cViewPr varScale="1">
        <p:scale>
          <a:sx n="114" d="100"/>
          <a:sy n="114"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05/01/2024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a:t>
            </a:r>
            <a:r>
              <a:rPr lang="en-US" dirty="0"/>
              <a:t>: </a:t>
            </a:r>
            <a:r>
              <a:rPr lang="en-US" dirty="0"/>
              <a:t>XXXXXXX / </a:t>
            </a:r>
            <a:r>
              <a:rPr lang="en-US" b="1" dirty="0"/>
              <a:t>Lärandeenhet</a:t>
            </a:r>
            <a:r>
              <a:rPr lang="en-US" dirty="0"/>
              <a:t>: </a:t>
            </a:r>
            <a:r>
              <a:rPr lang="en-US" dirty="0"/>
              <a:t>YYYYYYY / </a:t>
            </a:r>
            <a:r>
              <a:rPr lang="en-US" b="1" dirty="0"/>
              <a:t>Underenhet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video" Target="https://www.youtube.com/embed/FM0X1NNZ4Jk?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www.youtube.com/embed/ZX7SOhk97hA?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video" Target="https://www.youtube.com/embed/Tl1YkbdcEgU?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1.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Introduktion till datavetenskap, till sensorer och andra övervakningsanordningar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200" y="1776414"/>
            <a:ext cx="6309220" cy="4394200"/>
          </a:xfrm>
        </p:spPr>
        <p:txBody>
          <a:bodyPr/>
          <a:lstStyle/>
          <a:p>
            <a:pPr marL="0" indent="0" algn="just">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2. Övervakning av markfuktighet</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Vad är det för något? Mätning av markvattenhalt med hjälp av fjärranalysteknik och sensorer.</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Fördelar för jordbrukare: Optimal bevattningsplanering, minskat vattenspill och förbättrad skördehälsa.</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Fördelar för miljön: Bevarade vattenresurser och minskade föroreningar från avrinning. </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Lösningar för marknaden: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Sentek</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AquaSpy</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Irrometer</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METER Group, Arable Labs.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105F2C1D-EBB6-3A50-2D8F-F1D2052F3F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0242" y="2219862"/>
            <a:ext cx="3228587" cy="2418275"/>
          </a:xfrm>
          <a:prstGeom prst="rect">
            <a:avLst/>
          </a:prstGeom>
          <a:noFill/>
          <a:ln>
            <a:noFill/>
          </a:ln>
        </p:spPr>
      </p:pic>
    </p:spTree>
    <p:extLst>
      <p:ext uri="{BB962C8B-B14F-4D97-AF65-F5344CB8AC3E}">
        <p14:creationId xmlns:p14="http://schemas.microsoft.com/office/powerpoint/2010/main" val="306835757"/>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Introduktion till datavetenskap, till sensorer och andra övervakningsanordningar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6292443" cy="4394200"/>
          </a:xfrm>
        </p:spPr>
        <p:txBody>
          <a:bodyPr/>
          <a:lstStyle/>
          <a:p>
            <a:pPr marL="0" indent="0" algn="ctr">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3. Hantering av näringsämnen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Vad är det för något? Bedömning av markens näringsnivåer med hjälp av fjärranalysdata för att informera om exakt gödningsapplicering.</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Fördelar för jordbrukare: Förbättrad avkastning, minskade kostnader för gödselmedel och optimerad resursanvändning. </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Fördelar för miljön: Minimerad avrinning av näringsämnen och minskade miljöföroreningar.</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Marknadslösningar: Yara,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AgroCares</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Cropnuts</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TerrAvion</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Agrology</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703CF286-D36C-2BAC-41F3-636502D5DF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9510" y="2254653"/>
            <a:ext cx="3135690" cy="2348694"/>
          </a:xfrm>
          <a:prstGeom prst="rect">
            <a:avLst/>
          </a:prstGeom>
          <a:noFill/>
          <a:ln>
            <a:noFill/>
          </a:ln>
        </p:spPr>
      </p:pic>
    </p:spTree>
    <p:extLst>
      <p:ext uri="{BB962C8B-B14F-4D97-AF65-F5344CB8AC3E}">
        <p14:creationId xmlns:p14="http://schemas.microsoft.com/office/powerpoint/2010/main" val="2075567646"/>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Introduktion till datavetenskap, till sensorer och andra övervakningsanordningar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9" y="1781175"/>
            <a:ext cx="4472032" cy="4394200"/>
          </a:xfrm>
        </p:spPr>
        <p:txBody>
          <a:bodyPr>
            <a:normAutofit lnSpcReduction="10000"/>
          </a:bodyPr>
          <a:lstStyle/>
          <a:p>
            <a:pPr marL="0" indent="0" algn="ctr">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4️. Detektering av ogräs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Vad är det för något? Identifiering och kartläggning av ogräs i jordbruksfält med hjälp av fjärranalysbilder. </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Fördelar för jordbrukare: Riktad ogräsbekämpning, minskade kostnader för herbicider och ökad avkastning. </a:t>
            </a: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Fördelar för miljön: Minskad användning av herbicider och minimerad påverkan på icke-målarter.</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Lösningar för marknaden: Blue River Technology,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ecoRobotix</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Green Atlas, Bilberry,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AgEagle</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3" name="Picture 2">
            <a:extLst>
              <a:ext uri="{FF2B5EF4-FFF2-40B4-BE49-F238E27FC236}">
                <a16:creationId xmlns:a16="http://schemas.microsoft.com/office/drawing/2014/main" id="{5E7B5D44-5D7F-AEEB-BAE1-54CF974235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826" y="1872868"/>
            <a:ext cx="3176101" cy="2105407"/>
          </a:xfrm>
          <a:prstGeom prst="rect">
            <a:avLst/>
          </a:prstGeom>
          <a:noFill/>
          <a:ln>
            <a:noFill/>
          </a:ln>
        </p:spPr>
      </p:pic>
      <p:pic>
        <p:nvPicPr>
          <p:cNvPr id="4" name="Picture 3">
            <a:extLst>
              <a:ext uri="{FF2B5EF4-FFF2-40B4-BE49-F238E27FC236}">
                <a16:creationId xmlns:a16="http://schemas.microsoft.com/office/drawing/2014/main" id="{58809367-55DE-3B1F-CE93-A8DF302011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667" y="4206410"/>
            <a:ext cx="2865164" cy="1927392"/>
          </a:xfrm>
          <a:prstGeom prst="rect">
            <a:avLst/>
          </a:prstGeom>
          <a:noFill/>
          <a:ln>
            <a:noFill/>
          </a:ln>
        </p:spPr>
      </p:pic>
    </p:spTree>
    <p:extLst>
      <p:ext uri="{BB962C8B-B14F-4D97-AF65-F5344CB8AC3E}">
        <p14:creationId xmlns:p14="http://schemas.microsoft.com/office/powerpoint/2010/main" val="1463048837"/>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Introduktion till datavetenskap, till sensorer och andra övervakningsanordningar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671120" y="1921079"/>
            <a:ext cx="10682678" cy="4254296"/>
          </a:xfrm>
        </p:spPr>
        <p:txBody>
          <a:bodyPr>
            <a:noAutofit/>
          </a:bodyPr>
          <a:lstStyle/>
          <a:p>
            <a:pPr marL="0" indent="0" algn="ctr">
              <a:lnSpc>
                <a:spcPct val="115000"/>
              </a:lnSpc>
              <a:spcBef>
                <a:spcPts val="600"/>
              </a:spcBef>
              <a:spcAft>
                <a:spcPts val="600"/>
              </a:spcAft>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Lösningar för precisionsjordbruk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För att mildra effekterna av detta problem kan flera digitala lösningar och lösningar för precisionsjordbruk användas: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Jordsensorer: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dessa enheter placeras på fältet för att ge realtidsdata om markfuktighet, temperatur och näringsinnehåll. Denna information kan vägleda jordbrukare att använda vatten, gödselmedel och andra insatsmedel endast när och där de behövs, vilket minskar överdriven användning och markförstöring.</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Precisionsapplicering av gödselmedel:</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GPS-styrd utrustning kan applicera gödselmedel med hög precision, vilket minskar överanvändning och säkerställer att näringsämnena tillförs där de bäst behövs. Detta kan förbättra markhälsan och minska avrinningen av näringsämnen till närliggande vattendrag.</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endParaRPr lang="en-GB" sz="1800" dirty="0"/>
          </a:p>
        </p:txBody>
      </p:sp>
    </p:spTree>
    <p:extLst>
      <p:ext uri="{BB962C8B-B14F-4D97-AF65-F5344CB8AC3E}">
        <p14:creationId xmlns:p14="http://schemas.microsoft.com/office/powerpoint/2010/main" val="232855307"/>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Autofit/>
          </a:bodyPr>
          <a:lstStyle/>
          <a:p>
            <a:pPr algn="ctr"/>
            <a:r>
              <a:rPr lang="en-US" sz="3600" dirty="0"/>
              <a:t>Introduktion till datavetenskap, till sensorer och andra övervakningsanordningar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2063691"/>
            <a:ext cx="10058401" cy="4111683"/>
          </a:xfrm>
        </p:spPr>
        <p:txBody>
          <a:bodyPr>
            <a:normAutofit/>
          </a:bodyPr>
          <a:lstStyle/>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Beslutsstöd för täckodling och växtrotation: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dessa digitala verktyg hjälper jordbrukare att planera och hantera växtrotation och täckodling, vilket kan förbättra markhälsan och minska behovet av syntetiska gödningsmedel. De använder data om lokala förhållanden, grödans egenskaper och andra faktorer för att ge rekommendationer.</a:t>
            </a:r>
            <a:endParaRPr lang="el-GR"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Bef>
                <a:spcPts val="600"/>
              </a:spcBef>
              <a:spcAft>
                <a:spcPts val="600"/>
              </a:spcAft>
            </a:pP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Fjärranalysteknik: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satellit- eller drönarbaserade bilder kan ge en mer storskalig bild av gården och avslöja mönster och problem som jorderosion eller näringsbrist som kanske inte är synliga på marknivå.</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sz="1800" dirty="0"/>
          </a:p>
        </p:txBody>
      </p:sp>
    </p:spTree>
    <p:extLst>
      <p:ext uri="{BB962C8B-B14F-4D97-AF65-F5344CB8AC3E}">
        <p14:creationId xmlns:p14="http://schemas.microsoft.com/office/powerpoint/2010/main" val="852145741"/>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870926"/>
          </a:xfrm>
        </p:spPr>
        <p:txBody>
          <a:bodyPr>
            <a:noAutofit/>
          </a:bodyPr>
          <a:lstStyle/>
          <a:p>
            <a:pPr algn="ctr"/>
            <a:r>
              <a:rPr lang="en-US" sz="3600" dirty="0"/>
              <a:t>Användning av precisionsteknik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15</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483065" y="1698320"/>
            <a:ext cx="5612935" cy="4394200"/>
          </a:xfrm>
        </p:spPr>
        <p:txBody>
          <a:bodyPr>
            <a:normAutofit/>
          </a:bodyPr>
          <a:lstStyle/>
          <a:p>
            <a:pPr marL="0" indent="0" algn="ctr">
              <a:buNone/>
            </a:pPr>
            <a:r>
              <a:rPr lang="en-US" sz="1800" b="1" dirty="0">
                <a:solidFill>
                  <a:schemeClr val="bg1">
                    <a:lumMod val="50000"/>
                  </a:schemeClr>
                </a:solidFill>
              </a:rPr>
              <a:t>Kartläggning av produktionen på vingårdar</a:t>
            </a:r>
          </a:p>
          <a:p>
            <a:pPr marL="0" indent="0" algn="just">
              <a:buNone/>
            </a:pPr>
            <a:r>
              <a:rPr lang="en-US" sz="1800" dirty="0">
                <a:solidFill>
                  <a:schemeClr val="bg1">
                    <a:lumMod val="50000"/>
                  </a:schemeClr>
                </a:solidFill>
              </a:rPr>
              <a:t>En av de första tillämpningarna inom trädgårdsodling var kartläggning av produktionen i vingårdar för vinframställning där skörden utfördes av maskiner. Två grundläggande principer användes:</a:t>
            </a:r>
          </a:p>
          <a:p>
            <a:pPr marL="0" indent="0" algn="just">
              <a:buNone/>
            </a:pPr>
            <a:r>
              <a:rPr lang="en-US" sz="1800" dirty="0">
                <a:solidFill>
                  <a:schemeClr val="bg1">
                    <a:lumMod val="50000"/>
                  </a:schemeClr>
                </a:solidFill>
              </a:rPr>
              <a:t>1. Kraftceller placeras under transportbanden för druvor och vägs medan maskinen rör sig (Figur 1). I maskiner med vibrationsinducerade rackinsamlingsskopor placeras kraftcellerna under bandet som flyttar skoporna och väger produktionen.</a:t>
            </a:r>
          </a:p>
          <a:p>
            <a:pPr marL="0" indent="0" algn="just">
              <a:buNone/>
            </a:pPr>
            <a:r>
              <a:rPr lang="en-US" sz="1800" dirty="0">
                <a:solidFill>
                  <a:schemeClr val="bg1">
                    <a:lumMod val="50000"/>
                  </a:schemeClr>
                </a:solidFill>
              </a:rPr>
              <a:t>2. Mätning av druvornas volym när de rör sig på transportbandet (Figur 2). Mätningen görs med ultraljud som uppskattar druvornas volym och sedan omvandlar den till vikt</a:t>
            </a:r>
          </a:p>
          <a:p>
            <a:endParaRPr lang="en-GB" sz="1800" dirty="0">
              <a:solidFill>
                <a:schemeClr val="bg1">
                  <a:lumMod val="50000"/>
                </a:schemeClr>
              </a:solidFill>
            </a:endParaRPr>
          </a:p>
        </p:txBody>
      </p:sp>
      <p:pic>
        <p:nvPicPr>
          <p:cNvPr id="2" name="Picture 1">
            <a:extLst>
              <a:ext uri="{FF2B5EF4-FFF2-40B4-BE49-F238E27FC236}">
                <a16:creationId xmlns:a16="http://schemas.microsoft.com/office/drawing/2014/main" id="{7FCDF5B0-CA3F-878A-A71A-E4E03FB60A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8889" y="1836082"/>
            <a:ext cx="5553075" cy="1155700"/>
          </a:xfrm>
          <a:prstGeom prst="rect">
            <a:avLst/>
          </a:prstGeom>
          <a:noFill/>
          <a:ln>
            <a:noFill/>
          </a:ln>
        </p:spPr>
      </p:pic>
      <p:pic>
        <p:nvPicPr>
          <p:cNvPr id="3" name="Picture 2">
            <a:extLst>
              <a:ext uri="{FF2B5EF4-FFF2-40B4-BE49-F238E27FC236}">
                <a16:creationId xmlns:a16="http://schemas.microsoft.com/office/drawing/2014/main" id="{BDF9C172-3565-4C9F-52AE-1045FD612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1391" y="3251048"/>
            <a:ext cx="4133850" cy="2914650"/>
          </a:xfrm>
          <a:prstGeom prst="rect">
            <a:avLst/>
          </a:prstGeom>
          <a:noFill/>
          <a:ln>
            <a:noFill/>
          </a:ln>
        </p:spPr>
      </p:pic>
    </p:spTree>
    <p:extLst>
      <p:ext uri="{BB962C8B-B14F-4D97-AF65-F5344CB8AC3E}">
        <p14:creationId xmlns:p14="http://schemas.microsoft.com/office/powerpoint/2010/main" val="4283676150"/>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61202"/>
          </a:xfrm>
        </p:spPr>
        <p:txBody>
          <a:bodyPr>
            <a:normAutofit/>
          </a:bodyPr>
          <a:lstStyle/>
          <a:p>
            <a:pPr algn="ctr"/>
            <a:r>
              <a:rPr lang="en-US" sz="3600" dirty="0"/>
              <a:t>Användning av precisionsteknik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401971" y="1778465"/>
            <a:ext cx="6091108" cy="4267929"/>
          </a:xfrm>
        </p:spPr>
        <p:txBody>
          <a:bodyPr>
            <a:normAutofit/>
          </a:bodyPr>
          <a:lstStyle/>
          <a:p>
            <a:pPr marL="0" indent="0" algn="ctr">
              <a:buNone/>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Tillämpningar i bomull</a:t>
            </a:r>
            <a:endParaRPr lang="el-GR"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Den första tillämpningen av produktionskartläggning var på ett femtio hektar stort fält i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Karditsa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2001. Sedan dess och under de kommande fyra åren utfördes intensiva mätningar både på detta fält och på angränsande fält. </a:t>
            </a:r>
          </a:p>
          <a:p>
            <a:pPr marL="0" indent="0" algn="just">
              <a:buNone/>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Från alla mätningar, men även från andra mätningar i andra områden i Thessalien, visade det sig att det fanns en betydande variation i produktionen, även på små fält, vilket var grunden för en effektiv tillämpning av </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precisionsjordbruk.</a:t>
            </a:r>
          </a:p>
          <a:p>
            <a:pPr marL="0" indent="0">
              <a:buNone/>
            </a:pP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5C307AED-9A48-5F19-A33B-06641923A3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683" y="1999494"/>
            <a:ext cx="5114236" cy="3464655"/>
          </a:xfrm>
          <a:prstGeom prst="rect">
            <a:avLst/>
          </a:prstGeom>
          <a:noFill/>
          <a:ln>
            <a:noFill/>
          </a:ln>
        </p:spPr>
      </p:pic>
    </p:spTree>
    <p:extLst>
      <p:ext uri="{BB962C8B-B14F-4D97-AF65-F5344CB8AC3E}">
        <p14:creationId xmlns:p14="http://schemas.microsoft.com/office/powerpoint/2010/main" val="2832011614"/>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7"/>
            <a:ext cx="10515600" cy="778647"/>
          </a:xfrm>
        </p:spPr>
        <p:txBody>
          <a:bodyPr>
            <a:normAutofit/>
          </a:bodyPr>
          <a:lstStyle/>
          <a:p>
            <a:pPr algn="ctr"/>
            <a:r>
              <a:rPr lang="en-US" sz="3600" dirty="0"/>
              <a:t>Användning av precisionsteknik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17</a:t>
            </a:fld>
            <a:endParaRPr lang="en-US" dirty="0"/>
          </a:p>
        </p:txBody>
      </p:sp>
      <p:pic>
        <p:nvPicPr>
          <p:cNvPr id="2" name="Picture Placeholder 1" descr="A comparison of clay and clay&#10;&#10;Description automatically generated">
            <a:extLst>
              <a:ext uri="{FF2B5EF4-FFF2-40B4-BE49-F238E27FC236}">
                <a16:creationId xmlns:a16="http://schemas.microsoft.com/office/drawing/2014/main" id="{DEA726BA-5252-4A95-996E-C924AA5F2E0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642" r="1642"/>
          <a:stretch>
            <a:fillRect/>
          </a:stretch>
        </p:blipFill>
        <p:spPr>
          <a:xfrm>
            <a:off x="6464064" y="1737133"/>
            <a:ext cx="5361265" cy="3574176"/>
          </a:xfrm>
          <a:prstGeom prst="rect">
            <a:avLst/>
          </a:prstGeom>
        </p:spPr>
      </p:pic>
      <p:sp>
        <p:nvSpPr>
          <p:cNvPr id="11" name="TextBox 10">
            <a:extLst>
              <a:ext uri="{FF2B5EF4-FFF2-40B4-BE49-F238E27FC236}">
                <a16:creationId xmlns:a16="http://schemas.microsoft.com/office/drawing/2014/main" id="{4610D99B-28AD-7C1C-1BEC-601F2A4D7E76}"/>
              </a:ext>
            </a:extLst>
          </p:cNvPr>
          <p:cNvSpPr txBox="1"/>
          <p:nvPr/>
        </p:nvSpPr>
        <p:spPr>
          <a:xfrm>
            <a:off x="734735" y="2063691"/>
            <a:ext cx="5361265" cy="1984902"/>
          </a:xfrm>
          <a:prstGeom prst="rect">
            <a:avLst/>
          </a:prstGeom>
          <a:noFill/>
        </p:spPr>
        <p:txBody>
          <a:bodyPr wrap="square">
            <a:spAutoFit/>
          </a:bodyPr>
          <a:lstStyle/>
          <a:p>
            <a:pPr algn="just">
              <a:lnSpc>
                <a:spcPct val="115000"/>
              </a:lnSpc>
              <a:spcBef>
                <a:spcPts val="600"/>
              </a:spcBef>
              <a:spcAft>
                <a:spcPts val="600"/>
              </a:spcAft>
            </a:pPr>
            <a:r>
              <a:rPr lang="en-GB"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Tillämpningen på </a:t>
            </a:r>
            <a:r>
              <a:rPr lang="en-GB"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Karditsa-fältet </a:t>
            </a:r>
            <a:r>
              <a:rPr lang="en-GB"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omfattade mätningar av elektrisk konduktivitet med en VERIS 3000-sensor, mätningar på olika fält och korrelation av kalibreringskoefficienten med sorter, samt mätningar av variationen i produktionens kvalitetsegenskaper.</a:t>
            </a:r>
            <a:endParaRPr lang="el-GR" sz="24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413CD7D-03FE-F8A4-0C3A-3F1D1D3463AE}"/>
              </a:ext>
            </a:extLst>
          </p:cNvPr>
          <p:cNvSpPr txBox="1"/>
          <p:nvPr/>
        </p:nvSpPr>
        <p:spPr>
          <a:xfrm>
            <a:off x="5623420" y="5649163"/>
            <a:ext cx="6094602" cy="369332"/>
          </a:xfrm>
          <a:prstGeom prst="rect">
            <a:avLst/>
          </a:prstGeom>
          <a:noFill/>
        </p:spPr>
        <p:txBody>
          <a:bodyPr wrap="square">
            <a:spAutoFit/>
          </a:bodyPr>
          <a:lstStyle/>
          <a:p>
            <a:pPr algn="ctr"/>
            <a:r>
              <a:rPr lang="en-US" dirty="0">
                <a:solidFill>
                  <a:schemeClr val="bg1">
                    <a:lumMod val="50000"/>
                  </a:schemeClr>
                </a:solidFill>
              </a:rPr>
              <a:t>Lerhalt i jorden</a:t>
            </a:r>
            <a:endParaRPr lang="el-GR" dirty="0">
              <a:solidFill>
                <a:schemeClr val="bg1">
                  <a:lumMod val="50000"/>
                </a:schemeClr>
              </a:solidFill>
            </a:endParaRPr>
          </a:p>
        </p:txBody>
      </p:sp>
    </p:spTree>
    <p:extLst>
      <p:ext uri="{BB962C8B-B14F-4D97-AF65-F5344CB8AC3E}">
        <p14:creationId xmlns:p14="http://schemas.microsoft.com/office/powerpoint/2010/main" val="3307764982"/>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799620"/>
          </a:xfrm>
        </p:spPr>
        <p:txBody>
          <a:bodyPr>
            <a:normAutofit/>
          </a:bodyPr>
          <a:lstStyle/>
          <a:p>
            <a:pPr algn="ctr"/>
            <a:r>
              <a:rPr lang="en-US" sz="3600" dirty="0"/>
              <a:t>Användning av precisionsteknik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18</a:t>
            </a:fld>
            <a:endParaRPr lang="en-US" dirty="0"/>
          </a:p>
        </p:txBody>
      </p:sp>
      <p:pic>
        <p:nvPicPr>
          <p:cNvPr id="2" name="Picture 1" descr="A comparison of sand and sand maps&#10;&#10;Description automatically generated">
            <a:extLst>
              <a:ext uri="{FF2B5EF4-FFF2-40B4-BE49-F238E27FC236}">
                <a16:creationId xmlns:a16="http://schemas.microsoft.com/office/drawing/2014/main" id="{0B1D3CBC-DF7D-BD23-EDA6-731B34E52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83" y="1650534"/>
            <a:ext cx="6371350" cy="3684240"/>
          </a:xfrm>
          <a:prstGeom prst="rect">
            <a:avLst/>
          </a:prstGeom>
        </p:spPr>
      </p:pic>
      <p:sp>
        <p:nvSpPr>
          <p:cNvPr id="11" name="TextBox 10">
            <a:extLst>
              <a:ext uri="{FF2B5EF4-FFF2-40B4-BE49-F238E27FC236}">
                <a16:creationId xmlns:a16="http://schemas.microsoft.com/office/drawing/2014/main" id="{8F7FBA88-7EDF-B0A9-91B5-D08A932FCB48}"/>
              </a:ext>
            </a:extLst>
          </p:cNvPr>
          <p:cNvSpPr txBox="1"/>
          <p:nvPr/>
        </p:nvSpPr>
        <p:spPr>
          <a:xfrm>
            <a:off x="2779857" y="5602159"/>
            <a:ext cx="6094602" cy="369332"/>
          </a:xfrm>
          <a:prstGeom prst="rect">
            <a:avLst/>
          </a:prstGeom>
          <a:noFill/>
        </p:spPr>
        <p:txBody>
          <a:bodyPr wrap="square">
            <a:spAutoFit/>
          </a:bodyPr>
          <a:lstStyle/>
          <a:p>
            <a:pPr algn="ctr"/>
            <a:r>
              <a:rPr lang="en-US" dirty="0">
                <a:solidFill>
                  <a:schemeClr val="bg1">
                    <a:lumMod val="50000"/>
                  </a:schemeClr>
                </a:solidFill>
              </a:rPr>
              <a:t>Sandhalt i jorden</a:t>
            </a:r>
            <a:endParaRPr lang="el-GR" dirty="0">
              <a:solidFill>
                <a:schemeClr val="bg1">
                  <a:lumMod val="50000"/>
                </a:schemeClr>
              </a:solidFill>
            </a:endParaRPr>
          </a:p>
        </p:txBody>
      </p:sp>
    </p:spTree>
    <p:extLst>
      <p:ext uri="{BB962C8B-B14F-4D97-AF65-F5344CB8AC3E}">
        <p14:creationId xmlns:p14="http://schemas.microsoft.com/office/powerpoint/2010/main" val="969103499"/>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719924"/>
          </a:xfrm>
        </p:spPr>
        <p:txBody>
          <a:bodyPr>
            <a:normAutofit/>
          </a:bodyPr>
          <a:lstStyle/>
          <a:p>
            <a:pPr algn="ctr"/>
            <a:r>
              <a:rPr lang="en-US" sz="3600" dirty="0"/>
              <a:t>Användning av precisionsteknik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19</a:t>
            </a:fld>
            <a:endParaRPr lang="en-US" dirty="0"/>
          </a:p>
        </p:txBody>
      </p:sp>
      <p:pic>
        <p:nvPicPr>
          <p:cNvPr id="10" name="Picture 9" descr="A close-up of a graph&#10;&#10;Description automatically generated">
            <a:extLst>
              <a:ext uri="{FF2B5EF4-FFF2-40B4-BE49-F238E27FC236}">
                <a16:creationId xmlns:a16="http://schemas.microsoft.com/office/drawing/2014/main" id="{548FE01E-1540-251F-B0A1-E2CD3AFC4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499" y="1659635"/>
            <a:ext cx="4846116" cy="4194161"/>
          </a:xfrm>
          <a:prstGeom prst="rect">
            <a:avLst/>
          </a:prstGeom>
        </p:spPr>
      </p:pic>
      <p:sp>
        <p:nvSpPr>
          <p:cNvPr id="14" name="TextBox 13">
            <a:extLst>
              <a:ext uri="{FF2B5EF4-FFF2-40B4-BE49-F238E27FC236}">
                <a16:creationId xmlns:a16="http://schemas.microsoft.com/office/drawing/2014/main" id="{9B5673ED-3457-17CF-1912-E37E4CDC21CB}"/>
              </a:ext>
            </a:extLst>
          </p:cNvPr>
          <p:cNvSpPr txBox="1"/>
          <p:nvPr/>
        </p:nvSpPr>
        <p:spPr>
          <a:xfrm>
            <a:off x="2206286" y="5877243"/>
            <a:ext cx="8092542" cy="369332"/>
          </a:xfrm>
          <a:prstGeom prst="rect">
            <a:avLst/>
          </a:prstGeom>
          <a:noFill/>
        </p:spPr>
        <p:txBody>
          <a:bodyPr wrap="square">
            <a:spAutoFit/>
          </a:bodyPr>
          <a:lstStyle/>
          <a:p>
            <a:pPr algn="just"/>
            <a:r>
              <a:rPr lang="en-US" dirty="0">
                <a:solidFill>
                  <a:schemeClr val="bg1">
                    <a:lumMod val="50000"/>
                  </a:schemeClr>
                </a:solidFill>
              </a:rPr>
              <a:t>Karta över produktionstrender från de fyra åren av kartläggning av bomullsproduktionen </a:t>
            </a:r>
            <a:endParaRPr lang="el-GR" dirty="0">
              <a:solidFill>
                <a:schemeClr val="bg1">
                  <a:lumMod val="50000"/>
                </a:schemeClr>
              </a:solidFill>
            </a:endParaRPr>
          </a:p>
        </p:txBody>
      </p:sp>
    </p:spTree>
    <p:extLst>
      <p:ext uri="{BB962C8B-B14F-4D97-AF65-F5344CB8AC3E}">
        <p14:creationId xmlns:p14="http://schemas.microsoft.com/office/powerpoint/2010/main" val="716216498"/>
      </p:ext>
    </p:extLst>
  </p:cSld>
  <p:clrMapOvr>
    <a:masterClrMapping/>
  </p:clrMapOvr>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3999" y="2123260"/>
            <a:ext cx="9792749" cy="2387600"/>
          </a:xfrm>
        </p:spPr>
        <p:txBody>
          <a:bodyPr>
            <a:noAutofit/>
          </a:bodyPr>
          <a:lstStyle/>
          <a:p>
            <a:r>
              <a:rPr lang="en-GB" sz="4000" b="1" dirty="0">
                <a:solidFill>
                  <a:srgbClr val="94C020"/>
                </a:solidFill>
                <a:latin typeface="+mn-lt"/>
              </a:rPr>
              <a:t>Kurs: (VET-B1)</a:t>
            </a:r>
            <a:br>
              <a:rPr lang="en-GB" sz="4000" b="1" dirty="0">
                <a:solidFill>
                  <a:srgbClr val="94C020"/>
                </a:solidFill>
                <a:latin typeface="+mn-lt"/>
              </a:rPr>
            </a:br>
            <a:r>
              <a:rPr lang="en-GB" sz="4000" b="1" dirty="0">
                <a:solidFill>
                  <a:srgbClr val="94C020"/>
                </a:solidFill>
                <a:latin typeface="+mn-lt"/>
              </a:rPr>
              <a:t>Modul: (Digital teknik och artificiell intelligens)</a:t>
            </a:r>
            <a:br>
              <a:rPr lang="en-GB" sz="4000" b="1" dirty="0">
                <a:solidFill>
                  <a:srgbClr val="94C020"/>
                </a:solidFill>
                <a:latin typeface="+mn-lt"/>
              </a:rPr>
            </a:br>
            <a:r>
              <a:rPr lang="en-GB" sz="4000" b="1" dirty="0">
                <a:solidFill>
                  <a:srgbClr val="94C020"/>
                </a:solidFill>
                <a:latin typeface="+mn-lt"/>
              </a:rPr>
              <a:t>Lärandeenhet: (Datavetenskap och precisionsteknik)</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a:t>
            </a:r>
            <a:r>
              <a:rPr lang="it-IT" dirty="0">
                <a:solidFill>
                  <a:schemeClr val="tx1">
                    <a:lumMod val="65000"/>
                    <a:lumOff val="35000"/>
                  </a:schemeClr>
                </a:solidFill>
              </a:rPr>
              <a:t>(</a:t>
            </a:r>
            <a:r>
              <a:rPr lang="it-IT" dirty="0"/>
              <a:t>CERTH</a:t>
            </a:r>
            <a:r>
              <a:rPr lang="it-IT" dirty="0">
                <a:solidFill>
                  <a:schemeClr val="tx1">
                    <a:lumMod val="65000"/>
                    <a:lumOff val="35000"/>
                  </a:schemeClr>
                </a:solidFill>
              </a:rPr>
              <a:t>)</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pPr algn="ctr"/>
            <a:r>
              <a:rPr lang="en-US" sz="3600" dirty="0"/>
              <a:t>Användning av precisionsteknik inom jordbruket</a:t>
            </a:r>
            <a:endParaRPr lang="en-GB" sz="3600"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058401" cy="4394200"/>
          </a:xfrm>
        </p:spPr>
        <p:txBody>
          <a:bodyPr>
            <a:normAutofit fontScale="92500"/>
          </a:bodyPr>
          <a:lstStyle/>
          <a:p>
            <a:pPr marL="0" indent="0" algn="ctr">
              <a:lnSpc>
                <a:spcPct val="115000"/>
              </a:lnSpc>
              <a:spcBef>
                <a:spcPts val="600"/>
              </a:spcBef>
              <a:spcAft>
                <a:spcPts val="600"/>
              </a:spcAft>
              <a:buNone/>
            </a:pPr>
            <a:r>
              <a:rPr lang="en-GB" sz="18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Avancerad teknik för upptäckt av skadedjur </a:t>
            </a:r>
            <a:endParaRPr lang="en-US" sz="1800" b="1" dirty="0">
              <a:solidFill>
                <a:schemeClr val="bg1">
                  <a:lumMod val="50000"/>
                </a:schemeClr>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GB" sz="18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Avancerad teknik för att upptäcka skadedjur, inklusive drönare, sensorer och artificiell intelligens. Förstå hur dessa verktyg möjliggör tidig identifiering av skadedjur, vilket möjliggör riktad och snabb applicering av bekämpningsmedel.</a:t>
            </a:r>
            <a:endParaRPr lang="el-GR" sz="18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Smarta fällor</a:t>
            </a:r>
            <a:r>
              <a:rPr lang="en-US" sz="18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Smarta fällor är utrustade med sensorer som kan upptäcka specifika feromoner eller beteenden hos skadedjur. Dessa fällor ger realtidsdata om skadedjurens aktivitet och hjälper jordbrukare att övervaka skadedjurspopulationer. </a:t>
            </a:r>
          </a:p>
          <a:p>
            <a:pPr algn="just">
              <a:lnSpc>
                <a:spcPct val="115000"/>
              </a:lnSpc>
              <a:spcBef>
                <a:spcPts val="600"/>
              </a:spcBef>
              <a:spcAft>
                <a:spcPts val="600"/>
              </a:spcAft>
            </a:pPr>
            <a:r>
              <a:rPr lang="en-US" sz="1800" b="1"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Automatiserade drönare</a:t>
            </a:r>
            <a:r>
              <a:rPr lang="en-US" sz="1800" dirty="0">
                <a:solidFill>
                  <a:schemeClr val="bg1">
                    <a:lumMod val="50000"/>
                  </a:schemeClr>
                </a:solidFill>
                <a:effectLst/>
                <a:latin typeface="Calibri" panose="020F0502020204030204" pitchFamily="34" charset="0"/>
                <a:ea typeface="Calibri" panose="020F0502020204030204" pitchFamily="34" charset="0"/>
                <a:cs typeface="Calibri" panose="020F0502020204030204" pitchFamily="34" charset="0"/>
              </a:rPr>
              <a:t>: Drönare utrustade med högupplösta kameror och sensorer kan täcka stora jordbruksfält på ett effektivt sätt. Dessa drönare tar detaljerade bilder och data som analyseras med hjälp av algoritmer för maskininlärning. </a:t>
            </a:r>
          </a:p>
          <a:p>
            <a:pPr algn="just">
              <a:lnSpc>
                <a:spcPct val="115000"/>
              </a:lnSpc>
              <a:spcBef>
                <a:spcPts val="600"/>
              </a:spcBef>
              <a:spcAft>
                <a:spcPts val="600"/>
              </a:spcAft>
            </a:pPr>
            <a:r>
              <a:rPr lang="en-US" sz="1900" b="1" dirty="0">
                <a:solidFill>
                  <a:schemeClr val="bg1">
                    <a:lumMod val="50000"/>
                  </a:schemeClr>
                </a:solidFill>
                <a:effectLst/>
                <a:ea typeface="Times New Roman" panose="02020603050405020304" pitchFamily="18" charset="0"/>
                <a:cs typeface="Calibri" panose="020F0502020204030204" pitchFamily="34" charset="0"/>
              </a:rPr>
              <a:t>Satelliter för fjärranalys</a:t>
            </a:r>
            <a:r>
              <a:rPr lang="en-US" sz="1900" dirty="0">
                <a:solidFill>
                  <a:schemeClr val="bg1">
                    <a:lumMod val="50000"/>
                  </a:schemeClr>
                </a:solidFill>
                <a:effectLst/>
                <a:ea typeface="Times New Roman" panose="02020603050405020304" pitchFamily="18" charset="0"/>
                <a:cs typeface="Calibri" panose="020F0502020204030204" pitchFamily="34" charset="0"/>
              </a:rPr>
              <a:t>: Satellitbilder och fjärranalysteknik ger en bred bild av jordbrukslandskapet. Satelliterna kan upptäcka förändringar i grödornas färg, mönster och hälsa. Avancerad analys, inklusive spektralanalys, hjälper till att identifiera områden som drabbats av skadedjur. </a:t>
            </a:r>
            <a:endParaRPr lang="en-GB" sz="1900" dirty="0">
              <a:solidFill>
                <a:schemeClr val="bg1">
                  <a:lumMod val="50000"/>
                </a:schemeClr>
              </a:solidFill>
            </a:endParaRPr>
          </a:p>
        </p:txBody>
      </p:sp>
    </p:spTree>
    <p:extLst>
      <p:ext uri="{BB962C8B-B14F-4D97-AF65-F5344CB8AC3E}">
        <p14:creationId xmlns:p14="http://schemas.microsoft.com/office/powerpoint/2010/main" val="255673258"/>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770258"/>
          </a:xfrm>
        </p:spPr>
        <p:txBody>
          <a:bodyPr>
            <a:normAutofit/>
          </a:bodyPr>
          <a:lstStyle/>
          <a:p>
            <a:pPr algn="ctr"/>
            <a:r>
              <a:rPr lang="en-GB" sz="3600" dirty="0"/>
              <a:t>Slutsats </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21</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515600" cy="4394200"/>
          </a:xfrm>
        </p:spPr>
        <p:txBody>
          <a:bodyPr>
            <a:normAutofit/>
          </a:bodyPr>
          <a:lstStyle/>
          <a:p>
            <a:pPr algn="just"/>
            <a:r>
              <a:rPr lang="en-US" sz="1800" dirty="0">
                <a:solidFill>
                  <a:schemeClr val="bg1">
                    <a:lumMod val="50000"/>
                  </a:schemeClr>
                </a:solidFill>
              </a:rPr>
              <a:t>Alla de tekniker som vi beskrivit ovan bidrar till att öka jordbrukets produktivitet. Noggrann jordbruksförvaltning, korrekt användning av insatsvaror vid rätt tidpunkt och i rätt mängd kan ge ett betydande bidrag till att öka avkastningen och uppnå målet på 70 procent. </a:t>
            </a:r>
          </a:p>
          <a:p>
            <a:pPr algn="just"/>
            <a:endParaRPr lang="en-US" sz="1800" dirty="0">
              <a:solidFill>
                <a:schemeClr val="bg1">
                  <a:lumMod val="50000"/>
                </a:schemeClr>
              </a:solidFill>
            </a:endParaRPr>
          </a:p>
          <a:p>
            <a:pPr algn="just"/>
            <a:r>
              <a:rPr lang="en-US" sz="1800" dirty="0">
                <a:solidFill>
                  <a:schemeClr val="bg1">
                    <a:lumMod val="50000"/>
                  </a:schemeClr>
                </a:solidFill>
              </a:rPr>
              <a:t>Inom en snar framtid kan bättre standarder med bättre förutsägelser av väderförhållanden bidra till högre avkastning. Navigationsteknik kan minska markpackningen och bidra till att öka avkastningen. Trafikstyrningssystem för fordon har under många år bidragit till att begränsa packningen, men också till att förbättra ruttens noggrannhet genom att minska luckor eller överlappningar i appliceringen av insatsmedel. </a:t>
            </a:r>
          </a:p>
          <a:p>
            <a:pPr algn="just"/>
            <a:endParaRPr lang="en-US" sz="1800" dirty="0">
              <a:solidFill>
                <a:schemeClr val="bg1">
                  <a:lumMod val="50000"/>
                </a:schemeClr>
              </a:solidFill>
            </a:endParaRPr>
          </a:p>
          <a:p>
            <a:pPr algn="just"/>
            <a:r>
              <a:rPr lang="en-US" sz="1800" dirty="0">
                <a:solidFill>
                  <a:schemeClr val="bg1">
                    <a:lumMod val="50000"/>
                  </a:schemeClr>
                </a:solidFill>
              </a:rPr>
              <a:t>Precisionsjordbruk är därför ett vapen i händerna på jordbrukarna för att uppnå bättre avkastning och uppfylla samhällets förväntningar. Ett andra element är sparandet av icke-förnybara resurser. Jordbruket är inte en särskilt stor konsument, men det kan bidra till att spara resurser. Teknik som variabel dosering av </a:t>
            </a:r>
            <a:r>
              <a:rPr lang="en-US" sz="1800" dirty="0" err="1">
                <a:solidFill>
                  <a:schemeClr val="bg1">
                    <a:lumMod val="50000"/>
                  </a:schemeClr>
                </a:solidFill>
              </a:rPr>
              <a:t>gödselmedel </a:t>
            </a:r>
            <a:r>
              <a:rPr lang="en-US" sz="1800" dirty="0">
                <a:solidFill>
                  <a:schemeClr val="bg1">
                    <a:lumMod val="50000"/>
                  </a:schemeClr>
                </a:solidFill>
              </a:rPr>
              <a:t>och andra kemikalier bidrar väsentligt till att minska energiförbrukningen (</a:t>
            </a:r>
            <a:r>
              <a:rPr lang="en-US" sz="1800" dirty="0" err="1">
                <a:solidFill>
                  <a:schemeClr val="bg1">
                    <a:lumMod val="50000"/>
                  </a:schemeClr>
                </a:solidFill>
              </a:rPr>
              <a:t>kvävegödsling</a:t>
            </a:r>
            <a:r>
              <a:rPr lang="en-US" sz="1800" dirty="0">
                <a:solidFill>
                  <a:schemeClr val="bg1">
                    <a:lumMod val="50000"/>
                  </a:schemeClr>
                </a:solidFill>
              </a:rPr>
              <a:t>) och de begränsade fosfor- och kaliumreserverna.</a:t>
            </a:r>
            <a:endParaRPr lang="en-GB" sz="1800" dirty="0">
              <a:solidFill>
                <a:schemeClr val="bg1">
                  <a:lumMod val="50000"/>
                </a:schemeClr>
              </a:solidFill>
            </a:endParaRPr>
          </a:p>
        </p:txBody>
      </p:sp>
    </p:spTree>
    <p:extLst>
      <p:ext uri="{BB962C8B-B14F-4D97-AF65-F5344CB8AC3E}">
        <p14:creationId xmlns:p14="http://schemas.microsoft.com/office/powerpoint/2010/main" val="1804005585"/>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Lärandeenhet: </a:t>
            </a:r>
            <a:r>
              <a:rPr lang="en-GB" sz="1200" dirty="0"/>
              <a:t>Precisionsteknik och Big Data </a:t>
            </a:r>
            <a:r>
              <a:rPr lang="en-US" dirty="0"/>
              <a:t>/ Underenhet: 3:e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22</a:t>
            </a:fld>
            <a:endParaRPr lang="en-US" dirty="0"/>
          </a:p>
        </p:txBody>
      </p:sp>
      <p:sp>
        <p:nvSpPr>
          <p:cNvPr id="3" name="Rectangle 2">
            <a:extLst>
              <a:ext uri="{FF2B5EF4-FFF2-40B4-BE49-F238E27FC236}">
                <a16:creationId xmlns:a16="http://schemas.microsoft.com/office/drawing/2014/main" id="{CED8E806-94F8-58A5-1BA2-64C5FC616774}"/>
              </a:ext>
            </a:extLst>
          </p:cNvPr>
          <p:cNvSpPr/>
          <p:nvPr/>
        </p:nvSpPr>
        <p:spPr>
          <a:xfrm>
            <a:off x="2457974" y="5788404"/>
            <a:ext cx="7491369" cy="310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USGS: Fallstudie för användare av jordobservation: Använda Landsat för att kartlägga jordbruksskördar och bevattningsanvändning</a:t>
            </a:r>
            <a:endParaRPr lang="el-GR" sz="1400" dirty="0">
              <a:solidFill>
                <a:schemeClr val="tx1"/>
              </a:solidFill>
            </a:endParaRPr>
          </a:p>
        </p:txBody>
      </p:sp>
      <p:pic>
        <p:nvPicPr>
          <p:cNvPr id="9" name="Online Media 8" title="Earth Observation User Case Study: Using Landsat to Map Agricultural Yields and Irrigation Use">
            <a:hlinkClick r:id="" action="ppaction://media"/>
            <a:extLst>
              <a:ext uri="{FF2B5EF4-FFF2-40B4-BE49-F238E27FC236}">
                <a16:creationId xmlns:a16="http://schemas.microsoft.com/office/drawing/2014/main" id="{C987B2A7-5F0A-1C24-5C3C-67F4C9F359FF}"/>
              </a:ext>
            </a:extLst>
          </p:cNvPr>
          <p:cNvPicPr>
            <a:picLocks noRot="1" noChangeAspect="1"/>
          </p:cNvPicPr>
          <p:nvPr>
            <a:videoFile r:link="rId1"/>
          </p:nvPr>
        </p:nvPicPr>
        <p:blipFill>
          <a:blip r:embed="rId3"/>
          <a:stretch>
            <a:fillRect/>
          </a:stretch>
        </p:blipFill>
        <p:spPr>
          <a:xfrm>
            <a:off x="2172749" y="1421192"/>
            <a:ext cx="7487503" cy="4227132"/>
          </a:xfrm>
          <a:prstGeom prst="rect">
            <a:avLst/>
          </a:prstGeom>
        </p:spPr>
      </p:pic>
    </p:spTree>
    <p:extLst>
      <p:ext uri="{BB962C8B-B14F-4D97-AF65-F5344CB8AC3E}">
        <p14:creationId xmlns:p14="http://schemas.microsoft.com/office/powerpoint/2010/main" val="24830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Lösningar för modernt jordbruk</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Lärandeenhet: </a:t>
            </a:r>
            <a:r>
              <a:rPr lang="en-GB" sz="1200" dirty="0"/>
              <a:t>Precisionsteknik och Big Data </a:t>
            </a:r>
            <a:r>
              <a:rPr lang="en-US" dirty="0"/>
              <a:t>/ Underenhet: 3:e</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10" name="Rectangle 9">
            <a:extLst>
              <a:ext uri="{FF2B5EF4-FFF2-40B4-BE49-F238E27FC236}">
                <a16:creationId xmlns:a16="http://schemas.microsoft.com/office/drawing/2014/main" id="{73B79B31-4A02-9282-00BA-18BEBBC23F1E}"/>
              </a:ext>
            </a:extLst>
          </p:cNvPr>
          <p:cNvSpPr/>
          <p:nvPr/>
        </p:nvSpPr>
        <p:spPr>
          <a:xfrm>
            <a:off x="2617643" y="5511567"/>
            <a:ext cx="6607036" cy="419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Förenta nationernas livsmedels- och jordbruksorganisation (FAO), </a:t>
            </a:r>
            <a:endParaRPr lang="el-GR" dirty="0">
              <a:solidFill>
                <a:schemeClr val="tx1"/>
              </a:solidFill>
            </a:endParaRPr>
          </a:p>
        </p:txBody>
      </p:sp>
      <p:pic>
        <p:nvPicPr>
          <p:cNvPr id="2" name="Online Media 1" title="Counting crops + Drops: using remote sensing to help grow the future together">
            <a:hlinkClick r:id="" action="ppaction://media"/>
            <a:extLst>
              <a:ext uri="{FF2B5EF4-FFF2-40B4-BE49-F238E27FC236}">
                <a16:creationId xmlns:a16="http://schemas.microsoft.com/office/drawing/2014/main" id="{19D9B884-43AE-E93E-FB90-2371110E808E}"/>
              </a:ext>
            </a:extLst>
          </p:cNvPr>
          <p:cNvPicPr>
            <a:picLocks noRot="1" noChangeAspect="1"/>
          </p:cNvPicPr>
          <p:nvPr>
            <a:videoFile r:link="rId1"/>
          </p:nvPr>
        </p:nvPicPr>
        <p:blipFill>
          <a:blip r:embed="rId3"/>
          <a:stretch>
            <a:fillRect/>
          </a:stretch>
        </p:blipFill>
        <p:spPr>
          <a:xfrm>
            <a:off x="2358443" y="1437764"/>
            <a:ext cx="7215914" cy="4073803"/>
          </a:xfrm>
          <a:prstGeom prst="rect">
            <a:avLst/>
          </a:prstGeom>
        </p:spPr>
      </p:pic>
    </p:spTree>
    <p:extLst>
      <p:ext uri="{BB962C8B-B14F-4D97-AF65-F5344CB8AC3E}">
        <p14:creationId xmlns:p14="http://schemas.microsoft.com/office/powerpoint/2010/main" val="32235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681038"/>
            <a:ext cx="10515600" cy="600074"/>
          </a:xfrm>
        </p:spPr>
        <p:txBody>
          <a:bodyPr>
            <a:normAutofit/>
          </a:bodyPr>
          <a:lstStyle/>
          <a:p>
            <a:pPr algn="ctr"/>
            <a:r>
              <a:rPr lang="en-GB" sz="3600" dirty="0"/>
              <a:t>Fallstudier</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dirty="0"/>
              <a:t>Modul: Digital teknik och artificiell intelligens / Lärandeenhet: </a:t>
            </a:r>
            <a:r>
              <a:rPr lang="en-GB" sz="1200" dirty="0"/>
              <a:t>Precisionsteknik och Big Data </a:t>
            </a:r>
            <a:r>
              <a:rPr lang="en-US"/>
              <a:t>/ Underenhet: 3:e</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24</a:t>
            </a:fld>
            <a:endParaRPr lang="en-US" dirty="0"/>
          </a:p>
        </p:txBody>
      </p:sp>
      <p:sp>
        <p:nvSpPr>
          <p:cNvPr id="3" name="Rectangle 2">
            <a:extLst>
              <a:ext uri="{FF2B5EF4-FFF2-40B4-BE49-F238E27FC236}">
                <a16:creationId xmlns:a16="http://schemas.microsoft.com/office/drawing/2014/main" id="{2F61F51F-2937-38A0-21E0-16ED7A88DC4A}"/>
              </a:ext>
            </a:extLst>
          </p:cNvPr>
          <p:cNvSpPr/>
          <p:nvPr/>
        </p:nvSpPr>
        <p:spPr>
          <a:xfrm>
            <a:off x="1459685" y="5821960"/>
            <a:ext cx="8917497" cy="5343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rPr>
              <a:t>Geospatial värld: Tillämpning av fjärranalys inom precisionsjordbruk. Tekniska framsteg inom precisionsjordbruk har gjort det möjligt för jordbrukare att förbättra sin produktivitet utan ansträngning</a:t>
            </a:r>
            <a:endParaRPr lang="el-GR" sz="1600" dirty="0">
              <a:solidFill>
                <a:schemeClr val="tx1"/>
              </a:solidFill>
            </a:endParaRPr>
          </a:p>
        </p:txBody>
      </p:sp>
      <p:pic>
        <p:nvPicPr>
          <p:cNvPr id="4" name="Online Media 3" title="Applications of Remote Sensing in Precision Farming">
            <a:hlinkClick r:id="" action="ppaction://media"/>
            <a:extLst>
              <a:ext uri="{FF2B5EF4-FFF2-40B4-BE49-F238E27FC236}">
                <a16:creationId xmlns:a16="http://schemas.microsoft.com/office/drawing/2014/main" id="{69529EFA-6EB1-1747-D960-A67476D28203}"/>
              </a:ext>
            </a:extLst>
          </p:cNvPr>
          <p:cNvPicPr>
            <a:picLocks noRot="1" noChangeAspect="1"/>
          </p:cNvPicPr>
          <p:nvPr>
            <a:videoFile r:link="rId1"/>
          </p:nvPr>
        </p:nvPicPr>
        <p:blipFill>
          <a:blip r:embed="rId3"/>
          <a:stretch>
            <a:fillRect/>
          </a:stretch>
        </p:blipFill>
        <p:spPr>
          <a:xfrm>
            <a:off x="2256336" y="1281112"/>
            <a:ext cx="7525300" cy="4248470"/>
          </a:xfrm>
          <a:prstGeom prst="rect">
            <a:avLst/>
          </a:prstGeom>
        </p:spPr>
      </p:pic>
    </p:spTree>
    <p:extLst>
      <p:ext uri="{BB962C8B-B14F-4D97-AF65-F5344CB8AC3E}">
        <p14:creationId xmlns:p14="http://schemas.microsoft.com/office/powerpoint/2010/main" val="39123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noAutofit/>
          </a:bodyPr>
          <a:lstStyle/>
          <a:p>
            <a:pPr algn="ctr"/>
            <a:r>
              <a:rPr lang="en-US" sz="3600" dirty="0"/>
              <a:t>Introduktion till datavetenskap, till sensorer och andra övervakningsanordningar inom jordbruket</a:t>
            </a:r>
            <a:endParaRPr lang="en-GB" sz="3600"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normAutofit/>
          </a:bodyPr>
          <a:lstStyle/>
          <a:p>
            <a:pPr marL="0" indent="0" algn="ctr">
              <a:lnSpc>
                <a:spcPct val="115000"/>
              </a:lnSpc>
              <a:spcBef>
                <a:spcPts val="600"/>
              </a:spcBef>
              <a:spcAft>
                <a:spcPts val="600"/>
              </a:spcAft>
              <a:buNone/>
            </a:pPr>
            <a:r>
              <a:rPr lang="en-GB"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Grundläggande datavetenskap</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Datavetenskap är ett tvärvetenskapligt område som extraherar värdefulla insikter och kunskaper från strukturerade och ostrukturerade data. När det gäller jordbruk spelar datavetenskap en avgörande roll för att omvandla traditionella jordbruksmetoder till precisions- och datadrivna metoder. Jordbruket, som tidigare var beroende av erfarenhet och intuition, tar nu till sig kraften i data för att optimera verksamheten, öka produktiviteten och hantera hållbarhetsutmaningar.</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en-US" sz="1800" b="1" dirty="0">
                <a:solidFill>
                  <a:schemeClr val="bg1">
                    <a:lumMod val="50000"/>
                  </a:schemeClr>
                </a:solidFill>
              </a:rPr>
              <a:t>Vad är digitalt jordbruk?</a:t>
            </a:r>
          </a:p>
          <a:p>
            <a:pPr algn="just"/>
            <a:r>
              <a:rPr lang="en-US" sz="1800" dirty="0">
                <a:solidFill>
                  <a:schemeClr val="bg1">
                    <a:lumMod val="50000"/>
                  </a:schemeClr>
                </a:solidFill>
              </a:rPr>
              <a:t>Även känt som </a:t>
            </a:r>
            <a:r>
              <a:rPr lang="en-US" sz="1800" dirty="0" err="1">
                <a:solidFill>
                  <a:schemeClr val="bg1">
                    <a:lumMod val="50000"/>
                  </a:schemeClr>
                </a:solidFill>
              </a:rPr>
              <a:t>AgTech </a:t>
            </a:r>
            <a:r>
              <a:rPr lang="en-US" sz="1800" dirty="0">
                <a:solidFill>
                  <a:schemeClr val="bg1">
                    <a:lumMod val="50000"/>
                  </a:schemeClr>
                </a:solidFill>
              </a:rPr>
              <a:t>eller smart jordbruk, är ett snabbt utvecklande område som använder teknik för att förbättra jordbruksmetoder, i syfte att öka effektiviteten, produktiviteten och hållbarheten i livsmedelsproduktionssystem. Digitalt jordbruk innebär att man införlivar digital teknik och datadrivna metoder i jordbruksmetoderna. </a:t>
            </a:r>
            <a:endParaRPr lang="en-GB" sz="1800" dirty="0">
              <a:solidFill>
                <a:schemeClr val="bg1">
                  <a:lumMod val="50000"/>
                </a:schemeClr>
              </a:solidFill>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 XXXXXXX / Lärandeenhet: YYYYYYY / Underenhet: ZZZZZZZZ</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636587"/>
            <a:ext cx="10515600" cy="940543"/>
          </a:xfrm>
        </p:spPr>
        <p:txBody>
          <a:bodyPr>
            <a:noAutofit/>
          </a:bodyPr>
          <a:lstStyle/>
          <a:p>
            <a:pPr algn="ctr"/>
            <a:r>
              <a:rPr lang="en-US" sz="3600" dirty="0"/>
              <a:t>Introduktion till datavetenskap, till sensorer och andra övervakningsanordningar inom jordbruket</a:t>
            </a:r>
            <a:endParaRPr lang="en-GB" sz="3600"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indent="0" algn="ctr">
              <a:buNone/>
            </a:pPr>
            <a:r>
              <a:rPr lang="en-GB"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Artificiell intelligens för digitalt jordbruk</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I takt med att AI-systemen lär sig kan de närma sig eller ibland överträffa mänsklig prestanda inom vissa områden. Från att transkribera handskrivna texter till att känna igen objekt och mönster i bilder och göra komplexa prediktiva analyser kan AI ta på sig en del av många "smarta" uppgifter (som ofta är resurskrävande) och slutföra dem på en bråkdel av den tid och ansträngning som krävs av en människa, särskilt om de kombineras med annan teknik</a:t>
            </a:r>
            <a:r>
              <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rPr>
              <a:t>.</a:t>
            </a:r>
          </a:p>
          <a:p>
            <a:pPr algn="just"/>
            <a:endPar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endParaRPr>
          </a:p>
          <a:p>
            <a:pPr algn="just"/>
            <a:r>
              <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rPr>
              <a:t>Ett </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AI-system kan snabbt identifiera områden som behöver vatten eller gödningsmedel genom att </a:t>
            </a:r>
            <a:r>
              <a:rPr lang="en-US" sz="1800" dirty="0" err="1">
                <a:solidFill>
                  <a:srgbClr val="808080"/>
                </a:solidFill>
                <a:effectLst/>
                <a:latin typeface="Calibri" panose="020F0502020204030204" pitchFamily="34" charset="0"/>
                <a:ea typeface="Calibri" panose="020F0502020204030204" pitchFamily="34" charset="0"/>
                <a:cs typeface="Arial" panose="020B0604020202020204" pitchFamily="34" charset="0"/>
              </a:rPr>
              <a:t>analysera </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verkliga bilder av jordbruksmark tagna av drönare, vilket möjliggör en riktad användning av dessa resurser. AI anses i allt högre grad vara en av de mest kraftfulla lösningarna på de många utmaningar som jordbrukssektorn står inför i låg- och höginkomstländer</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noAutofit/>
          </a:bodyPr>
          <a:lstStyle/>
          <a:p>
            <a:pPr algn="ctr"/>
            <a:r>
              <a:rPr lang="en-US" sz="3600" dirty="0"/>
              <a:t>Introduktion till datavetenskap, till sensorer och andra övervakningsanordningar inom jordbruket</a:t>
            </a:r>
            <a:endParaRPr lang="en-GB" sz="3600"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996579"/>
            <a:ext cx="10515600" cy="4180383"/>
          </a:xfrm>
        </p:spPr>
        <p:txBody>
          <a:bodyPr>
            <a:normAutofit/>
          </a:bodyPr>
          <a:lstStyle/>
          <a:p>
            <a:pPr marL="0" indent="0" algn="ctr">
              <a:buNone/>
            </a:pPr>
            <a:r>
              <a:rPr lang="en-GB" sz="1800" b="1" dirty="0">
                <a:solidFill>
                  <a:schemeClr val="bg1">
                    <a:lumMod val="50000"/>
                  </a:schemeClr>
                </a:solidFill>
              </a:rPr>
              <a:t>Tillämpningsområden</a:t>
            </a:r>
            <a:endParaRPr lang="el-GR" sz="1800" b="1" dirty="0">
              <a:solidFill>
                <a:schemeClr val="bg1">
                  <a:lumMod val="50000"/>
                </a:schemeClr>
              </a:solidFill>
            </a:endParaRPr>
          </a:p>
          <a:p>
            <a:pPr algn="just"/>
            <a:r>
              <a:rPr lang="en-US" sz="1800" b="1" dirty="0">
                <a:solidFill>
                  <a:schemeClr val="bg1">
                    <a:lumMod val="50000"/>
                  </a:schemeClr>
                </a:solidFill>
              </a:rPr>
              <a:t>Övervakning av grödor, mark och boskap. </a:t>
            </a:r>
            <a:r>
              <a:rPr lang="en-US" sz="1800" dirty="0">
                <a:solidFill>
                  <a:schemeClr val="bg1">
                    <a:lumMod val="50000"/>
                  </a:schemeClr>
                </a:solidFill>
              </a:rPr>
              <a:t>AI-system kan hjälpa jordbrukare att övervaka tillståndet för sina grödor, jordar och boskap och ge snabba rekommendationer om särskilda åtgärder och beslut</a:t>
            </a:r>
            <a:r>
              <a:rPr lang="el-GR" sz="1800" dirty="0">
                <a:solidFill>
                  <a:schemeClr val="bg1">
                    <a:lumMod val="50000"/>
                  </a:schemeClr>
                </a:solidFill>
              </a:rPr>
              <a:t>.</a:t>
            </a:r>
          </a:p>
          <a:p>
            <a:pPr algn="just"/>
            <a:endParaRPr lang="el-GR" sz="1800" b="1" dirty="0">
              <a:solidFill>
                <a:schemeClr val="bg1">
                  <a:lumMod val="50000"/>
                </a:schemeClr>
              </a:solidFill>
            </a:endParaRPr>
          </a:p>
          <a:p>
            <a:pPr algn="just"/>
            <a:r>
              <a:rPr lang="en-US" sz="1800" b="1" dirty="0">
                <a:solidFill>
                  <a:schemeClr val="bg1">
                    <a:lumMod val="50000"/>
                  </a:schemeClr>
                </a:solidFill>
              </a:rPr>
              <a:t>Upptäckt av skadedjur och sjukdomar. </a:t>
            </a:r>
            <a:r>
              <a:rPr lang="en-US" sz="1800" dirty="0">
                <a:solidFill>
                  <a:schemeClr val="bg1">
                    <a:lumMod val="50000"/>
                  </a:schemeClr>
                </a:solidFill>
              </a:rPr>
              <a:t>AI-system kan undersöka digitala bilder som tagits av drönare, jordbruksrobotar eller jordbrukare med en enkel smartphone-kamera för att upptäcka skadedjur och ge konkreta råd till jordbruksarbetare om hur man förhindrar spridning, behandlar drabbade växter eller lindrar skadorna</a:t>
            </a:r>
            <a:r>
              <a:rPr lang="el-GR" sz="1800" dirty="0">
                <a:solidFill>
                  <a:schemeClr val="bg1">
                    <a:lumMod val="50000"/>
                  </a:schemeClr>
                </a:solidFill>
              </a:rPr>
              <a:t>.</a:t>
            </a:r>
          </a:p>
          <a:p>
            <a:pPr algn="just"/>
            <a:endParaRPr lang="el-GR" sz="1800" b="1" dirty="0">
              <a:solidFill>
                <a:schemeClr val="bg1">
                  <a:lumMod val="50000"/>
                </a:schemeClr>
              </a:solidFill>
            </a:endParaRPr>
          </a:p>
          <a:p>
            <a:pPr algn="just"/>
            <a:r>
              <a:rPr lang="en-US" sz="1800" b="1" dirty="0">
                <a:solidFill>
                  <a:schemeClr val="bg1">
                    <a:lumMod val="50000"/>
                  </a:schemeClr>
                </a:solidFill>
              </a:rPr>
              <a:t>Väder- och temperaturprognoser</a:t>
            </a:r>
            <a:r>
              <a:rPr lang="el-GR" sz="1800" b="1" dirty="0">
                <a:solidFill>
                  <a:schemeClr val="bg1">
                    <a:lumMod val="50000"/>
                  </a:schemeClr>
                </a:solidFill>
              </a:rPr>
              <a:t>. </a:t>
            </a:r>
            <a:r>
              <a:rPr lang="en-US" sz="1800" dirty="0">
                <a:solidFill>
                  <a:schemeClr val="bg1">
                    <a:lumMod val="50000"/>
                  </a:schemeClr>
                </a:solidFill>
              </a:rPr>
              <a:t>AI-algoritmer kan hjälpa till med lokala väder- och temperaturprognoser med hjälp av historiska data och mätningar från lokala väderstationer och fältsensorer</a:t>
            </a:r>
            <a:r>
              <a:rPr lang="en-US" sz="1800" b="1" dirty="0">
                <a:solidFill>
                  <a:schemeClr val="bg1">
                    <a:lumMod val="50000"/>
                  </a:schemeClr>
                </a:solidFill>
              </a:rPr>
              <a:t>.</a:t>
            </a:r>
            <a:endParaRPr lang="el-GR" sz="1800" b="1" dirty="0">
              <a:solidFill>
                <a:schemeClr val="bg1">
                  <a:lumMod val="50000"/>
                </a:schemeClr>
              </a:solidFill>
            </a:endParaRPr>
          </a:p>
          <a:p>
            <a:pPr algn="just"/>
            <a:endParaRPr lang="el-GR" sz="1800" b="1" dirty="0">
              <a:solidFill>
                <a:schemeClr val="bg1">
                  <a:lumMod val="50000"/>
                </a:schemeClr>
              </a:solidFill>
            </a:endParaRPr>
          </a:p>
          <a:p>
            <a:pPr marL="0" indent="0">
              <a:buNone/>
            </a:pPr>
            <a:endParaRPr lang="el-GR" sz="1800" b="1" dirty="0">
              <a:solidFill>
                <a:schemeClr val="bg1">
                  <a:lumMod val="50000"/>
                </a:schemeClr>
              </a:solidFill>
            </a:endParaRPr>
          </a:p>
          <a:p>
            <a:endParaRPr lang="el-GR" sz="1800" b="1" dirty="0">
              <a:solidFill>
                <a:schemeClr val="bg1">
                  <a:lumMod val="50000"/>
                </a:schemeClr>
              </a:solidFill>
            </a:endParaRPr>
          </a:p>
          <a:p>
            <a:endParaRPr lang="el-GR" sz="1800" b="1" dirty="0"/>
          </a:p>
          <a:p>
            <a:pPr marL="0" indent="0">
              <a:buNone/>
            </a:pP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5</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Autofit/>
          </a:bodyPr>
          <a:lstStyle/>
          <a:p>
            <a:pPr algn="ctr"/>
            <a:r>
              <a:rPr lang="en-US" sz="3600" dirty="0"/>
              <a:t>Introduktion till datavetenskap, till sensorer och andra övervakningsanordningar inom jordbruket</a:t>
            </a:r>
            <a:endParaRPr lang="en-GB" sz="3600"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2130803"/>
            <a:ext cx="10515600" cy="4046159"/>
          </a:xfrm>
        </p:spPr>
        <p:txBody>
          <a:bodyPr>
            <a:normAutofit/>
          </a:bodyPr>
          <a:lstStyle/>
          <a:p>
            <a:pPr algn="just"/>
            <a:r>
              <a:rPr lang="en-US" sz="1800" b="1" dirty="0">
                <a:solidFill>
                  <a:schemeClr val="bg1">
                    <a:lumMod val="50000"/>
                  </a:schemeClr>
                </a:solidFill>
              </a:rPr>
              <a:t>Prediktiv analys. </a:t>
            </a:r>
            <a:r>
              <a:rPr lang="en-US" sz="1800" dirty="0">
                <a:solidFill>
                  <a:schemeClr val="bg1">
                    <a:lumMod val="50000"/>
                  </a:schemeClr>
                </a:solidFill>
              </a:rPr>
              <a:t>AI kan generera exakta förutsägelser om avkastning och eventuellt produktkvalitet. Detta kan hjälpa jordbrukare att beräkna sina intäkter och fatta beslut om hur mycket de ska sälja och hur mycket de ska spara för egen konsumtion. AI-system kan också användas för att analysera konsumtionsmönster för att förutsäga efterfrågan på en viss jordbruksprodukt. Dessa förutsägelser kan kommuniceras till producenterna för att undvika brist eller överutbud.</a:t>
            </a:r>
            <a:endParaRPr lang="el-GR" sz="1800" dirty="0">
              <a:solidFill>
                <a:schemeClr val="bg1">
                  <a:lumMod val="50000"/>
                </a:schemeClr>
              </a:solidFill>
            </a:endParaRPr>
          </a:p>
          <a:p>
            <a:endParaRPr lang="el-GR" sz="1800" b="1" dirty="0">
              <a:solidFill>
                <a:schemeClr val="bg1">
                  <a:lumMod val="50000"/>
                </a:schemeClr>
              </a:solidFill>
            </a:endParaRPr>
          </a:p>
          <a:p>
            <a:pPr algn="just"/>
            <a:r>
              <a:rPr lang="en-US" sz="1800" b="1" dirty="0">
                <a:solidFill>
                  <a:schemeClr val="bg1">
                    <a:lumMod val="50000"/>
                  </a:schemeClr>
                </a:solidFill>
              </a:rPr>
              <a:t>Autonoma jordbruksrobotar och jordbruksutrustning</a:t>
            </a:r>
            <a:r>
              <a:rPr lang="el-GR" sz="1800" b="1" dirty="0">
                <a:solidFill>
                  <a:schemeClr val="bg1">
                    <a:lumMod val="50000"/>
                  </a:schemeClr>
                </a:solidFill>
              </a:rPr>
              <a:t>. </a:t>
            </a:r>
            <a:r>
              <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AI-system kan användas på robotplattformar för att styra och kontrollera deras arbete med att utföra assisterande uppgifter, t.ex. riktad bevattning, applicering av gödselmedel och bekämpningsmedel, insamling av frukt och transport av utrustning runt en gård bland annat.</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l-GR" sz="1800" b="1" dirty="0">
              <a:solidFill>
                <a:schemeClr val="bg1">
                  <a:lumMod val="50000"/>
                </a:schemeClr>
              </a:solidFill>
            </a:endParaRPr>
          </a:p>
          <a:p>
            <a:endParaRPr lang="en-GB" sz="1800"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6</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Autofit/>
          </a:bodyPr>
          <a:lstStyle/>
          <a:p>
            <a:pPr algn="ctr"/>
            <a:r>
              <a:rPr lang="en-US" sz="3600" dirty="0"/>
              <a:t>Introduktion till datavetenskap, till sensorer och andra övervakningsanordningar inom jordbruket</a:t>
            </a:r>
            <a:endParaRPr lang="en-GB" sz="3600"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199" y="2055303"/>
            <a:ext cx="10344325" cy="4121660"/>
          </a:xfrm>
        </p:spPr>
        <p:txBody>
          <a:bodyPr>
            <a:normAutofit/>
          </a:bodyPr>
          <a:lstStyle/>
          <a:p>
            <a:pPr algn="just"/>
            <a:r>
              <a:rPr lang="en-US" sz="1800" dirty="0">
                <a:solidFill>
                  <a:schemeClr val="bg1">
                    <a:lumMod val="50000"/>
                  </a:schemeClr>
                </a:solidFill>
              </a:rPr>
              <a:t>AI-teknik bygger på automatiserade system, användning av robotar och drönare och ökad implementering av datagenerering genom sensorer och flygbilder för grödor och markanvändning genom djupinlärningsteknik. </a:t>
            </a:r>
            <a:endParaRPr lang="el-GR" sz="1800" dirty="0">
              <a:solidFill>
                <a:schemeClr val="bg1">
                  <a:lumMod val="50000"/>
                </a:schemeClr>
              </a:solidFill>
            </a:endParaRPr>
          </a:p>
          <a:p>
            <a:pPr algn="just"/>
            <a:endParaRPr lang="el-GR" sz="1800" dirty="0">
              <a:solidFill>
                <a:schemeClr val="bg1">
                  <a:lumMod val="50000"/>
                </a:schemeClr>
              </a:solidFill>
            </a:endParaRPr>
          </a:p>
          <a:p>
            <a:pPr algn="just"/>
            <a:r>
              <a:rPr lang="en-US" sz="1800" dirty="0">
                <a:solidFill>
                  <a:schemeClr val="bg1">
                    <a:lumMod val="50000"/>
                  </a:schemeClr>
                </a:solidFill>
              </a:rPr>
              <a:t>Under de kommande åren förväntas tillämpningen av maskininlärning i olika jordbruksmetoder öka avsevärt förutsatt att flera utmaningar för en utbredd användning löses, särskilt bland jordbrukare i utvecklingsländer. Det handlar bland annat om oöverkomliga kostnader för tekniken, brist på standardisering, bristande AI-medvetenhet bland jordbrukare och begränsad tillgång till historiska data. Även om jordbrukssektorn sannolikt kommer att se ytterligare användning av AI är det viktigt att jordbrukarna har tillgång till aktuell utbildning för att säkerställa att tekniken används och fortsätter att förbättras</a:t>
            </a:r>
            <a:r>
              <a:rPr lang="el-GR" sz="1800" dirty="0">
                <a:solidFill>
                  <a:schemeClr val="bg1">
                    <a:lumMod val="50000"/>
                  </a:schemeClr>
                </a:solidFill>
              </a:rPr>
              <a:t>.</a:t>
            </a:r>
          </a:p>
          <a:p>
            <a:pPr algn="just"/>
            <a:endParaRPr lang="el-GR" sz="1800" dirty="0">
              <a:solidFill>
                <a:schemeClr val="bg1">
                  <a:lumMod val="50000"/>
                </a:schemeClr>
              </a:solidFill>
            </a:endParaRPr>
          </a:p>
          <a:p>
            <a:pPr algn="just"/>
            <a:r>
              <a:rPr lang="en-US" sz="1800" dirty="0">
                <a:solidFill>
                  <a:schemeClr val="bg1">
                    <a:lumMod val="50000"/>
                  </a:schemeClr>
                </a:solidFill>
              </a:rPr>
              <a:t>Smart farming är ett modernt koncept med IoT-teknik för att öka produktiviteten inom jordbruket. Med hjälp </a:t>
            </a:r>
            <a:r>
              <a:rPr lang="en-US" sz="1800" dirty="0">
                <a:solidFill>
                  <a:schemeClr val="bg1">
                    <a:lumMod val="50000"/>
                  </a:schemeClr>
                </a:solidFill>
              </a:rPr>
              <a:t>av smart jordbruk kan jordbrukare effektivt använda gödselmedel och andra resurser för att öka kvaliteten och kvantiteten på sina grödor</a:t>
            </a:r>
            <a:r>
              <a:rPr lang="el-GR" sz="1800" dirty="0">
                <a:solidFill>
                  <a:schemeClr val="bg1">
                    <a:lumMod val="50000"/>
                  </a:schemeClr>
                </a:solidFill>
              </a:rPr>
              <a:t>.</a:t>
            </a:r>
            <a:endParaRPr lang="en-GB" sz="1800" dirty="0">
              <a:solidFill>
                <a:schemeClr val="bg1">
                  <a:lumMod val="50000"/>
                </a:schemeClr>
              </a:solidFill>
            </a:endParaRP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Tree>
    <p:extLst>
      <p:ext uri="{BB962C8B-B14F-4D97-AF65-F5344CB8AC3E}">
        <p14:creationId xmlns:p14="http://schemas.microsoft.com/office/powerpoint/2010/main" val="1455482242"/>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839788" y="723900"/>
            <a:ext cx="9980612" cy="1096511"/>
          </a:xfrm>
        </p:spPr>
        <p:txBody>
          <a:bodyPr>
            <a:normAutofit/>
          </a:bodyPr>
          <a:lstStyle/>
          <a:p>
            <a:pPr algn="ctr"/>
            <a:r>
              <a:rPr lang="en-US" sz="3600" dirty="0"/>
              <a:t>Introduktion till datavetenskap, till sensorer och andra övervakningsanordningar inom jordbruket</a:t>
            </a:r>
            <a:endParaRPr lang="it-IT" sz="3600" dirty="0">
              <a:solidFill>
                <a:srgbClr val="94C020"/>
              </a:solidFill>
            </a:endParaRPr>
          </a:p>
        </p:txBody>
      </p:sp>
      <p:sp>
        <p:nvSpPr>
          <p:cNvPr id="7" name="Segnaposto testo 6">
            <a:extLst>
              <a:ext uri="{FF2B5EF4-FFF2-40B4-BE49-F238E27FC236}">
                <a16:creationId xmlns:a16="http://schemas.microsoft.com/office/drawing/2014/main" id="{3A33BEB4-FC51-2AA7-60E6-5BA3EC05E9B9}"/>
              </a:ext>
            </a:extLst>
          </p:cNvPr>
          <p:cNvSpPr>
            <a:spLocks noGrp="1"/>
          </p:cNvSpPr>
          <p:nvPr>
            <p:ph type="body" sz="half" idx="2"/>
          </p:nvPr>
        </p:nvSpPr>
        <p:spPr>
          <a:xfrm>
            <a:off x="839788" y="2057400"/>
            <a:ext cx="9831008" cy="4076700"/>
          </a:xfrm>
        </p:spPr>
        <p:txBody>
          <a:bodyPr>
            <a:normAutofit/>
          </a:bodyPr>
          <a:lstStyle/>
          <a:p>
            <a:pPr algn="ctr"/>
            <a:r>
              <a:rPr lang="en-US"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Vad är fjärranalys?</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Tekniken för att få information om objekt på jordens yta genom analys av data som samlats in av specialinstrument som inte har fysisk kontakt med objekten. Fjärranalys kan därför också definieras som identifiering av ett objekt på avstånd (Avery &amp; Berlin, 1992)</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Det handlar om att använda satellit- eller flygbilder, drönare och sensorer för att samla in data om olika aspekter av grödors hälsa, markförhållanden och miljöfaktorer</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t>
            </a:r>
          </a:p>
          <a:p>
            <a:pPr algn="just"/>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ctr"/>
            <a:r>
              <a:rPr lang="en-US"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Hur fungerar den?</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r>
              <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Elektromagnetisk strålning (EMR) är den grundläggande energimängd som har förmågan att producera arbete och mäts i joule. Elektromagnetisk energi kan uttryckas som mekanisk, kemisk, elektrisk och termisk energi. Energi överförs genom kontakt, transport och strålning. Av dessa tre faktorer är det bara strålning som kan överföra energi från en kropp till en annan utan inblandning av en mellanliggande bärare och genom att färdas miljontals kilometer i ett vakuummedium</a:t>
            </a:r>
            <a:r>
              <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rPr>
              <a:t>.</a:t>
            </a:r>
          </a:p>
          <a:p>
            <a:endParaRPr lang="el-GR" sz="1800" dirty="0">
              <a:solidFill>
                <a:srgbClr val="808080"/>
              </a:solidFill>
              <a:latin typeface="Calibri" panose="020F0502020204030204" pitchFamily="34" charset="0"/>
              <a:ea typeface="Calibri" panose="020F0502020204030204" pitchFamily="34" charset="0"/>
              <a:cs typeface="Arial" panose="020B0604020202020204" pitchFamily="34" charset="0"/>
            </a:endParaRPr>
          </a:p>
          <a:p>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it-IT" sz="2000" dirty="0">
              <a:solidFill>
                <a:schemeClr val="tx1">
                  <a:lumMod val="65000"/>
                  <a:lumOff val="35000"/>
                </a:schemeClr>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8</a:t>
            </a:fld>
            <a:endParaRPr lang="en-US" dirty="0"/>
          </a:p>
        </p:txBody>
      </p:sp>
    </p:spTree>
    <p:extLst>
      <p:ext uri="{BB962C8B-B14F-4D97-AF65-F5344CB8AC3E}">
        <p14:creationId xmlns:p14="http://schemas.microsoft.com/office/powerpoint/2010/main" val="1812231447"/>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a:xfrm>
            <a:off x="839788" y="620786"/>
            <a:ext cx="9847786" cy="1115736"/>
          </a:xfrm>
        </p:spPr>
        <p:txBody>
          <a:bodyPr>
            <a:normAutofit/>
          </a:bodyPr>
          <a:lstStyle/>
          <a:p>
            <a:pPr algn="ctr"/>
            <a:r>
              <a:rPr lang="en-US" sz="3600" dirty="0"/>
              <a:t>Introduktion till datavetenskap, till sensorer och andra övervakningsanordningar inom jordbruket</a:t>
            </a:r>
            <a:endParaRPr lang="en-GB" sz="3600" dirty="0"/>
          </a:p>
        </p:txBody>
      </p:sp>
      <p:sp>
        <p:nvSpPr>
          <p:cNvPr id="9" name="Segnaposto testo 8">
            <a:extLst>
              <a:ext uri="{FF2B5EF4-FFF2-40B4-BE49-F238E27FC236}">
                <a16:creationId xmlns:a16="http://schemas.microsoft.com/office/drawing/2014/main" id="{D8B43516-8517-284F-3974-9A46EF274351}"/>
              </a:ext>
            </a:extLst>
          </p:cNvPr>
          <p:cNvSpPr>
            <a:spLocks noGrp="1"/>
          </p:cNvSpPr>
          <p:nvPr>
            <p:ph type="body" sz="half" idx="2"/>
          </p:nvPr>
        </p:nvSpPr>
        <p:spPr>
          <a:xfrm>
            <a:off x="839788" y="1837189"/>
            <a:ext cx="5829460" cy="4335011"/>
          </a:xfrm>
        </p:spPr>
        <p:txBody>
          <a:bodyPr>
            <a:noAutofit/>
          </a:bodyPr>
          <a:lstStyle/>
          <a:p>
            <a:pPr algn="ctr"/>
            <a:r>
              <a:rPr lang="en-US"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rPr>
              <a:t>Övervakningsenheter</a:t>
            </a:r>
            <a:endParaRPr lang="el-GR" sz="1800" b="1"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US" sz="18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1️. Övervakning av grödor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Vad är det för något? Kontinuerlig observation av grödors hälsa och tillväxtstadier med hjälp av fjärranalysdata och bilder.</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Fördelar för jordbrukare: Tidig identifiering av problem, effektiv skötsel av grödor och ökad avkastning. </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Fördelar för miljön: Riktade insatser minskar resursslöseriet och minimerar negativ miljöpåverkan.</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15000"/>
              </a:lnSpc>
              <a:spcBef>
                <a:spcPts val="600"/>
              </a:spcBef>
              <a:spcAft>
                <a:spcPts val="600"/>
              </a:spcAft>
              <a:buFont typeface="Arial" panose="020B0604020202020204" pitchFamily="34" charset="0"/>
              <a:buChar char="•"/>
            </a:pP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Lösningar för marknaden: CropX, Taranis, Farmers Edge, </a:t>
            </a:r>
            <a:r>
              <a:rPr lang="en-US" sz="18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SatSure</a:t>
            </a:r>
            <a:r>
              <a:rPr lang="en-US" sz="18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Orbital Insight.</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sz="1800" dirty="0"/>
          </a:p>
        </p:txBody>
      </p:sp>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a:t>Modul: XXXXXXX / Lärandeenhet: YYYYYYY / Underenhet: ZZZZZZZZ</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2" name="Picture 1">
            <a:extLst>
              <a:ext uri="{FF2B5EF4-FFF2-40B4-BE49-F238E27FC236}">
                <a16:creationId xmlns:a16="http://schemas.microsoft.com/office/drawing/2014/main" id="{36161A6A-EE90-10F5-A5C8-590D59079D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887" y="2168350"/>
            <a:ext cx="4722995" cy="3419797"/>
          </a:xfrm>
          <a:prstGeom prst="rect">
            <a:avLst/>
          </a:prstGeom>
          <a:noFill/>
          <a:ln>
            <a:noFill/>
          </a:ln>
        </p:spPr>
      </p:pic>
    </p:spTree>
    <p:extLst>
      <p:ext uri="{BB962C8B-B14F-4D97-AF65-F5344CB8AC3E}">
        <p14:creationId xmlns:p14="http://schemas.microsoft.com/office/powerpoint/2010/main" val="126965949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B94A10-7B57-41E1-96D4-E3015167D454}"/>
</file>

<file path=customXml/itemProps2.xml><?xml version="1.0" encoding="utf-8"?>
<ds:datastoreItem xmlns:ds="http://schemas.openxmlformats.org/officeDocument/2006/customXml" ds:itemID="{C6769CD8-DDBF-43FF-A8BA-E95AE3BF319C}"/>
</file>

<file path=docProps/app.xml><?xml version="1.0" encoding="utf-8"?>
<ap:Properties xmlns:vt="http://schemas.openxmlformats.org/officeDocument/2006/docPropsVTypes" xmlns:ap="http://schemas.openxmlformats.org/officeDocument/2006/extended-properties">
  <ap:Template/>
  <ap:TotalTime>1999</ap:TotalTime>
  <ap:Words>2565</ap:Words>
  <ap:Application>Microsoft Office PowerPoint</ap:Application>
  <ap:PresentationFormat>Widescreen</ap:PresentationFormat>
  <ap:Paragraphs>153</ap:Paragraphs>
  <ap:Slides>25</ap:Slides>
  <ap:Notes>0</ap:Notes>
  <ap:HiddenSlides>0</ap:HiddenSlides>
  <ap:MMClips>3</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25</vt:i4>
      </vt:variant>
    </vt:vector>
  </ap:HeadingPairs>
  <ap:TitlesOfParts>
    <vt:vector baseType="lpstr" size="30">
      <vt:lpstr>Arial</vt:lpstr>
      <vt:lpstr>Calibri</vt:lpstr>
      <vt:lpstr>Calibri Light</vt:lpstr>
      <vt:lpstr>Wingdings</vt:lpstr>
      <vt:lpstr>Tema1</vt:lpstr>
      <vt:lpstr>PowerPoint Presentation</vt:lpstr>
      <vt:lpstr>Course: (VET-B1) Module: (Digital Technologies and Artificial Intelligence) Learning Unit: (Data Science and Precision Technologies)</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Introduction to data science, to sensors and other monitoring devices in agriculture</vt:lpstr>
      <vt:lpstr>Uses of Precision Technologies in agriculture</vt:lpstr>
      <vt:lpstr>Uses of Precision Technologies in agriculture</vt:lpstr>
      <vt:lpstr>Uses of Precision Technologies in agriculture</vt:lpstr>
      <vt:lpstr>Uses of Precision Technologies in agriculture</vt:lpstr>
      <vt:lpstr>Uses of Precision Technologies in agriculture</vt:lpstr>
      <vt:lpstr>Uses of Precision Technologies in agriculture</vt:lpstr>
      <vt:lpstr>Conclusion </vt:lpstr>
      <vt:lpstr>Case studies</vt:lpstr>
      <vt:lpstr>Modern Farming Solutions</vt:lpstr>
      <vt:lpstr>Case studies</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Presentazione standard di PowerPoint</dc:title>
  <dc:creator>Microsoft Office User</dc:creator>
  <lastModifiedBy>Dimitris Michas</lastModifiedBy>
  <revision>70</revision>
  <dcterms:created xsi:type="dcterms:W3CDTF">2022-08-02T09:54:50.0000000Z</dcterms:created>
  <dcterms:modified xsi:type="dcterms:W3CDTF">2024-01-05T14:37:40.0000000Z</dcterms:modified>
  <keywords>, docId:1DED19ADF63E7AB49139555D005C6E87</keywords>
</coreProperties>
</file>