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3"/>
  </p:notesMasterIdLst>
  <p:sldIdLst>
    <p:sldId id="265" r:id="rId2"/>
    <p:sldId id="256" r:id="rId3"/>
    <p:sldId id="260" r:id="rId4"/>
    <p:sldId id="284" r:id="rId5"/>
    <p:sldId id="277" r:id="rId6"/>
    <p:sldId id="269" r:id="rId7"/>
    <p:sldId id="267" r:id="rId8"/>
    <p:sldId id="285" r:id="rId9"/>
    <p:sldId id="263" r:id="rId10"/>
    <p:sldId id="261" r:id="rId11"/>
    <p:sldId id="271" r:id="rId12"/>
    <p:sldId id="286" r:id="rId13"/>
    <p:sldId id="270" r:id="rId14"/>
    <p:sldId id="272" r:id="rId15"/>
    <p:sldId id="278" r:id="rId16"/>
    <p:sldId id="287" r:id="rId17"/>
    <p:sldId id="279" r:id="rId18"/>
    <p:sldId id="280" r:id="rId19"/>
    <p:sldId id="281" r:id="rId20"/>
    <p:sldId id="288" r:id="rId21"/>
    <p:sldId id="266"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02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5"/>
    <p:restoredTop sz="96405"/>
  </p:normalViewPr>
  <p:slideViewPr>
    <p:cSldViewPr snapToGrid="0">
      <p:cViewPr varScale="1">
        <p:scale>
          <a:sx n="114" d="100"/>
          <a:sy n="114" d="100"/>
        </p:scale>
        <p:origin x="2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27/02/2024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"nº</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Klicka för att ändra titeln på schemat</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a:t>
            </a:r>
            <a:r>
              <a:rPr lang="en-US" dirty="0"/>
              <a:t>: </a:t>
            </a:r>
            <a:r>
              <a:rPr lang="en-US" dirty="0"/>
              <a:t>XXXXXXX / </a:t>
            </a:r>
            <a:r>
              <a:rPr lang="en-US" b="1" dirty="0"/>
              <a:t>Lärandeenhet</a:t>
            </a:r>
            <a:r>
              <a:rPr lang="en-US" dirty="0"/>
              <a:t>: </a:t>
            </a:r>
            <a:r>
              <a:rPr lang="en-US" dirty="0"/>
              <a:t>YYYYYYY / </a:t>
            </a:r>
            <a:r>
              <a:rPr lang="en-US" b="1" dirty="0"/>
              <a:t>Underenhet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"nº</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ivilpanda.com/remote-sensing-system/"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8200" y="1018293"/>
            <a:ext cx="10515600" cy="877888"/>
          </a:xfrm>
        </p:spPr>
        <p:txBody>
          <a:bodyPr>
            <a:normAutofit fontScale="90000"/>
          </a:bodyPr>
          <a:lstStyle/>
          <a:p>
            <a:r>
              <a:rPr lang="en-US" dirty="0"/>
              <a:t>De vanligaste satelliterna för fjärravkänning är</a:t>
            </a:r>
            <a:endParaRPr lang="it-IT" sz="4400" dirty="0">
              <a:solidFill>
                <a:srgbClr val="94C020"/>
              </a:solidFill>
            </a:endParaRPr>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a:t>Modul: </a:t>
            </a:r>
            <a:r>
              <a:rPr lang="en-GB" dirty="0"/>
              <a:t>Digital teknik och artificiell intelligens </a:t>
            </a:r>
            <a:r>
              <a:rPr lang="en-US" dirty="0"/>
              <a:t>/ Lärandeenhet: </a:t>
            </a:r>
            <a:r>
              <a:rPr lang="en-GB" dirty="0"/>
              <a:t>Fjärranalys och jordbruk </a:t>
            </a:r>
            <a:r>
              <a:rPr lang="en-US" dirty="0"/>
              <a:t>/ </a:t>
            </a:r>
            <a:r>
              <a:rPr lang="en-GB" dirty="0"/>
              <a:t>Underenhet 2: Insamling av fjärranalysdata: Förstå processen för insamling av fjärranalysdata, inklusive satellit- och flygbilder</a:t>
            </a:r>
            <a:endParaRPr lang="en-US" dirty="0"/>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10</a:t>
            </a:fld>
            <a:endParaRPr lang="en-US" dirty="0"/>
          </a:p>
        </p:txBody>
      </p:sp>
      <p:pic>
        <p:nvPicPr>
          <p:cNvPr id="6" name="Imagem 5">
            <a:extLst>
              <a:ext uri="{FF2B5EF4-FFF2-40B4-BE49-F238E27FC236}">
                <a16:creationId xmlns:a16="http://schemas.microsoft.com/office/drawing/2014/main" id="{2F372058-8F99-4F99-90F8-C94CD4524404}"/>
              </a:ext>
            </a:extLst>
          </p:cNvPr>
          <p:cNvPicPr>
            <a:picLocks noChangeAspect="1"/>
          </p:cNvPicPr>
          <p:nvPr/>
        </p:nvPicPr>
        <p:blipFill>
          <a:blip r:embed="rId2"/>
          <a:stretch>
            <a:fillRect/>
          </a:stretch>
        </p:blipFill>
        <p:spPr>
          <a:xfrm>
            <a:off x="3128396" y="1967642"/>
            <a:ext cx="3196904" cy="1790627"/>
          </a:xfrm>
          <a:prstGeom prst="rect">
            <a:avLst/>
          </a:prstGeom>
        </p:spPr>
      </p:pic>
      <p:sp>
        <p:nvSpPr>
          <p:cNvPr id="8" name="CaixaDeTexto 7">
            <a:extLst>
              <a:ext uri="{FF2B5EF4-FFF2-40B4-BE49-F238E27FC236}">
                <a16:creationId xmlns:a16="http://schemas.microsoft.com/office/drawing/2014/main" id="{65597A02-196C-4307-BA3A-02059F8AA1E1}"/>
              </a:ext>
            </a:extLst>
          </p:cNvPr>
          <p:cNvSpPr txBox="1"/>
          <p:nvPr/>
        </p:nvSpPr>
        <p:spPr>
          <a:xfrm>
            <a:off x="4270890" y="3698196"/>
            <a:ext cx="911916" cy="369332"/>
          </a:xfrm>
          <a:prstGeom prst="rect">
            <a:avLst/>
          </a:prstGeom>
          <a:noFill/>
        </p:spPr>
        <p:txBody>
          <a:bodyPr wrap="none" rtlCol="0">
            <a:spAutoFit/>
          </a:bodyPr>
          <a:lstStyle/>
          <a:p>
            <a:r>
              <a:rPr lang="en-US" dirty="0"/>
              <a:t>Landsat</a:t>
            </a:r>
            <a:endParaRPr lang="pt-PT" dirty="0"/>
          </a:p>
        </p:txBody>
      </p:sp>
      <p:pic>
        <p:nvPicPr>
          <p:cNvPr id="9" name="Imagem 8" descr="Airbus anuncia o lançamento comercial do satélite Spot 7 - MundoGEO">
            <a:extLst>
              <a:ext uri="{FF2B5EF4-FFF2-40B4-BE49-F238E27FC236}">
                <a16:creationId xmlns:a16="http://schemas.microsoft.com/office/drawing/2014/main" id="{248C2705-EA07-42C7-AE24-3F211C79CD8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4332" y="4003298"/>
            <a:ext cx="2881524" cy="1697522"/>
          </a:xfrm>
          <a:prstGeom prst="rect">
            <a:avLst/>
          </a:prstGeom>
          <a:noFill/>
          <a:ln>
            <a:noFill/>
          </a:ln>
        </p:spPr>
      </p:pic>
      <p:sp>
        <p:nvSpPr>
          <p:cNvPr id="10" name="CaixaDeTexto 9">
            <a:extLst>
              <a:ext uri="{FF2B5EF4-FFF2-40B4-BE49-F238E27FC236}">
                <a16:creationId xmlns:a16="http://schemas.microsoft.com/office/drawing/2014/main" id="{3D228A38-48CF-4EB4-B4AD-1D6D810B4623}"/>
              </a:ext>
            </a:extLst>
          </p:cNvPr>
          <p:cNvSpPr txBox="1"/>
          <p:nvPr/>
        </p:nvSpPr>
        <p:spPr>
          <a:xfrm>
            <a:off x="7661413" y="5675868"/>
            <a:ext cx="667362" cy="369332"/>
          </a:xfrm>
          <a:prstGeom prst="rect">
            <a:avLst/>
          </a:prstGeom>
          <a:noFill/>
        </p:spPr>
        <p:txBody>
          <a:bodyPr wrap="none" rtlCol="0">
            <a:spAutoFit/>
          </a:bodyPr>
          <a:lstStyle/>
          <a:p>
            <a:r>
              <a:rPr lang="en-US" dirty="0"/>
              <a:t>SPOT</a:t>
            </a:r>
            <a:endParaRPr lang="pt-PT" dirty="0"/>
          </a:p>
        </p:txBody>
      </p:sp>
      <p:pic>
        <p:nvPicPr>
          <p:cNvPr id="11" name="Imagem 10">
            <a:extLst>
              <a:ext uri="{FF2B5EF4-FFF2-40B4-BE49-F238E27FC236}">
                <a16:creationId xmlns:a16="http://schemas.microsoft.com/office/drawing/2014/main" id="{3FDB17A6-BCBF-47D9-AC8C-8368D0AA8E63}"/>
              </a:ext>
            </a:extLst>
          </p:cNvPr>
          <p:cNvPicPr>
            <a:picLocks noChangeAspect="1"/>
          </p:cNvPicPr>
          <p:nvPr/>
        </p:nvPicPr>
        <p:blipFill>
          <a:blip r:embed="rId4"/>
          <a:stretch>
            <a:fillRect/>
          </a:stretch>
        </p:blipFill>
        <p:spPr>
          <a:xfrm>
            <a:off x="7397870" y="1621054"/>
            <a:ext cx="4208447" cy="1828218"/>
          </a:xfrm>
          <a:prstGeom prst="rect">
            <a:avLst/>
          </a:prstGeom>
        </p:spPr>
      </p:pic>
      <p:sp>
        <p:nvSpPr>
          <p:cNvPr id="14" name="CaixaDeTexto 13">
            <a:extLst>
              <a:ext uri="{FF2B5EF4-FFF2-40B4-BE49-F238E27FC236}">
                <a16:creationId xmlns:a16="http://schemas.microsoft.com/office/drawing/2014/main" id="{388F95A5-A10E-4611-8514-02B8D631BFA8}"/>
              </a:ext>
            </a:extLst>
          </p:cNvPr>
          <p:cNvSpPr txBox="1"/>
          <p:nvPr/>
        </p:nvSpPr>
        <p:spPr>
          <a:xfrm>
            <a:off x="9435855" y="3441023"/>
            <a:ext cx="470193" cy="369332"/>
          </a:xfrm>
          <a:prstGeom prst="rect">
            <a:avLst/>
          </a:prstGeom>
          <a:noFill/>
        </p:spPr>
        <p:txBody>
          <a:bodyPr wrap="none" rtlCol="0">
            <a:spAutoFit/>
          </a:bodyPr>
          <a:lstStyle/>
          <a:p>
            <a:r>
              <a:rPr lang="en-US" dirty="0"/>
              <a:t>SKATTEMYNDIGHETEN</a:t>
            </a:r>
            <a:endParaRPr lang="pt-PT" dirty="0"/>
          </a:p>
        </p:txBody>
      </p:sp>
      <p:pic>
        <p:nvPicPr>
          <p:cNvPr id="15" name="Imagem 14">
            <a:extLst>
              <a:ext uri="{FF2B5EF4-FFF2-40B4-BE49-F238E27FC236}">
                <a16:creationId xmlns:a16="http://schemas.microsoft.com/office/drawing/2014/main" id="{36785FE5-F53D-48B7-8572-731F414403E2}"/>
              </a:ext>
            </a:extLst>
          </p:cNvPr>
          <p:cNvPicPr>
            <a:picLocks noChangeAspect="1"/>
          </p:cNvPicPr>
          <p:nvPr/>
        </p:nvPicPr>
        <p:blipFill>
          <a:blip r:embed="rId5"/>
          <a:stretch>
            <a:fillRect/>
          </a:stretch>
        </p:blipFill>
        <p:spPr>
          <a:xfrm>
            <a:off x="838200" y="3171410"/>
            <a:ext cx="1785161" cy="1976588"/>
          </a:xfrm>
          <a:prstGeom prst="rect">
            <a:avLst/>
          </a:prstGeom>
        </p:spPr>
      </p:pic>
      <p:sp>
        <p:nvSpPr>
          <p:cNvPr id="16" name="CaixaDeTexto 15">
            <a:extLst>
              <a:ext uri="{FF2B5EF4-FFF2-40B4-BE49-F238E27FC236}">
                <a16:creationId xmlns:a16="http://schemas.microsoft.com/office/drawing/2014/main" id="{BD16F941-3B54-43BF-A058-0AE772CCBA35}"/>
              </a:ext>
            </a:extLst>
          </p:cNvPr>
          <p:cNvSpPr txBox="1"/>
          <p:nvPr/>
        </p:nvSpPr>
        <p:spPr>
          <a:xfrm flipH="1">
            <a:off x="1136287" y="5139439"/>
            <a:ext cx="868681" cy="369332"/>
          </a:xfrm>
          <a:prstGeom prst="rect">
            <a:avLst/>
          </a:prstGeom>
          <a:noFill/>
        </p:spPr>
        <p:txBody>
          <a:bodyPr wrap="square" rtlCol="0">
            <a:spAutoFit/>
          </a:bodyPr>
          <a:lstStyle/>
          <a:p>
            <a:r>
              <a:rPr lang="en-US" dirty="0"/>
              <a:t>Envisat</a:t>
            </a:r>
            <a:endParaRPr lang="pt-PT" dirty="0"/>
          </a:p>
        </p:txBody>
      </p:sp>
    </p:spTree>
    <p:extLst>
      <p:ext uri="{BB962C8B-B14F-4D97-AF65-F5344CB8AC3E}">
        <p14:creationId xmlns:p14="http://schemas.microsoft.com/office/powerpoint/2010/main" val="1812231447"/>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en-US" dirty="0"/>
              <a:t>Modul: </a:t>
            </a:r>
            <a:r>
              <a:rPr lang="en-GB" dirty="0"/>
              <a:t>Digital teknik och artificiell intelligens </a:t>
            </a:r>
            <a:r>
              <a:rPr lang="en-US" dirty="0"/>
              <a:t>/ Lärandeenhet: </a:t>
            </a:r>
            <a:r>
              <a:rPr lang="en-GB" dirty="0"/>
              <a:t>Fjärranalys och jordbruk </a:t>
            </a:r>
            <a:r>
              <a:rPr lang="en-US" dirty="0"/>
              <a:t>/ </a:t>
            </a:r>
            <a:r>
              <a:rPr lang="en-GB" dirty="0"/>
              <a:t>Underenhet 2: Insamling av fjärranalysdata: Förstå processen för insamling av fjärranalysdata, inklusive satellit- och flygbilder</a:t>
            </a:r>
            <a:endParaRPr lang="en-US" dirty="0"/>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11</a:t>
            </a:fld>
            <a:endParaRPr lang="en-US" dirty="0"/>
          </a:p>
        </p:txBody>
      </p:sp>
      <p:sp>
        <p:nvSpPr>
          <p:cNvPr id="2" name="CaixaDeTexto 1">
            <a:extLst>
              <a:ext uri="{FF2B5EF4-FFF2-40B4-BE49-F238E27FC236}">
                <a16:creationId xmlns:a16="http://schemas.microsoft.com/office/drawing/2014/main" id="{E82C5814-905F-4EC6-9DD8-3BDB23D535F8}"/>
              </a:ext>
            </a:extLst>
          </p:cNvPr>
          <p:cNvSpPr txBox="1"/>
          <p:nvPr/>
        </p:nvSpPr>
        <p:spPr>
          <a:xfrm>
            <a:off x="936261" y="2440665"/>
            <a:ext cx="10188939" cy="3475247"/>
          </a:xfrm>
          <a:prstGeom prst="rect">
            <a:avLst/>
          </a:prstGeom>
          <a:noFill/>
        </p:spPr>
        <p:txBody>
          <a:bodyPr wrap="square" rtlCol="0">
            <a:spAutoFit/>
          </a:bodyPr>
          <a:lstStyle/>
          <a:p>
            <a:pPr algn="just">
              <a:lnSpc>
                <a:spcPct val="150000"/>
              </a:lnSpc>
            </a:pPr>
            <a:r>
              <a:rPr lang="en-GB" sz="2000" b="1" dirty="0">
                <a:solidFill>
                  <a:srgbClr val="00B050"/>
                </a:solidFill>
              </a:rPr>
              <a:t>Pixel</a:t>
            </a:r>
            <a:r>
              <a:rPr lang="en-GB" dirty="0">
                <a:solidFill>
                  <a:srgbClr val="00B050"/>
                </a:solidFill>
              </a:rPr>
              <a:t>: </a:t>
            </a:r>
            <a:r>
              <a:rPr lang="en-GB" sz="1400" dirty="0"/>
              <a:t>En pixel är en del av en sensor som samlar in fotoner så att de kan omvandlas till fotoelektroner.</a:t>
            </a:r>
            <a:endParaRPr lang="pt-PT" sz="1400" dirty="0"/>
          </a:p>
          <a:p>
            <a:pPr algn="just">
              <a:lnSpc>
                <a:spcPct val="150000"/>
              </a:lnSpc>
            </a:pPr>
            <a:r>
              <a:rPr lang="en-GB" sz="2000" b="1" dirty="0">
                <a:solidFill>
                  <a:srgbClr val="00B050"/>
                </a:solidFill>
              </a:rPr>
              <a:t>ND</a:t>
            </a:r>
            <a:r>
              <a:rPr lang="en-GB" dirty="0">
                <a:solidFill>
                  <a:srgbClr val="00B050"/>
                </a:solidFill>
              </a:rPr>
              <a:t>: </a:t>
            </a:r>
            <a:r>
              <a:rPr lang="en-GB" sz="1400" dirty="0"/>
              <a:t>ND står för "Neutral Density", vilket innebär att den blockerar ljuset på ett neutralt sätt utan att ändra ljusets färg.</a:t>
            </a:r>
            <a:endParaRPr lang="pt-PT" sz="1400" dirty="0"/>
          </a:p>
          <a:p>
            <a:pPr algn="just">
              <a:lnSpc>
                <a:spcPct val="150000"/>
              </a:lnSpc>
            </a:pPr>
            <a:r>
              <a:rPr lang="en-US" sz="2000" b="1" dirty="0">
                <a:solidFill>
                  <a:srgbClr val="00B050"/>
                </a:solidFill>
              </a:rPr>
              <a:t>Spektral</a:t>
            </a:r>
            <a:r>
              <a:rPr lang="en-US" dirty="0">
                <a:solidFill>
                  <a:srgbClr val="00B050"/>
                </a:solidFill>
              </a:rPr>
              <a:t>: </a:t>
            </a:r>
            <a:r>
              <a:rPr lang="en-US" sz="1400" dirty="0"/>
              <a:t>Spektral upplösning beskriver en sensors förmåga att definiera fina våglängdsintervall.</a:t>
            </a:r>
            <a:endParaRPr lang="pt-PT" sz="1400" dirty="0"/>
          </a:p>
          <a:p>
            <a:pPr algn="just">
              <a:lnSpc>
                <a:spcPct val="150000"/>
              </a:lnSpc>
            </a:pPr>
            <a:r>
              <a:rPr lang="en-US" sz="2000" b="1" dirty="0">
                <a:solidFill>
                  <a:srgbClr val="00B050"/>
                </a:solidFill>
              </a:rPr>
              <a:t>Spatial</a:t>
            </a:r>
            <a:r>
              <a:rPr lang="en-US" dirty="0">
                <a:solidFill>
                  <a:srgbClr val="00B050"/>
                </a:solidFill>
              </a:rPr>
              <a:t>: </a:t>
            </a:r>
            <a:r>
              <a:rPr lang="en-US" sz="1400" dirty="0"/>
              <a:t>Den rumsliga upplösningen är projektionen av ett detektorelement eller en spalt på marken. Med andra ord är skannerns rumsliga upplösning det marksegment som avkänns vid varje tidpunkt. Det kallas också för markupplösningselement (GRE).</a:t>
            </a:r>
            <a:endParaRPr lang="pt-PT" sz="1400" dirty="0"/>
          </a:p>
          <a:p>
            <a:pPr algn="just">
              <a:lnSpc>
                <a:spcPct val="150000"/>
              </a:lnSpc>
            </a:pPr>
            <a:r>
              <a:rPr lang="en-US" sz="2000" b="1" dirty="0">
                <a:solidFill>
                  <a:srgbClr val="00B050"/>
                </a:solidFill>
              </a:rPr>
              <a:t>Tidsmässig</a:t>
            </a:r>
            <a:r>
              <a:rPr lang="en-US" dirty="0">
                <a:solidFill>
                  <a:srgbClr val="00B050"/>
                </a:solidFill>
              </a:rPr>
              <a:t>: </a:t>
            </a:r>
            <a:r>
              <a:rPr lang="en-US" sz="1400" dirty="0"/>
              <a:t>Tidsmässig upplösning definieras som den tid som krävs för att återbesöka och samla in data för exakt samma plats.</a:t>
            </a:r>
            <a:endParaRPr lang="pt-PT" sz="1400" dirty="0"/>
          </a:p>
          <a:p>
            <a:pPr algn="just">
              <a:lnSpc>
                <a:spcPct val="150000"/>
              </a:lnSpc>
            </a:pPr>
            <a:r>
              <a:rPr lang="en-US" sz="2000" b="1" dirty="0">
                <a:solidFill>
                  <a:srgbClr val="00B050"/>
                </a:solidFill>
              </a:rPr>
              <a:t>Radiometrisk</a:t>
            </a:r>
            <a:r>
              <a:rPr lang="en-US" dirty="0">
                <a:solidFill>
                  <a:srgbClr val="00B050"/>
                </a:solidFill>
              </a:rPr>
              <a:t>: </a:t>
            </a:r>
            <a:r>
              <a:rPr lang="en-US" sz="1400" dirty="0"/>
              <a:t>Radiometrisk upplösning avser hur mycket information som uppfattas av en satellits sensor. Ju högre radiometrisk upplösning, desto fler nyanser av grått ser användaren.</a:t>
            </a:r>
            <a:endParaRPr lang="pt-PT" sz="1400" dirty="0"/>
          </a:p>
        </p:txBody>
      </p:sp>
      <p:sp>
        <p:nvSpPr>
          <p:cNvPr id="10" name="CaixaDeTexto 9">
            <a:extLst>
              <a:ext uri="{FF2B5EF4-FFF2-40B4-BE49-F238E27FC236}">
                <a16:creationId xmlns:a16="http://schemas.microsoft.com/office/drawing/2014/main" id="{9663565D-F341-4069-81D8-66513A4245CA}"/>
              </a:ext>
            </a:extLst>
          </p:cNvPr>
          <p:cNvSpPr txBox="1"/>
          <p:nvPr/>
        </p:nvSpPr>
        <p:spPr>
          <a:xfrm>
            <a:off x="253350" y="911736"/>
            <a:ext cx="11151899" cy="1323439"/>
          </a:xfrm>
          <a:prstGeom prst="rect">
            <a:avLst/>
          </a:prstGeom>
          <a:noFill/>
        </p:spPr>
        <p:txBody>
          <a:bodyPr wrap="none" rtlCol="0">
            <a:spAutoFit/>
          </a:bodyPr>
          <a:lstStyle/>
          <a:p>
            <a:pPr algn="ctr"/>
            <a:r>
              <a:rPr lang="en-US" sz="4000" dirty="0">
                <a:solidFill>
                  <a:srgbClr val="92D050"/>
                </a:solidFill>
              </a:rPr>
              <a:t>Uppsättning av egenskaper och komponenter som </a:t>
            </a:r>
          </a:p>
          <a:p>
            <a:pPr algn="ctr"/>
            <a:r>
              <a:rPr lang="en-US" sz="4000" dirty="0">
                <a:solidFill>
                  <a:srgbClr val="92D050"/>
                </a:solidFill>
              </a:rPr>
              <a:t>måste beaktas vid insamling av data genom RS</a:t>
            </a:r>
            <a:endParaRPr lang="pt-PT" dirty="0"/>
          </a:p>
        </p:txBody>
      </p:sp>
    </p:spTree>
    <p:extLst>
      <p:ext uri="{BB962C8B-B14F-4D97-AF65-F5344CB8AC3E}">
        <p14:creationId xmlns:p14="http://schemas.microsoft.com/office/powerpoint/2010/main" val="1269659492"/>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Texto 3">
            <a:extLst>
              <a:ext uri="{FF2B5EF4-FFF2-40B4-BE49-F238E27FC236}">
                <a16:creationId xmlns:a16="http://schemas.microsoft.com/office/drawing/2014/main" id="{865D15E0-519B-48A3-A073-3169AA628E18}"/>
              </a:ext>
            </a:extLst>
          </p:cNvPr>
          <p:cNvSpPr>
            <a:spLocks noGrp="1"/>
          </p:cNvSpPr>
          <p:nvPr>
            <p:ph type="body" sz="half" idx="2"/>
          </p:nvPr>
        </p:nvSpPr>
        <p:spPr>
          <a:xfrm>
            <a:off x="500987" y="1998677"/>
            <a:ext cx="11190025" cy="3865228"/>
          </a:xfrm>
        </p:spPr>
        <p:txBody>
          <a:bodyPr>
            <a:normAutofit/>
          </a:bodyPr>
          <a:lstStyle/>
          <a:p>
            <a:pPr algn="ctr"/>
            <a:r>
              <a:rPr lang="en-US" sz="3600" b="1" dirty="0">
                <a:solidFill>
                  <a:schemeClr val="accent6"/>
                </a:solidFill>
              </a:rPr>
              <a:t>Underenhet 3: </a:t>
            </a:r>
            <a:br>
              <a:rPr lang="en-US" sz="800" b="1" dirty="0">
                <a:solidFill>
                  <a:schemeClr val="accent6"/>
                </a:solidFill>
              </a:rPr>
            </a:br>
            <a:endParaRPr lang="en-US" sz="800" b="1" dirty="0">
              <a:solidFill>
                <a:schemeClr val="accent6"/>
              </a:solidFill>
            </a:endParaRPr>
          </a:p>
          <a:p>
            <a:pPr algn="ctr"/>
            <a:br>
              <a:rPr lang="en-US" dirty="0"/>
            </a:br>
            <a:r>
              <a:rPr lang="en-GB" sz="4000" dirty="0">
                <a:solidFill>
                  <a:srgbClr val="94C020"/>
                </a:solidFill>
              </a:rPr>
              <a:t>Introduktion till dataanalys och databehandling:</a:t>
            </a:r>
          </a:p>
          <a:p>
            <a:pPr algn="ctr"/>
            <a:r>
              <a:rPr lang="en-GB" sz="4000" dirty="0">
                <a:solidFill>
                  <a:srgbClr val="94C020"/>
                </a:solidFill>
              </a:rPr>
              <a:t> Introduktion till programvara för bildbehandling och metoder för analys av rumsliga data för att utvinna meningsfull information från fjärranalysbilder</a:t>
            </a:r>
            <a:endParaRPr lang="pt-PT" dirty="0">
              <a:solidFill>
                <a:srgbClr val="94C020"/>
              </a:solidFill>
            </a:endParaRPr>
          </a:p>
        </p:txBody>
      </p:sp>
      <p:sp>
        <p:nvSpPr>
          <p:cNvPr id="5" name="Marcador de Posição do Rodapé 4">
            <a:extLst>
              <a:ext uri="{FF2B5EF4-FFF2-40B4-BE49-F238E27FC236}">
                <a16:creationId xmlns:a16="http://schemas.microsoft.com/office/drawing/2014/main" id="{69578C45-620E-43EB-BC77-23A617AB7C46}"/>
              </a:ext>
            </a:extLst>
          </p:cNvPr>
          <p:cNvSpPr>
            <a:spLocks noGrp="1"/>
          </p:cNvSpPr>
          <p:nvPr>
            <p:ph type="ftr" sz="quarter" idx="11"/>
          </p:nvPr>
        </p:nvSpPr>
        <p:spPr/>
        <p:txBody>
          <a:bodyPr/>
          <a:lstStyle/>
          <a:p>
            <a:r>
              <a:rPr lang="en-US" dirty="0"/>
              <a:t>Modul: </a:t>
            </a:r>
            <a:r>
              <a:rPr lang="en-GB" dirty="0"/>
              <a:t>Digital teknik och artificiell intelligens </a:t>
            </a:r>
            <a:r>
              <a:rPr lang="en-US" dirty="0"/>
              <a:t>/ Lärandeenhet: Fjärranalys </a:t>
            </a:r>
            <a:r>
              <a:rPr lang="en-GB" dirty="0"/>
              <a:t>och jordbruk </a:t>
            </a:r>
            <a:r>
              <a:rPr lang="en-US" dirty="0"/>
              <a:t>/ </a:t>
            </a:r>
            <a:r>
              <a:rPr lang="en-GB" dirty="0"/>
              <a:t>Underenhet 3: Introduktion till dataanalys och bearbetning: Introduktion till bildbehandlingsprogram och metoder för rumslig dataanalys för att extrahera meningsfull information från fjärranalysbilder</a:t>
            </a:r>
            <a:endParaRPr lang="en-US" dirty="0"/>
          </a:p>
        </p:txBody>
      </p:sp>
      <p:sp>
        <p:nvSpPr>
          <p:cNvPr id="6" name="Marcador de Posição do Número do Diapositivo 5">
            <a:extLst>
              <a:ext uri="{FF2B5EF4-FFF2-40B4-BE49-F238E27FC236}">
                <a16:creationId xmlns:a16="http://schemas.microsoft.com/office/drawing/2014/main" id="{4B13DF9B-8AB2-4EFD-B34C-147D53206A17}"/>
              </a:ext>
            </a:extLst>
          </p:cNvPr>
          <p:cNvSpPr>
            <a:spLocks noGrp="1"/>
          </p:cNvSpPr>
          <p:nvPr>
            <p:ph type="sldNum" sz="quarter" idx="12"/>
          </p:nvPr>
        </p:nvSpPr>
        <p:spPr/>
        <p:txBody>
          <a:bodyPr/>
          <a:lstStyle/>
          <a:p>
            <a:fld id="{D57F1E4F-1CFF-5643-939E-217C01CDF565}" type="slidenum">
              <a:rPr lang="en-US" smtClean="0"/>
              <a:t>12</a:t>
            </a:fld>
            <a:endParaRPr lang="en-US" dirty="0"/>
          </a:p>
        </p:txBody>
      </p:sp>
    </p:spTree>
    <p:extLst>
      <p:ext uri="{BB962C8B-B14F-4D97-AF65-F5344CB8AC3E}">
        <p14:creationId xmlns:p14="http://schemas.microsoft.com/office/powerpoint/2010/main" val="3884624694"/>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1066931"/>
            <a:ext cx="10515600" cy="1009651"/>
          </a:xfrm>
        </p:spPr>
        <p:txBody>
          <a:bodyPr>
            <a:normAutofit fontScale="90000"/>
          </a:bodyPr>
          <a:lstStyle/>
          <a:p>
            <a:pPr algn="ctr"/>
            <a:r>
              <a:rPr lang="en-GB" dirty="0"/>
              <a:t>Viktiga egenskaper att beakta vid sökning av RS-data </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a:t>
            </a:r>
            <a:r>
              <a:rPr lang="en-GB" dirty="0"/>
              <a:t>Digital teknik och artificiell intelligens </a:t>
            </a:r>
            <a:r>
              <a:rPr lang="en-US" dirty="0"/>
              <a:t>/ Lärandeenhet: Fjärranalys </a:t>
            </a:r>
            <a:r>
              <a:rPr lang="en-GB" dirty="0"/>
              <a:t>och jordbruk </a:t>
            </a:r>
            <a:r>
              <a:rPr lang="en-US" dirty="0"/>
              <a:t>/ </a:t>
            </a:r>
            <a:r>
              <a:rPr lang="en-GB" dirty="0"/>
              <a:t>Underenhet 3: Introduktion till dataanalys och bearbetning: Introduktion till bildbehandlingsprogram och metoder för rumslig dataanalys för att extrahera meningsfull information från fjärranalysbilder</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2441195"/>
            <a:ext cx="11074168" cy="3734179"/>
          </a:xfrm>
        </p:spPr>
        <p:txBody>
          <a:bodyPr/>
          <a:lstStyle/>
          <a:p>
            <a:pPr>
              <a:buClr>
                <a:schemeClr val="accent6">
                  <a:lumMod val="75000"/>
                </a:schemeClr>
              </a:buClr>
            </a:pPr>
            <a:r>
              <a:rPr lang="en-GB" dirty="0"/>
              <a:t>Rumslig upplösning eller pixelstorlek</a:t>
            </a:r>
            <a:endParaRPr lang="pt-PT" dirty="0"/>
          </a:p>
          <a:p>
            <a:pPr>
              <a:buClr>
                <a:schemeClr val="accent6">
                  <a:lumMod val="75000"/>
                </a:schemeClr>
              </a:buClr>
            </a:pPr>
            <a:r>
              <a:rPr lang="en-GB" dirty="0"/>
              <a:t>Datum eller tid på året/säsongen</a:t>
            </a:r>
            <a:endParaRPr lang="pt-PT" dirty="0"/>
          </a:p>
          <a:p>
            <a:pPr>
              <a:buClr>
                <a:schemeClr val="accent6">
                  <a:lumMod val="75000"/>
                </a:schemeClr>
              </a:buClr>
            </a:pPr>
            <a:r>
              <a:rPr lang="en-GB" dirty="0"/>
              <a:t>Täckning av moln</a:t>
            </a:r>
            <a:endParaRPr lang="pt-PT" dirty="0"/>
          </a:p>
          <a:p>
            <a:pPr>
              <a:buClr>
                <a:schemeClr val="accent6">
                  <a:lumMod val="75000"/>
                </a:schemeClr>
              </a:buClr>
            </a:pPr>
            <a:r>
              <a:rPr lang="en-GB" dirty="0"/>
              <a:t>Våglängder för att mäta olika fysiska egenskaper</a:t>
            </a:r>
            <a:endParaRPr lang="pt-PT" dirty="0"/>
          </a:p>
          <a:p>
            <a:pPr>
              <a:buClr>
                <a:schemeClr val="accent6">
                  <a:lumMod val="75000"/>
                </a:schemeClr>
              </a:buClr>
            </a:pPr>
            <a:r>
              <a:rPr lang="en-GB" dirty="0"/>
              <a:t>Tillgång till historiska data</a:t>
            </a:r>
            <a:endParaRPr lang="pt-PT" dirty="0"/>
          </a:p>
          <a:p>
            <a:pPr>
              <a:buClr>
                <a:schemeClr val="accent6">
                  <a:lumMod val="75000"/>
                </a:schemeClr>
              </a:buClr>
            </a:pPr>
            <a:r>
              <a:rPr lang="en-GB" dirty="0"/>
              <a:t>Brus eller artefakter i data</a:t>
            </a:r>
            <a:endParaRPr lang="pt-PT" dirty="0"/>
          </a:p>
          <a:p>
            <a:endParaRPr lang="en-GB" dirty="0"/>
          </a:p>
        </p:txBody>
      </p:sp>
    </p:spTree>
    <p:extLst>
      <p:ext uri="{BB962C8B-B14F-4D97-AF65-F5344CB8AC3E}">
        <p14:creationId xmlns:p14="http://schemas.microsoft.com/office/powerpoint/2010/main" val="306835757"/>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966263"/>
            <a:ext cx="10515600" cy="1009651"/>
          </a:xfrm>
        </p:spPr>
        <p:txBody>
          <a:bodyPr>
            <a:normAutofit fontScale="90000"/>
          </a:bodyPr>
          <a:lstStyle/>
          <a:p>
            <a:pPr algn="ctr"/>
            <a:r>
              <a:rPr lang="en-US" dirty="0"/>
              <a:t>Allmän teknisk pipeline för bearbetning och analys av RS big data </a:t>
            </a:r>
            <a:endParaRPr lang="en-GB"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 </a:t>
            </a:r>
            <a:r>
              <a:rPr lang="en-GB" dirty="0"/>
              <a:t>Digital teknik och artificiell intelligens </a:t>
            </a:r>
            <a:r>
              <a:rPr lang="en-US" dirty="0"/>
              <a:t>/ Lärandeenhet: Fjärranalys </a:t>
            </a:r>
            <a:r>
              <a:rPr lang="en-GB" dirty="0"/>
              <a:t>och jordbruk </a:t>
            </a:r>
            <a:r>
              <a:rPr lang="en-US" dirty="0"/>
              <a:t>/ </a:t>
            </a:r>
            <a:r>
              <a:rPr lang="en-GB" dirty="0"/>
              <a:t>Underenhet 3: Introduktion till dataanalys och bearbetning: Introduktion till bildbehandlingsprogram och metoder för rumslig dataanalys för att extrahera meningsfull information från fjärranalysbilder</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14</a:t>
            </a:fld>
            <a:endParaRPr lang="it-IT" dirty="0"/>
          </a:p>
        </p:txBody>
      </p:sp>
      <p:pic>
        <p:nvPicPr>
          <p:cNvPr id="2" name="Marcador de Posição do Gráfico 1">
            <a:extLst>
              <a:ext uri="{FF2B5EF4-FFF2-40B4-BE49-F238E27FC236}">
                <a16:creationId xmlns:a16="http://schemas.microsoft.com/office/drawing/2014/main" id="{B8A015D4-BF81-41DA-B89E-B14E67094652}"/>
              </a:ext>
            </a:extLst>
          </p:cNvPr>
          <p:cNvPicPr>
            <a:picLocks noGrp="1" noChangeAspect="1"/>
          </p:cNvPicPr>
          <p:nvPr>
            <p:ph type="chart" sz="quarter" idx="14"/>
          </p:nvPr>
        </p:nvPicPr>
        <p:blipFill>
          <a:blip r:embed="rId2"/>
          <a:stretch>
            <a:fillRect/>
          </a:stretch>
        </p:blipFill>
        <p:spPr>
          <a:xfrm>
            <a:off x="2216019" y="2666378"/>
            <a:ext cx="7759961" cy="3040395"/>
          </a:xfrm>
          <a:prstGeom prst="rect">
            <a:avLst/>
          </a:prstGeom>
        </p:spPr>
      </p:pic>
    </p:spTree>
    <p:extLst>
      <p:ext uri="{BB962C8B-B14F-4D97-AF65-F5344CB8AC3E}">
        <p14:creationId xmlns:p14="http://schemas.microsoft.com/office/powerpoint/2010/main" val="3211433745"/>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9A703-8524-4513-A19D-4C09F304398D}"/>
              </a:ext>
            </a:extLst>
          </p:cNvPr>
          <p:cNvSpPr>
            <a:spLocks noGrp="1"/>
          </p:cNvSpPr>
          <p:nvPr>
            <p:ph type="title"/>
          </p:nvPr>
        </p:nvSpPr>
        <p:spPr/>
        <p:txBody>
          <a:bodyPr>
            <a:normAutofit/>
          </a:bodyPr>
          <a:lstStyle/>
          <a:p>
            <a:r>
              <a:rPr lang="en-GB" dirty="0"/>
              <a:t>Aspekter att beakta vid behandling av RS-data</a:t>
            </a:r>
            <a:endParaRPr lang="pt-PT" dirty="0"/>
          </a:p>
        </p:txBody>
      </p:sp>
      <p:sp>
        <p:nvSpPr>
          <p:cNvPr id="3" name="Marcador de Posição do Rodapé 2">
            <a:extLst>
              <a:ext uri="{FF2B5EF4-FFF2-40B4-BE49-F238E27FC236}">
                <a16:creationId xmlns:a16="http://schemas.microsoft.com/office/drawing/2014/main" id="{0AE7C14A-46FF-4823-92F5-3A34FD86AB26}"/>
              </a:ext>
            </a:extLst>
          </p:cNvPr>
          <p:cNvSpPr>
            <a:spLocks noGrp="1"/>
          </p:cNvSpPr>
          <p:nvPr>
            <p:ph type="ftr" sz="quarter" idx="10"/>
          </p:nvPr>
        </p:nvSpPr>
        <p:spPr/>
        <p:txBody>
          <a:bodyPr/>
          <a:lstStyle/>
          <a:p>
            <a:r>
              <a:rPr lang="en-US" dirty="0"/>
              <a:t>Modul: </a:t>
            </a:r>
            <a:r>
              <a:rPr lang="en-GB" dirty="0"/>
              <a:t>Digital teknik och artificiell intelligens </a:t>
            </a:r>
            <a:r>
              <a:rPr lang="en-US" dirty="0"/>
              <a:t>/ Lärandeenhet: Fjärranalys </a:t>
            </a:r>
            <a:r>
              <a:rPr lang="en-GB" dirty="0"/>
              <a:t>och jordbruk </a:t>
            </a:r>
            <a:r>
              <a:rPr lang="en-US" dirty="0"/>
              <a:t>/ </a:t>
            </a:r>
            <a:r>
              <a:rPr lang="en-GB" dirty="0"/>
              <a:t>Underenhet 3: Introduktion till dataanalys och bearbetning: Introduktion till bildbehandlingsprogram och metoder för rumslig dataanalys för att extrahera meningsfull information från fjärranalysbilder</a:t>
            </a:r>
            <a:endParaRPr lang="en-US" dirty="0"/>
          </a:p>
        </p:txBody>
      </p:sp>
      <p:sp>
        <p:nvSpPr>
          <p:cNvPr id="4" name="Marcador de Posição do Número do Diapositivo 3">
            <a:extLst>
              <a:ext uri="{FF2B5EF4-FFF2-40B4-BE49-F238E27FC236}">
                <a16:creationId xmlns:a16="http://schemas.microsoft.com/office/drawing/2014/main" id="{D427CAFF-EE8B-4E02-B156-815A110E3987}"/>
              </a:ext>
            </a:extLst>
          </p:cNvPr>
          <p:cNvSpPr>
            <a:spLocks noGrp="1"/>
          </p:cNvSpPr>
          <p:nvPr>
            <p:ph type="sldNum" sz="quarter" idx="11"/>
          </p:nvPr>
        </p:nvSpPr>
        <p:spPr/>
        <p:txBody>
          <a:bodyPr/>
          <a:lstStyle/>
          <a:p>
            <a:fld id="{D57F1E4F-1CFF-5643-939E-217C01CDF565}" type="slidenum">
              <a:rPr lang="it-IT" smtClean="0"/>
              <a:t>15</a:t>
            </a:fld>
            <a:endParaRPr lang="it-IT" dirty="0"/>
          </a:p>
        </p:txBody>
      </p:sp>
      <p:sp>
        <p:nvSpPr>
          <p:cNvPr id="12" name="CaixaDeTexto 11">
            <a:extLst>
              <a:ext uri="{FF2B5EF4-FFF2-40B4-BE49-F238E27FC236}">
                <a16:creationId xmlns:a16="http://schemas.microsoft.com/office/drawing/2014/main" id="{E6A23781-46B8-4F8D-B4B1-457C72770E08}"/>
              </a:ext>
            </a:extLst>
          </p:cNvPr>
          <p:cNvSpPr txBox="1"/>
          <p:nvPr/>
        </p:nvSpPr>
        <p:spPr>
          <a:xfrm>
            <a:off x="527703" y="1690688"/>
            <a:ext cx="10999862" cy="4478149"/>
          </a:xfrm>
          <a:prstGeom prst="rect">
            <a:avLst/>
          </a:prstGeom>
          <a:noFill/>
        </p:spPr>
        <p:txBody>
          <a:bodyPr wrap="square" rtlCol="0">
            <a:spAutoFit/>
          </a:bodyPr>
          <a:lstStyle/>
          <a:p>
            <a:pPr algn="just">
              <a:lnSpc>
                <a:spcPct val="150000"/>
              </a:lnSpc>
            </a:pPr>
            <a:r>
              <a:rPr lang="en-GB" b="1" dirty="0">
                <a:solidFill>
                  <a:schemeClr val="accent6"/>
                </a:solidFill>
              </a:rPr>
              <a:t>Geometrisk (spatial) - </a:t>
            </a:r>
            <a:r>
              <a:rPr lang="en-US" sz="1400" dirty="0"/>
              <a:t>är en metod som fokuserar på att exakt kartlägga varje pixel i det geografiska rummet genom tekniker som geometrisk rektifiering, ortorektifiering, terrängkorrigering och 3D-rekonstruktion, där det första avgörande steget är bildregistrering - en process som omfattar multimodal, multitemporal och flervinkelinriktning, som uppnås genom funktionsextraktion, funktionsmatchning och bildförvrängning</a:t>
            </a:r>
            <a:r>
              <a:rPr lang="en-US" dirty="0"/>
              <a:t>.</a:t>
            </a:r>
            <a:endParaRPr lang="pt-PT" dirty="0"/>
          </a:p>
          <a:p>
            <a:pPr algn="just">
              <a:lnSpc>
                <a:spcPct val="150000"/>
              </a:lnSpc>
            </a:pPr>
            <a:r>
              <a:rPr lang="en-GB" b="1" dirty="0">
                <a:solidFill>
                  <a:schemeClr val="accent6"/>
                </a:solidFill>
              </a:rPr>
              <a:t>Radiometrisk (spektral) - </a:t>
            </a:r>
            <a:r>
              <a:rPr lang="en-GB" sz="1400" dirty="0"/>
              <a:t>bearbetning kartlägger eller korrigerar pixelvärden från ett uppmätt område till ett annat, med eller utan referensdata, inklusive inversion av fysiska parametrar, absolut och relativ radiometrisk korrigering och radiometrisk normalisering.</a:t>
            </a:r>
            <a:endParaRPr lang="pt-PT" sz="1400" dirty="0"/>
          </a:p>
          <a:p>
            <a:pPr>
              <a:lnSpc>
                <a:spcPct val="150000"/>
              </a:lnSpc>
            </a:pPr>
            <a:r>
              <a:rPr lang="en-GB" b="1" dirty="0">
                <a:solidFill>
                  <a:schemeClr val="accent6"/>
                </a:solidFill>
              </a:rPr>
              <a:t>Molnmaskning - </a:t>
            </a:r>
            <a:r>
              <a:rPr lang="en-GB" sz="1400" dirty="0"/>
              <a:t>I pipelinen för RS-tillämpningar betraktas molntäckta regioner som ogiltiga och molnmaskning är ett viktigt steg för att avgränsa och extrahera molnfria (giltiga) regioner från RS-bilder för följande analys.</a:t>
            </a:r>
            <a:endParaRPr lang="pt-PT" sz="1400" dirty="0"/>
          </a:p>
          <a:p>
            <a:pPr algn="just">
              <a:lnSpc>
                <a:spcPct val="150000"/>
              </a:lnSpc>
            </a:pPr>
            <a:r>
              <a:rPr lang="en-GB" b="1" dirty="0">
                <a:solidFill>
                  <a:schemeClr val="accent6"/>
                </a:solidFill>
              </a:rPr>
              <a:t>Datafusion - </a:t>
            </a:r>
            <a:r>
              <a:rPr lang="en-GB" sz="1400" dirty="0"/>
              <a:t>är kombinationen av flera bilder (tagna genom olika sensorer under olika parameterinställningar) för att generera en enda bild som kombinerar all meningsfull information från de enskilda bilderna. Därför ger datafusionsmetoder den sammansatta (fusionerade) bilden kompletterande information.</a:t>
            </a:r>
            <a:endParaRPr lang="pt-PT" sz="1400" dirty="0"/>
          </a:p>
          <a:p>
            <a:pPr>
              <a:lnSpc>
                <a:spcPct val="150000"/>
              </a:lnSpc>
            </a:pPr>
            <a:endParaRPr lang="pt-PT" dirty="0"/>
          </a:p>
          <a:p>
            <a:endParaRPr lang="pt-PT" dirty="0"/>
          </a:p>
        </p:txBody>
      </p:sp>
    </p:spTree>
    <p:extLst>
      <p:ext uri="{BB962C8B-B14F-4D97-AF65-F5344CB8AC3E}">
        <p14:creationId xmlns:p14="http://schemas.microsoft.com/office/powerpoint/2010/main" val="890336193"/>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64905A28-7A23-44D2-A0D6-A7A14A42EE5D}"/>
              </a:ext>
            </a:extLst>
          </p:cNvPr>
          <p:cNvSpPr>
            <a:spLocks noGrp="1"/>
          </p:cNvSpPr>
          <p:nvPr>
            <p:ph type="ftr" sz="quarter" idx="10"/>
          </p:nvPr>
        </p:nvSpPr>
        <p:spPr/>
        <p:txBody>
          <a:bodyPr/>
          <a:lstStyle/>
          <a:p>
            <a:r>
              <a:rPr lang="en-US" dirty="0"/>
              <a:t>Modul: </a:t>
            </a:r>
            <a:r>
              <a:rPr lang="en-GB" dirty="0"/>
              <a:t>Digital teknik och artificiell intelligens </a:t>
            </a:r>
            <a:r>
              <a:rPr lang="en-US" dirty="0"/>
              <a:t>/ Lärandeenhet: </a:t>
            </a:r>
            <a:r>
              <a:rPr lang="en-GB" dirty="0"/>
              <a:t>Fjärranalys och jordbruk </a:t>
            </a:r>
            <a:r>
              <a:rPr lang="en-US" dirty="0"/>
              <a:t>/ </a:t>
            </a:r>
            <a:r>
              <a:rPr lang="en-GB" dirty="0"/>
              <a:t>Underenhet 4: Tillämpningar av fjärranalys inom jordbruket: utforska fallstudier som visar de potentiella tillämpningarna av fjärranalys inom jordbruket, särskilt vid bedömningen av olika indikatorer som är viktiga för jordbruksmetoder</a:t>
            </a:r>
            <a:endParaRPr lang="en-US" dirty="0"/>
          </a:p>
        </p:txBody>
      </p:sp>
      <p:sp>
        <p:nvSpPr>
          <p:cNvPr id="4" name="Marcador de Posição do Número do Diapositivo 3">
            <a:extLst>
              <a:ext uri="{FF2B5EF4-FFF2-40B4-BE49-F238E27FC236}">
                <a16:creationId xmlns:a16="http://schemas.microsoft.com/office/drawing/2014/main" id="{6A5D664E-C43C-43E1-BE3C-E20A127D7496}"/>
              </a:ext>
            </a:extLst>
          </p:cNvPr>
          <p:cNvSpPr>
            <a:spLocks noGrp="1"/>
          </p:cNvSpPr>
          <p:nvPr>
            <p:ph type="sldNum" sz="quarter" idx="11"/>
          </p:nvPr>
        </p:nvSpPr>
        <p:spPr/>
        <p:txBody>
          <a:bodyPr/>
          <a:lstStyle/>
          <a:p>
            <a:fld id="{D57F1E4F-1CFF-5643-939E-217C01CDF565}" type="slidenum">
              <a:rPr lang="it-IT" smtClean="0"/>
              <a:t>16</a:t>
            </a:fld>
            <a:endParaRPr lang="it-IT" dirty="0"/>
          </a:p>
        </p:txBody>
      </p:sp>
      <p:sp>
        <p:nvSpPr>
          <p:cNvPr id="9" name="Retângulo 8">
            <a:extLst>
              <a:ext uri="{FF2B5EF4-FFF2-40B4-BE49-F238E27FC236}">
                <a16:creationId xmlns:a16="http://schemas.microsoft.com/office/drawing/2014/main" id="{047866C4-7410-45CD-842C-88AC54ABAC98}"/>
              </a:ext>
            </a:extLst>
          </p:cNvPr>
          <p:cNvSpPr/>
          <p:nvPr/>
        </p:nvSpPr>
        <p:spPr>
          <a:xfrm>
            <a:off x="521515" y="1409350"/>
            <a:ext cx="11148969" cy="4185761"/>
          </a:xfrm>
          <a:prstGeom prst="rect">
            <a:avLst/>
          </a:prstGeom>
        </p:spPr>
        <p:txBody>
          <a:bodyPr wrap="square">
            <a:spAutoFit/>
          </a:bodyPr>
          <a:lstStyle/>
          <a:p>
            <a:pPr algn="ctr"/>
            <a:r>
              <a:rPr lang="en-US" sz="3600" b="1" dirty="0">
                <a:solidFill>
                  <a:schemeClr val="accent6"/>
                </a:solidFill>
              </a:rPr>
              <a:t>Underenhet 4: </a:t>
            </a:r>
            <a:br>
              <a:rPr lang="en-US" sz="200" b="1" dirty="0">
                <a:solidFill>
                  <a:schemeClr val="accent6"/>
                </a:solidFill>
              </a:rPr>
            </a:br>
            <a:endParaRPr lang="en-US" sz="200" b="1" dirty="0">
              <a:solidFill>
                <a:schemeClr val="accent6"/>
              </a:solidFill>
            </a:endParaRPr>
          </a:p>
          <a:p>
            <a:pPr algn="ctr"/>
            <a:br>
              <a:rPr lang="en-US" dirty="0"/>
            </a:br>
            <a:r>
              <a:rPr lang="en-GB" sz="4000" dirty="0">
                <a:solidFill>
                  <a:srgbClr val="94C020"/>
                </a:solidFill>
              </a:rPr>
              <a:t>Tillämpningar av fjärranalys inom jordbruket:</a:t>
            </a:r>
          </a:p>
          <a:p>
            <a:pPr algn="ctr"/>
            <a:endParaRPr lang="en-GB" sz="1000" dirty="0">
              <a:solidFill>
                <a:srgbClr val="94C020"/>
              </a:solidFill>
            </a:endParaRPr>
          </a:p>
          <a:p>
            <a:pPr algn="ctr"/>
            <a:r>
              <a:rPr lang="en-GB" sz="4000" dirty="0">
                <a:solidFill>
                  <a:srgbClr val="94C020"/>
                </a:solidFill>
              </a:rPr>
              <a:t> utforska fallbeskrivningar som visar de potentiella tillämpningarna av fjärranalys inom jordbruket, särskilt vid bedömningen av olika indikatorer som är viktiga för jordbruksmetoder</a:t>
            </a:r>
            <a:endParaRPr lang="pt-PT" sz="4000" dirty="0">
              <a:solidFill>
                <a:srgbClr val="94C020"/>
              </a:solidFill>
            </a:endParaRPr>
          </a:p>
        </p:txBody>
      </p:sp>
    </p:spTree>
    <p:extLst>
      <p:ext uri="{BB962C8B-B14F-4D97-AF65-F5344CB8AC3E}">
        <p14:creationId xmlns:p14="http://schemas.microsoft.com/office/powerpoint/2010/main" val="2006347140"/>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07A940-1E24-42EC-B7C4-15A6C95C1EDA}"/>
              </a:ext>
            </a:extLst>
          </p:cNvPr>
          <p:cNvSpPr>
            <a:spLocks noGrp="1"/>
          </p:cNvSpPr>
          <p:nvPr>
            <p:ph type="title"/>
          </p:nvPr>
        </p:nvSpPr>
        <p:spPr>
          <a:xfrm>
            <a:off x="609600" y="1016597"/>
            <a:ext cx="10515600" cy="1009651"/>
          </a:xfrm>
        </p:spPr>
        <p:txBody>
          <a:bodyPr>
            <a:normAutofit fontScale="90000"/>
          </a:bodyPr>
          <a:lstStyle/>
          <a:p>
            <a:pPr algn="ctr"/>
            <a:r>
              <a:rPr lang="en-US" dirty="0"/>
              <a:t>Information från RS i </a:t>
            </a:r>
            <a:br>
              <a:rPr lang="en-US" dirty="0"/>
            </a:br>
            <a:r>
              <a:rPr lang="en-US" dirty="0"/>
              <a:t>Jordbruksmetoder</a:t>
            </a:r>
            <a:endParaRPr lang="pt-PT" dirty="0"/>
          </a:p>
        </p:txBody>
      </p:sp>
      <p:sp>
        <p:nvSpPr>
          <p:cNvPr id="3" name="Marcador de Posição do Rodapé 2">
            <a:extLst>
              <a:ext uri="{FF2B5EF4-FFF2-40B4-BE49-F238E27FC236}">
                <a16:creationId xmlns:a16="http://schemas.microsoft.com/office/drawing/2014/main" id="{191D1F12-17A3-4BFA-83DD-C144E3BFAE0B}"/>
              </a:ext>
            </a:extLst>
          </p:cNvPr>
          <p:cNvSpPr>
            <a:spLocks noGrp="1"/>
          </p:cNvSpPr>
          <p:nvPr>
            <p:ph type="ftr" sz="quarter" idx="10"/>
          </p:nvPr>
        </p:nvSpPr>
        <p:spPr/>
        <p:txBody>
          <a:bodyPr/>
          <a:lstStyle/>
          <a:p>
            <a:r>
              <a:rPr lang="en-US" dirty="0"/>
              <a:t>Modul: </a:t>
            </a:r>
            <a:r>
              <a:rPr lang="en-GB" dirty="0"/>
              <a:t>Digital teknik och artificiell intelligens </a:t>
            </a:r>
            <a:r>
              <a:rPr lang="en-US" dirty="0"/>
              <a:t>/ Lärandeenhet: </a:t>
            </a:r>
            <a:r>
              <a:rPr lang="en-GB" dirty="0"/>
              <a:t>Fjärranalys och jordbruk </a:t>
            </a:r>
            <a:r>
              <a:rPr lang="en-US" dirty="0"/>
              <a:t>/ </a:t>
            </a:r>
            <a:r>
              <a:rPr lang="en-GB" dirty="0"/>
              <a:t>Underenhet 4: Tillämpningar av fjärranalys inom jordbruket: utforska fallbeskrivningar som visar de potentiella tillämpningarna av fjärranalys inom jordbruket, särskilt vid bedömningen av olika indikatorer som är viktiga för jordbruksmetoder</a:t>
            </a:r>
            <a:endParaRPr lang="en-US" dirty="0"/>
          </a:p>
        </p:txBody>
      </p:sp>
      <p:sp>
        <p:nvSpPr>
          <p:cNvPr id="4" name="Marcador de Posição do Número do Diapositivo 3">
            <a:extLst>
              <a:ext uri="{FF2B5EF4-FFF2-40B4-BE49-F238E27FC236}">
                <a16:creationId xmlns:a16="http://schemas.microsoft.com/office/drawing/2014/main" id="{9E014A54-D9F3-42C4-BE15-3E5D1AC16AF7}"/>
              </a:ext>
            </a:extLst>
          </p:cNvPr>
          <p:cNvSpPr>
            <a:spLocks noGrp="1"/>
          </p:cNvSpPr>
          <p:nvPr>
            <p:ph type="sldNum" sz="quarter" idx="11"/>
          </p:nvPr>
        </p:nvSpPr>
        <p:spPr/>
        <p:txBody>
          <a:bodyPr/>
          <a:lstStyle/>
          <a:p>
            <a:fld id="{D57F1E4F-1CFF-5643-939E-217C01CDF565}" type="slidenum">
              <a:rPr lang="it-IT" smtClean="0"/>
              <a:t>17</a:t>
            </a:fld>
            <a:endParaRPr lang="it-IT" dirty="0"/>
          </a:p>
        </p:txBody>
      </p:sp>
      <p:sp>
        <p:nvSpPr>
          <p:cNvPr id="8" name="CaixaDeTexto 7">
            <a:extLst>
              <a:ext uri="{FF2B5EF4-FFF2-40B4-BE49-F238E27FC236}">
                <a16:creationId xmlns:a16="http://schemas.microsoft.com/office/drawing/2014/main" id="{5E7149D0-4F96-416B-885B-ABCB79A81D01}"/>
              </a:ext>
            </a:extLst>
          </p:cNvPr>
          <p:cNvSpPr txBox="1"/>
          <p:nvPr/>
        </p:nvSpPr>
        <p:spPr>
          <a:xfrm>
            <a:off x="1546934" y="2800428"/>
            <a:ext cx="4549066" cy="2957861"/>
          </a:xfrm>
          <a:prstGeom prst="rect">
            <a:avLst/>
          </a:prstGeom>
          <a:noFill/>
        </p:spPr>
        <p:txBody>
          <a:bodyPr wrap="none" rtlCol="0">
            <a:spAutoFit/>
          </a:bodyPr>
          <a:lstStyle/>
          <a:p>
            <a:pPr marL="342900" indent="-342900">
              <a:lnSpc>
                <a:spcPct val="150000"/>
              </a:lnSpc>
              <a:buClr>
                <a:schemeClr val="accent6"/>
              </a:buClr>
              <a:buFont typeface="Arial" panose="020B0604020202020204" pitchFamily="34" charset="0"/>
              <a:buChar char="•"/>
            </a:pPr>
            <a:r>
              <a:rPr lang="en-GB" dirty="0"/>
              <a:t>Observation och övervakning av grödor</a:t>
            </a:r>
          </a:p>
          <a:p>
            <a:pPr marL="342900" indent="-342900">
              <a:lnSpc>
                <a:spcPct val="150000"/>
              </a:lnSpc>
              <a:buClr>
                <a:schemeClr val="accent6"/>
              </a:buClr>
              <a:buFont typeface="Arial" panose="020B0604020202020204" pitchFamily="34" charset="0"/>
              <a:buChar char="•"/>
            </a:pPr>
            <a:r>
              <a:rPr lang="en-GB" dirty="0"/>
              <a:t>Observation av markförhållanden</a:t>
            </a:r>
          </a:p>
          <a:p>
            <a:pPr marL="342900" indent="-342900">
              <a:lnSpc>
                <a:spcPct val="150000"/>
              </a:lnSpc>
              <a:buClr>
                <a:schemeClr val="accent6"/>
              </a:buClr>
              <a:buFont typeface="Arial" panose="020B0604020202020204" pitchFamily="34" charset="0"/>
              <a:buChar char="•"/>
            </a:pPr>
            <a:r>
              <a:rPr lang="en-GB" dirty="0"/>
              <a:t>Övervakning av vattenförhållanden</a:t>
            </a:r>
            <a:endParaRPr lang="pt-PT" dirty="0"/>
          </a:p>
          <a:p>
            <a:pPr marL="342900" indent="-342900">
              <a:lnSpc>
                <a:spcPct val="150000"/>
              </a:lnSpc>
              <a:buClr>
                <a:schemeClr val="accent6"/>
              </a:buClr>
              <a:buFont typeface="Arial" panose="020B0604020202020204" pitchFamily="34" charset="0"/>
              <a:buChar char="•"/>
            </a:pPr>
            <a:r>
              <a:rPr lang="en-GB" dirty="0"/>
              <a:t>Förutsägelse av väderförhållanden</a:t>
            </a:r>
            <a:endParaRPr lang="pt-PT" dirty="0"/>
          </a:p>
          <a:p>
            <a:pPr marL="342900" indent="-342900">
              <a:lnSpc>
                <a:spcPct val="150000"/>
              </a:lnSpc>
              <a:buClr>
                <a:schemeClr val="accent6"/>
              </a:buClr>
              <a:buFont typeface="Arial" panose="020B0604020202020204" pitchFamily="34" charset="0"/>
              <a:buChar char="•"/>
            </a:pPr>
            <a:r>
              <a:rPr lang="en-GB" dirty="0"/>
              <a:t>Övervakning av luftkvaliteten</a:t>
            </a:r>
            <a:endParaRPr lang="pt-PT" dirty="0"/>
          </a:p>
          <a:p>
            <a:pPr marL="342900" indent="-342900">
              <a:lnSpc>
                <a:spcPct val="150000"/>
              </a:lnSpc>
              <a:buClr>
                <a:schemeClr val="accent6"/>
              </a:buClr>
              <a:buFont typeface="Arial" panose="020B0604020202020204" pitchFamily="34" charset="0"/>
              <a:buChar char="•"/>
            </a:pPr>
            <a:r>
              <a:rPr lang="en-GB" dirty="0"/>
              <a:t>Precisionsodling</a:t>
            </a:r>
            <a:endParaRPr lang="pt-PT" dirty="0"/>
          </a:p>
          <a:p>
            <a:pPr marL="342900" indent="-342900">
              <a:lnSpc>
                <a:spcPct val="150000"/>
              </a:lnSpc>
              <a:buClr>
                <a:schemeClr val="accent6"/>
              </a:buClr>
              <a:buFont typeface="Arial" panose="020B0604020202020204" pitchFamily="34" charset="0"/>
              <a:buChar char="•"/>
            </a:pPr>
            <a:r>
              <a:rPr lang="en-GB" dirty="0"/>
              <a:t>Övervakning och förutsägelse av klimatförändringar</a:t>
            </a:r>
            <a:endParaRPr lang="pt-PT" dirty="0"/>
          </a:p>
        </p:txBody>
      </p:sp>
    </p:spTree>
    <p:extLst>
      <p:ext uri="{BB962C8B-B14F-4D97-AF65-F5344CB8AC3E}">
        <p14:creationId xmlns:p14="http://schemas.microsoft.com/office/powerpoint/2010/main" val="2222164957"/>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9F69C3E4-3289-485B-9813-868A6F29E7BF}"/>
              </a:ext>
            </a:extLst>
          </p:cNvPr>
          <p:cNvSpPr>
            <a:spLocks noGrp="1"/>
          </p:cNvSpPr>
          <p:nvPr>
            <p:ph type="ftr" sz="quarter" idx="10"/>
          </p:nvPr>
        </p:nvSpPr>
        <p:spPr/>
        <p:txBody>
          <a:bodyPr/>
          <a:lstStyle/>
          <a:p>
            <a:r>
              <a:rPr lang="en-US" dirty="0"/>
              <a:t>Modul: </a:t>
            </a:r>
            <a:r>
              <a:rPr lang="en-GB" dirty="0"/>
              <a:t>Digital teknik och artificiell intelligens </a:t>
            </a:r>
            <a:r>
              <a:rPr lang="en-US" dirty="0"/>
              <a:t>/ Lärandeenhet: </a:t>
            </a:r>
            <a:r>
              <a:rPr lang="en-GB" dirty="0"/>
              <a:t>Fjärranalys och jordbruk </a:t>
            </a:r>
            <a:r>
              <a:rPr lang="en-US" dirty="0"/>
              <a:t>/ </a:t>
            </a:r>
            <a:r>
              <a:rPr lang="en-GB" dirty="0"/>
              <a:t>Underenhet 5: Utmaningar och begränsningar för fjärranalys tillämpad på jordbruk</a:t>
            </a:r>
            <a:endParaRPr lang="en-US" dirty="0"/>
          </a:p>
        </p:txBody>
      </p:sp>
      <p:sp>
        <p:nvSpPr>
          <p:cNvPr id="4" name="Marcador de Posição do Número do Diapositivo 3">
            <a:extLst>
              <a:ext uri="{FF2B5EF4-FFF2-40B4-BE49-F238E27FC236}">
                <a16:creationId xmlns:a16="http://schemas.microsoft.com/office/drawing/2014/main" id="{088A436F-DED1-4C12-A58E-A3984D4332B8}"/>
              </a:ext>
            </a:extLst>
          </p:cNvPr>
          <p:cNvSpPr>
            <a:spLocks noGrp="1"/>
          </p:cNvSpPr>
          <p:nvPr>
            <p:ph type="sldNum" sz="quarter" idx="11"/>
          </p:nvPr>
        </p:nvSpPr>
        <p:spPr/>
        <p:txBody>
          <a:bodyPr/>
          <a:lstStyle/>
          <a:p>
            <a:fld id="{D57F1E4F-1CFF-5643-939E-217C01CDF565}" type="slidenum">
              <a:rPr lang="it-IT" smtClean="0"/>
              <a:t>18</a:t>
            </a:fld>
            <a:endParaRPr lang="it-IT" dirty="0"/>
          </a:p>
        </p:txBody>
      </p:sp>
      <p:sp>
        <p:nvSpPr>
          <p:cNvPr id="7" name="Retângulo 6">
            <a:extLst>
              <a:ext uri="{FF2B5EF4-FFF2-40B4-BE49-F238E27FC236}">
                <a16:creationId xmlns:a16="http://schemas.microsoft.com/office/drawing/2014/main" id="{FE6370DA-D8BA-41A6-975D-468ED7ED4B43}"/>
              </a:ext>
            </a:extLst>
          </p:cNvPr>
          <p:cNvSpPr/>
          <p:nvPr/>
        </p:nvSpPr>
        <p:spPr>
          <a:xfrm>
            <a:off x="998290" y="1981972"/>
            <a:ext cx="10444293" cy="2169825"/>
          </a:xfrm>
          <a:prstGeom prst="rect">
            <a:avLst/>
          </a:prstGeom>
        </p:spPr>
        <p:txBody>
          <a:bodyPr wrap="square">
            <a:spAutoFit/>
          </a:bodyPr>
          <a:lstStyle/>
          <a:p>
            <a:pPr algn="ctr"/>
            <a:r>
              <a:rPr lang="en-US" sz="3600" b="1" dirty="0">
                <a:solidFill>
                  <a:schemeClr val="accent6"/>
                </a:solidFill>
              </a:rPr>
              <a:t>Underenhet 5: </a:t>
            </a:r>
            <a:br>
              <a:rPr lang="en-US" sz="100" b="1" dirty="0">
                <a:solidFill>
                  <a:schemeClr val="accent6"/>
                </a:solidFill>
              </a:rPr>
            </a:br>
            <a:endParaRPr lang="en-US" sz="100" b="1" dirty="0">
              <a:solidFill>
                <a:schemeClr val="accent6"/>
              </a:solidFill>
            </a:endParaRPr>
          </a:p>
          <a:p>
            <a:pPr algn="ctr"/>
            <a:br>
              <a:rPr lang="en-US" dirty="0"/>
            </a:br>
            <a:r>
              <a:rPr lang="en-GB" sz="4000" dirty="0">
                <a:solidFill>
                  <a:srgbClr val="94C020"/>
                </a:solidFill>
              </a:rPr>
              <a:t>Utmaningar och begränsningar för fjärranalys inom jordbruket</a:t>
            </a:r>
            <a:endParaRPr lang="pt-PT" sz="4000" dirty="0">
              <a:solidFill>
                <a:srgbClr val="94C020"/>
              </a:solidFill>
            </a:endParaRPr>
          </a:p>
        </p:txBody>
      </p:sp>
    </p:spTree>
    <p:extLst>
      <p:ext uri="{BB962C8B-B14F-4D97-AF65-F5344CB8AC3E}">
        <p14:creationId xmlns:p14="http://schemas.microsoft.com/office/powerpoint/2010/main" val="1416362610"/>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DA17A3-C947-456D-8F2B-3A984F9C3F46}"/>
              </a:ext>
            </a:extLst>
          </p:cNvPr>
          <p:cNvSpPr>
            <a:spLocks noGrp="1"/>
          </p:cNvSpPr>
          <p:nvPr>
            <p:ph type="title"/>
          </p:nvPr>
        </p:nvSpPr>
        <p:spPr>
          <a:xfrm>
            <a:off x="737532" y="951834"/>
            <a:ext cx="10515600" cy="1009651"/>
          </a:xfrm>
        </p:spPr>
        <p:txBody>
          <a:bodyPr>
            <a:normAutofit fontScale="90000"/>
          </a:bodyPr>
          <a:lstStyle/>
          <a:p>
            <a:pPr algn="ctr"/>
            <a:r>
              <a:rPr lang="en-GB" dirty="0"/>
              <a:t>Utmaningar och begränsningar för fjärranalys inom jordbruket</a:t>
            </a:r>
            <a:endParaRPr lang="pt-PT" dirty="0"/>
          </a:p>
        </p:txBody>
      </p:sp>
      <p:sp>
        <p:nvSpPr>
          <p:cNvPr id="3" name="Marcador de Posição do Rodapé 2">
            <a:extLst>
              <a:ext uri="{FF2B5EF4-FFF2-40B4-BE49-F238E27FC236}">
                <a16:creationId xmlns:a16="http://schemas.microsoft.com/office/drawing/2014/main" id="{A861FF25-1FD7-4766-8574-35C1C1810568}"/>
              </a:ext>
            </a:extLst>
          </p:cNvPr>
          <p:cNvSpPr>
            <a:spLocks noGrp="1"/>
          </p:cNvSpPr>
          <p:nvPr>
            <p:ph type="ftr" sz="quarter" idx="10"/>
          </p:nvPr>
        </p:nvSpPr>
        <p:spPr/>
        <p:txBody>
          <a:bodyPr/>
          <a:lstStyle/>
          <a:p>
            <a:r>
              <a:rPr lang="en-US" dirty="0"/>
              <a:t>Modul: </a:t>
            </a:r>
            <a:r>
              <a:rPr lang="en-GB" dirty="0"/>
              <a:t>Digital teknik och artificiell intelligens </a:t>
            </a:r>
            <a:r>
              <a:rPr lang="en-US" dirty="0"/>
              <a:t>/ Lärandeenhet: </a:t>
            </a:r>
            <a:r>
              <a:rPr lang="en-GB" dirty="0"/>
              <a:t>Fjärranalys och jordbruk </a:t>
            </a:r>
            <a:r>
              <a:rPr lang="en-US" dirty="0"/>
              <a:t>/ </a:t>
            </a:r>
            <a:r>
              <a:rPr lang="en-GB" dirty="0"/>
              <a:t>Underenhet 5: Utmaningar och begränsningar för fjärranalys tillämpad på jordbruk</a:t>
            </a:r>
            <a:endParaRPr lang="en-US" dirty="0"/>
          </a:p>
        </p:txBody>
      </p:sp>
      <p:sp>
        <p:nvSpPr>
          <p:cNvPr id="4" name="Marcador de Posição do Número do Diapositivo 3">
            <a:extLst>
              <a:ext uri="{FF2B5EF4-FFF2-40B4-BE49-F238E27FC236}">
                <a16:creationId xmlns:a16="http://schemas.microsoft.com/office/drawing/2014/main" id="{B7FB868D-4F1B-4E26-A2D1-8C9BD88B9982}"/>
              </a:ext>
            </a:extLst>
          </p:cNvPr>
          <p:cNvSpPr>
            <a:spLocks noGrp="1"/>
          </p:cNvSpPr>
          <p:nvPr>
            <p:ph type="sldNum" sz="quarter" idx="11"/>
          </p:nvPr>
        </p:nvSpPr>
        <p:spPr/>
        <p:txBody>
          <a:bodyPr/>
          <a:lstStyle/>
          <a:p>
            <a:fld id="{D57F1E4F-1CFF-5643-939E-217C01CDF565}" type="slidenum">
              <a:rPr lang="it-IT" smtClean="0"/>
              <a:t>19</a:t>
            </a:fld>
            <a:endParaRPr lang="it-IT" dirty="0"/>
          </a:p>
        </p:txBody>
      </p:sp>
      <p:sp>
        <p:nvSpPr>
          <p:cNvPr id="7" name="Retângulo 6">
            <a:extLst>
              <a:ext uri="{FF2B5EF4-FFF2-40B4-BE49-F238E27FC236}">
                <a16:creationId xmlns:a16="http://schemas.microsoft.com/office/drawing/2014/main" id="{48D4C0D7-AB48-47EE-826F-1887B00970E4}"/>
              </a:ext>
            </a:extLst>
          </p:cNvPr>
          <p:cNvSpPr/>
          <p:nvPr/>
        </p:nvSpPr>
        <p:spPr>
          <a:xfrm>
            <a:off x="1076586" y="2721592"/>
            <a:ext cx="10277214" cy="3006721"/>
          </a:xfrm>
          <a:prstGeom prst="rect">
            <a:avLst/>
          </a:prstGeom>
        </p:spPr>
        <p:txBody>
          <a:bodyPr wrap="square">
            <a:spAutoFit/>
          </a:bodyPr>
          <a:lstStyle/>
          <a:p>
            <a:pPr marL="285750" indent="-285750" algn="just">
              <a:lnSpc>
                <a:spcPct val="115000"/>
              </a:lnSpc>
              <a:spcAft>
                <a:spcPts val="1000"/>
              </a:spcAft>
              <a:buClr>
                <a:schemeClr val="accent6"/>
              </a:buClr>
              <a:buFont typeface="Arial" panose="020B0604020202020204" pitchFamily="34" charset="0"/>
              <a:buChar char="•"/>
            </a:pPr>
            <a:r>
              <a:rPr lang="en-GB" b="1" dirty="0">
                <a:solidFill>
                  <a:schemeClr val="accent6"/>
                </a:solidFill>
              </a:rPr>
              <a:t>Begränsad tillgång till data</a:t>
            </a:r>
            <a:r>
              <a:rPr lang="en-GB" b="1" dirty="0">
                <a:solidFill>
                  <a:schemeClr val="accent6"/>
                </a:solidFill>
                <a:latin typeface="Calibri" panose="020F0502020204030204" pitchFamily="34" charset="0"/>
                <a:ea typeface="Times New Roman" panose="02020603050405020304" pitchFamily="18" charset="0"/>
                <a:cs typeface="Open Sans"/>
              </a:rPr>
              <a:t>: </a:t>
            </a:r>
            <a:r>
              <a:rPr lang="en-GB" dirty="0">
                <a:solidFill>
                  <a:srgbClr val="000000"/>
                </a:solidFill>
                <a:latin typeface="Calibri" panose="020F0502020204030204" pitchFamily="34" charset="0"/>
                <a:ea typeface="Times New Roman" panose="02020603050405020304" pitchFamily="18" charset="0"/>
                <a:cs typeface="Open Sans"/>
              </a:rPr>
              <a:t>Begränsad tillgång till högkvalitativa data. Vissa RS-data är endast tillgängliga mot en avgift, och det kan vara svårt för jordbrukare att få tillgång till och använda dessa data. </a:t>
            </a:r>
            <a:endParaRPr lang="pt-PT" dirty="0">
              <a:solidFill>
                <a:srgbClr val="000000"/>
              </a:solidFill>
              <a:latin typeface="Minion Pro"/>
              <a:ea typeface="Times New Roman" panose="02020603050405020304" pitchFamily="18" charset="0"/>
              <a:cs typeface="Open Sans"/>
            </a:endParaRPr>
          </a:p>
          <a:p>
            <a:pPr marL="285750" indent="-285750" algn="just">
              <a:lnSpc>
                <a:spcPct val="115000"/>
              </a:lnSpc>
              <a:spcAft>
                <a:spcPts val="1000"/>
              </a:spcAft>
              <a:buClr>
                <a:schemeClr val="accent6"/>
              </a:buClr>
              <a:buFont typeface="Arial" panose="020B0604020202020204" pitchFamily="34" charset="0"/>
              <a:buChar char="•"/>
            </a:pPr>
            <a:r>
              <a:rPr lang="en-GB" b="1" dirty="0">
                <a:solidFill>
                  <a:schemeClr val="accent6"/>
                </a:solidFill>
                <a:latin typeface="Calibri" panose="020F0502020204030204" pitchFamily="34" charset="0"/>
                <a:ea typeface="Times New Roman" panose="02020603050405020304" pitchFamily="18" charset="0"/>
                <a:cs typeface="Open Sans"/>
              </a:rPr>
              <a:t>Tolkning av data: </a:t>
            </a:r>
            <a:r>
              <a:rPr lang="en-GB" dirty="0">
                <a:solidFill>
                  <a:srgbClr val="000000"/>
                </a:solidFill>
                <a:latin typeface="Calibri" panose="020F0502020204030204" pitchFamily="34" charset="0"/>
                <a:ea typeface="Times New Roman" panose="02020603050405020304" pitchFamily="18" charset="0"/>
                <a:cs typeface="Open Sans"/>
              </a:rPr>
              <a:t>Tolkningen av RS-data. Uppgifterna kan vara komplexa, och jordbrukarna kanske inte har den expertis som krävs för att tolka dem korrekt. </a:t>
            </a:r>
            <a:endParaRPr lang="pt-PT" dirty="0">
              <a:solidFill>
                <a:srgbClr val="000000"/>
              </a:solidFill>
              <a:latin typeface="Minion Pro"/>
              <a:ea typeface="Times New Roman" panose="02020603050405020304" pitchFamily="18" charset="0"/>
              <a:cs typeface="Open Sans"/>
            </a:endParaRPr>
          </a:p>
          <a:p>
            <a:pPr marL="285750" indent="-285750" algn="just">
              <a:lnSpc>
                <a:spcPct val="115000"/>
              </a:lnSpc>
              <a:spcAft>
                <a:spcPts val="1000"/>
              </a:spcAft>
              <a:buClr>
                <a:schemeClr val="accent6"/>
              </a:buClr>
              <a:buFont typeface="Arial" panose="020B0604020202020204" pitchFamily="34" charset="0"/>
              <a:buChar char="•"/>
            </a:pPr>
            <a:r>
              <a:rPr lang="en-GB" b="1" dirty="0">
                <a:solidFill>
                  <a:schemeClr val="accent6"/>
                </a:solidFill>
                <a:latin typeface="Calibri" panose="020F0502020204030204" pitchFamily="34" charset="0"/>
                <a:ea typeface="Times New Roman" panose="02020603050405020304" pitchFamily="18" charset="0"/>
                <a:cs typeface="Open Sans"/>
              </a:rPr>
              <a:t>Molntäcke</a:t>
            </a:r>
            <a:r>
              <a:rPr lang="en-GB" dirty="0">
                <a:solidFill>
                  <a:srgbClr val="000000"/>
                </a:solidFill>
                <a:latin typeface="Calibri" panose="020F0502020204030204" pitchFamily="34" charset="0"/>
                <a:ea typeface="Times New Roman" panose="02020603050405020304" pitchFamily="18" charset="0"/>
                <a:cs typeface="Open Sans"/>
              </a:rPr>
              <a:t>: Molntäcke kan vara ett stort hinder för att få fram tydliga RS-data. Moln kan blockera bilden av jordytan, vilket gör det svårt att få fram korrekta data. </a:t>
            </a:r>
            <a:endParaRPr lang="pt-PT" dirty="0">
              <a:solidFill>
                <a:srgbClr val="000000"/>
              </a:solidFill>
              <a:latin typeface="Minion Pro"/>
              <a:ea typeface="Times New Roman" panose="02020603050405020304" pitchFamily="18" charset="0"/>
              <a:cs typeface="Open Sans"/>
            </a:endParaRPr>
          </a:p>
          <a:p>
            <a:pPr marL="285750" indent="-285750" algn="just">
              <a:lnSpc>
                <a:spcPct val="115000"/>
              </a:lnSpc>
              <a:spcAft>
                <a:spcPts val="1000"/>
              </a:spcAft>
              <a:buClr>
                <a:schemeClr val="accent6"/>
              </a:buClr>
              <a:buFont typeface="Arial" panose="020B0604020202020204" pitchFamily="34" charset="0"/>
              <a:buChar char="•"/>
            </a:pPr>
            <a:r>
              <a:rPr lang="en-GB" b="1" dirty="0">
                <a:solidFill>
                  <a:schemeClr val="accent6"/>
                </a:solidFill>
                <a:latin typeface="Calibri" panose="020F0502020204030204" pitchFamily="34" charset="0"/>
                <a:ea typeface="Times New Roman" panose="02020603050405020304" pitchFamily="18" charset="0"/>
                <a:cs typeface="Open Sans"/>
              </a:rPr>
              <a:t>Tekniska begränsningar</a:t>
            </a:r>
            <a:r>
              <a:rPr lang="en-GB" dirty="0">
                <a:solidFill>
                  <a:srgbClr val="000000"/>
                </a:solidFill>
                <a:latin typeface="Calibri" panose="020F0502020204030204" pitchFamily="34" charset="0"/>
                <a:ea typeface="Times New Roman" panose="02020603050405020304" pitchFamily="18" charset="0"/>
                <a:cs typeface="Open Sans"/>
              </a:rPr>
              <a:t>: Vissa RS-tekniker har tekniska begränsningar. Till exempel är vissa sensorer inte tillräckligt känsliga för att upptäcka vissa typer av vegetation eller markegenskaper.</a:t>
            </a:r>
            <a:endParaRPr lang="pt-PT" dirty="0">
              <a:solidFill>
                <a:srgbClr val="000000"/>
              </a:solidFill>
              <a:latin typeface="Minion Pro"/>
              <a:ea typeface="Times New Roman" panose="02020603050405020304" pitchFamily="18" charset="0"/>
              <a:cs typeface="Open Sans"/>
            </a:endParaRPr>
          </a:p>
        </p:txBody>
      </p:sp>
    </p:spTree>
    <p:extLst>
      <p:ext uri="{BB962C8B-B14F-4D97-AF65-F5344CB8AC3E}">
        <p14:creationId xmlns:p14="http://schemas.microsoft.com/office/powerpoint/2010/main" val="1809698033"/>
      </p:ext>
    </p:extLst>
  </p:cSld>
  <p:clrMapOvr>
    <a:masterClrMapping/>
  </p:clrMapOvr>
</p:sld>
</file>

<file path=ppt/slides/slide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2123260"/>
            <a:ext cx="9144000" cy="2387600"/>
          </a:xfrm>
        </p:spPr>
        <p:txBody>
          <a:bodyPr>
            <a:noAutofit/>
          </a:bodyPr>
          <a:lstStyle/>
          <a:p>
            <a:r>
              <a:rPr lang="en-GB" sz="4800" b="1" dirty="0">
                <a:solidFill>
                  <a:srgbClr val="94C020"/>
                </a:solidFill>
                <a:latin typeface="+mn-lt"/>
              </a:rPr>
              <a:t>Kurs: YRKESUTBILDNING</a:t>
            </a:r>
            <a:br>
              <a:rPr lang="en-GB" sz="4800" b="1" dirty="0">
                <a:solidFill>
                  <a:srgbClr val="94C020"/>
                </a:solidFill>
                <a:latin typeface="+mn-lt"/>
              </a:rPr>
            </a:br>
            <a:r>
              <a:rPr lang="en-GB" sz="4800" b="1" dirty="0">
                <a:solidFill>
                  <a:srgbClr val="94C020"/>
                </a:solidFill>
                <a:latin typeface="+mn-lt"/>
              </a:rPr>
              <a:t>Modul: </a:t>
            </a:r>
            <a:r>
              <a:rPr lang="en-GB" sz="4800" dirty="0"/>
              <a:t>Digital teknik och artificiell intelligens</a:t>
            </a:r>
            <a:br>
              <a:rPr lang="en-GB" sz="4800" b="1" dirty="0">
                <a:solidFill>
                  <a:srgbClr val="94C020"/>
                </a:solidFill>
                <a:latin typeface="+mn-lt"/>
              </a:rPr>
            </a:br>
            <a:r>
              <a:rPr lang="en-GB" sz="4800" b="1" dirty="0">
                <a:solidFill>
                  <a:srgbClr val="94C020"/>
                </a:solidFill>
                <a:latin typeface="+mn-lt"/>
              </a:rPr>
              <a:t>Utbildningsenhet: </a:t>
            </a:r>
            <a:r>
              <a:rPr lang="en-GB" sz="4800" dirty="0"/>
              <a:t>Fjärranalys och jordbruk</a:t>
            </a:r>
            <a:endParaRPr lang="en-GB" sz="4800"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endParaRPr lang="en-GB" dirty="0">
              <a:solidFill>
                <a:schemeClr val="tx1">
                  <a:lumMod val="65000"/>
                  <a:lumOff val="35000"/>
                </a:schemeClr>
              </a:solidFill>
            </a:endParaRPr>
          </a:p>
          <a:p>
            <a:pPr marL="0" indent="0">
              <a:buNone/>
            </a:pPr>
            <a:r>
              <a:rPr lang="en-GB" dirty="0">
                <a:solidFill>
                  <a:schemeClr val="tx1">
                    <a:lumMod val="65000"/>
                    <a:lumOff val="35000"/>
                  </a:schemeClr>
                </a:solidFill>
              </a:rPr>
              <a:t>Författare</a:t>
            </a:r>
            <a:r>
              <a:rPr lang="it-IT" dirty="0">
                <a:solidFill>
                  <a:schemeClr val="tx1">
                    <a:lumMod val="65000"/>
                    <a:lumOff val="35000"/>
                  </a:schemeClr>
                </a:solidFill>
              </a:rPr>
              <a:t>: </a:t>
            </a:r>
            <a:r>
              <a:rPr lang="en-GB" dirty="0"/>
              <a:t>UAZORES</a:t>
            </a:r>
            <a:endParaRPr lang="it-IT" dirty="0">
              <a:solidFill>
                <a:schemeClr val="tx1">
                  <a:lumMod val="65000"/>
                  <a:lumOff val="35000"/>
                </a:schemeClr>
              </a:solidFill>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99FFF6-47DF-4C50-B484-F2C437424DFD}"/>
              </a:ext>
            </a:extLst>
          </p:cNvPr>
          <p:cNvSpPr>
            <a:spLocks noGrp="1"/>
          </p:cNvSpPr>
          <p:nvPr>
            <p:ph type="title"/>
          </p:nvPr>
        </p:nvSpPr>
        <p:spPr>
          <a:xfrm>
            <a:off x="838200" y="820460"/>
            <a:ext cx="10515600" cy="1009651"/>
          </a:xfrm>
        </p:spPr>
        <p:txBody>
          <a:bodyPr/>
          <a:lstStyle/>
          <a:p>
            <a:r>
              <a:rPr lang="pt-PT" dirty="0" err="1"/>
              <a:t>Slutsats</a:t>
            </a:r>
            <a:endParaRPr lang="pt-PT" dirty="0"/>
          </a:p>
        </p:txBody>
      </p:sp>
      <p:sp>
        <p:nvSpPr>
          <p:cNvPr id="3" name="Marcador de Posição do Rodapé 2">
            <a:extLst>
              <a:ext uri="{FF2B5EF4-FFF2-40B4-BE49-F238E27FC236}">
                <a16:creationId xmlns:a16="http://schemas.microsoft.com/office/drawing/2014/main" id="{B354C21E-35EF-4FCA-B654-AA6F41B054B4}"/>
              </a:ext>
            </a:extLst>
          </p:cNvPr>
          <p:cNvSpPr>
            <a:spLocks noGrp="1"/>
          </p:cNvSpPr>
          <p:nvPr>
            <p:ph type="ftr" sz="quarter" idx="10"/>
          </p:nvPr>
        </p:nvSpPr>
        <p:spPr/>
        <p:txBody>
          <a:bodyPr/>
          <a:lstStyle/>
          <a:p>
            <a:r>
              <a:rPr lang="en-US" dirty="0"/>
              <a:t>Modul: </a:t>
            </a:r>
            <a:r>
              <a:rPr lang="en-GB" dirty="0"/>
              <a:t>Digital teknik och artificiell intelligens </a:t>
            </a:r>
            <a:r>
              <a:rPr lang="en-US" dirty="0"/>
              <a:t>/ Lärandeenhet: </a:t>
            </a:r>
            <a:r>
              <a:rPr lang="en-GB"/>
              <a:t>Fjärranalys och jordbruk</a:t>
            </a:r>
            <a:endParaRPr lang="en-US" b="1" dirty="0"/>
          </a:p>
        </p:txBody>
      </p:sp>
      <p:sp>
        <p:nvSpPr>
          <p:cNvPr id="4" name="Marcador de Posição do Número do Diapositivo 3">
            <a:extLst>
              <a:ext uri="{FF2B5EF4-FFF2-40B4-BE49-F238E27FC236}">
                <a16:creationId xmlns:a16="http://schemas.microsoft.com/office/drawing/2014/main" id="{F1818B8D-8924-4339-94DF-0166FF48B58C}"/>
              </a:ext>
            </a:extLst>
          </p:cNvPr>
          <p:cNvSpPr>
            <a:spLocks noGrp="1"/>
          </p:cNvSpPr>
          <p:nvPr>
            <p:ph type="sldNum" sz="quarter" idx="11"/>
          </p:nvPr>
        </p:nvSpPr>
        <p:spPr/>
        <p:txBody>
          <a:bodyPr/>
          <a:lstStyle/>
          <a:p>
            <a:fld id="{D57F1E4F-1CFF-5643-939E-217C01CDF565}" type="slidenum">
              <a:rPr lang="it-IT" smtClean="0"/>
              <a:t>20</a:t>
            </a:fld>
            <a:endParaRPr lang="it-IT" dirty="0"/>
          </a:p>
        </p:txBody>
      </p:sp>
      <p:sp>
        <p:nvSpPr>
          <p:cNvPr id="7" name="Retângulo 6">
            <a:extLst>
              <a:ext uri="{FF2B5EF4-FFF2-40B4-BE49-F238E27FC236}">
                <a16:creationId xmlns:a16="http://schemas.microsoft.com/office/drawing/2014/main" id="{BCD92912-719D-4041-9E53-C76BE82702A7}"/>
              </a:ext>
            </a:extLst>
          </p:cNvPr>
          <p:cNvSpPr/>
          <p:nvPr/>
        </p:nvSpPr>
        <p:spPr>
          <a:xfrm>
            <a:off x="528506" y="1904301"/>
            <a:ext cx="11063681" cy="4170372"/>
          </a:xfrm>
          <a:prstGeom prst="rect">
            <a:avLst/>
          </a:prstGeom>
        </p:spPr>
        <p:txBody>
          <a:bodyPr wrap="square">
            <a:spAutoFit/>
          </a:bodyPr>
          <a:lstStyle/>
          <a:p>
            <a:pPr marL="285750" indent="285750" algn="just">
              <a:spcAft>
                <a:spcPts val="600"/>
              </a:spcAft>
              <a:buClr>
                <a:schemeClr val="accent6"/>
              </a:buClr>
              <a:buFont typeface="Arial" panose="020B0604020202020204" pitchFamily="34" charset="0"/>
              <a:buChar char="•"/>
            </a:pPr>
            <a:r>
              <a:rPr lang="en-US" sz="1700" dirty="0"/>
              <a:t>Fjärranalys är en teknik som används alltmer inom många områden. Från topografi, kartografi, kontroll av naturfenomen och till och med övervakning av naturkatastrofer. En av de användningsområden som har ökat är dock jordbruket. Från att välja användning av den gröda som ska produceras, baserat på klimat och markegenskaper, inklusive kontroll av själva grödan från den fytosanitära aspekten och dess utveckling till att bestämma den perfekta tiden för skörd.  Denna teknik kräver dock en stor mängd utrustning och kunskap som inte är tillgänglig för alla. För att vi ska kunna använda den måste vi ha tillgång till information som tillhandahålls av satelliter och som sedan måste bearbetas så att den kan användas av jordbrukare.</a:t>
            </a:r>
          </a:p>
          <a:p>
            <a:pPr marL="285750" indent="285750" algn="just">
              <a:spcAft>
                <a:spcPts val="600"/>
              </a:spcAft>
              <a:buClr>
                <a:schemeClr val="accent6"/>
              </a:buClr>
              <a:buFont typeface="Arial" panose="020B0604020202020204" pitchFamily="34" charset="0"/>
              <a:buChar char="•"/>
            </a:pPr>
            <a:r>
              <a:rPr lang="en-US" sz="1700" dirty="0"/>
              <a:t>Å andra sidan kan de uppgifter som erhålls genom RS användas av olika yrkesgrupper för olika ändamål. Dessa uppgifter kan efter bearbetning inte bara användas av jordbrukare utan också av meteorologer, vilket gör det möjligt att förebygga och varna för olika naturkatastrofer. Dessutom kan man göra en mer detaljerad bedömning av klimatförändringarna. </a:t>
            </a:r>
          </a:p>
          <a:p>
            <a:pPr marL="285750" indent="285750" algn="just">
              <a:spcAft>
                <a:spcPts val="600"/>
              </a:spcAft>
              <a:buClr>
                <a:schemeClr val="accent6"/>
              </a:buClr>
              <a:buFont typeface="Arial" panose="020B0604020202020204" pitchFamily="34" charset="0"/>
              <a:buChar char="•"/>
            </a:pPr>
            <a:r>
              <a:rPr lang="en-US" sz="1700" dirty="0"/>
              <a:t>Trots att det är en teknik som har använts i många decennier fortsätter den att utvecklas och förbättras, vilket gör den enklare och bättre att använda. Medan man i början använde kameror monterade på luftballonger och till och med duvor, använder man nu satelliter och datorprogram som gör det möjligt att visualisera och analysera terrängen. Förbättringarna fortsätter dock, både när det gäller bildernas kvalitet och hur de bearbetas för att underlätta användningen.</a:t>
            </a:r>
          </a:p>
        </p:txBody>
      </p:sp>
    </p:spTree>
    <p:extLst>
      <p:ext uri="{BB962C8B-B14F-4D97-AF65-F5344CB8AC3E}">
        <p14:creationId xmlns:p14="http://schemas.microsoft.com/office/powerpoint/2010/main" val="2148987406"/>
      </p:ext>
    </p:extLst>
  </p:cSld>
  <p:clrMapOvr>
    <a:masterClrMapping/>
  </p:clrMapOvr>
</p:sld>
</file>

<file path=ppt/slides/slide21.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GB" dirty="0"/>
              <a:t>Inledning</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normAutofit fontScale="47500" lnSpcReduction="20000"/>
          </a:bodyPr>
          <a:lstStyle/>
          <a:p>
            <a:pPr marL="0" indent="0" algn="just">
              <a:lnSpc>
                <a:spcPct val="170000"/>
              </a:lnSpc>
              <a:buNone/>
            </a:pPr>
            <a:r>
              <a:rPr lang="en-GB" sz="2900" dirty="0"/>
              <a:t>Denna LU syftar till att ge studenterna grundläggande kunskaper om fjärranalys principer och deras praktiska tillämpningar inom jord- och skogsbruk, så att de kan använda fjärranalys tekniker för övervakning och optimering av praxis.</a:t>
            </a:r>
            <a:endParaRPr lang="pt-PT" sz="2900" dirty="0"/>
          </a:p>
          <a:p>
            <a:pPr marL="0" indent="0">
              <a:buNone/>
            </a:pPr>
            <a:r>
              <a:rPr lang="en-GB" dirty="0"/>
              <a:t> </a:t>
            </a:r>
            <a:endParaRPr lang="pt-PT" dirty="0"/>
          </a:p>
          <a:p>
            <a:pPr marL="0" indent="0" algn="just">
              <a:lnSpc>
                <a:spcPct val="120000"/>
              </a:lnSpc>
              <a:buNone/>
            </a:pPr>
            <a:r>
              <a:rPr lang="en-GB" sz="2500" dirty="0"/>
              <a:t>Efter avslutad LU ska du kunna ha följande läranderesultat:</a:t>
            </a:r>
            <a:endParaRPr lang="pt-PT" sz="2500" dirty="0"/>
          </a:p>
          <a:p>
            <a:pPr marL="0" indent="0" algn="just">
              <a:lnSpc>
                <a:spcPct val="120000"/>
              </a:lnSpc>
              <a:buNone/>
            </a:pPr>
            <a:r>
              <a:rPr lang="en-GB" sz="2900" b="1" dirty="0">
                <a:solidFill>
                  <a:schemeClr val="accent6"/>
                </a:solidFill>
              </a:rPr>
              <a:t>Kunskap</a:t>
            </a:r>
            <a:endParaRPr lang="pt-PT" sz="2900" dirty="0">
              <a:solidFill>
                <a:schemeClr val="accent6"/>
              </a:solidFill>
            </a:endParaRPr>
          </a:p>
          <a:p>
            <a:pPr algn="just">
              <a:lnSpc>
                <a:spcPct val="120000"/>
              </a:lnSpc>
              <a:buClr>
                <a:schemeClr val="accent6"/>
              </a:buClr>
            </a:pPr>
            <a:r>
              <a:rPr lang="en-GB" sz="2900" dirty="0"/>
              <a:t>Beskriva principerna för fjärranalys och deras tillämpningar inom jordbruket</a:t>
            </a:r>
            <a:endParaRPr lang="pt-PT" sz="2900" dirty="0"/>
          </a:p>
          <a:p>
            <a:pPr algn="just">
              <a:lnSpc>
                <a:spcPct val="120000"/>
              </a:lnSpc>
              <a:buClr>
                <a:schemeClr val="accent6"/>
              </a:buClr>
            </a:pPr>
            <a:r>
              <a:rPr lang="en-GB" sz="2900" dirty="0"/>
              <a:t>Känna igen och diskutera förvärvade och bearbetade databilder</a:t>
            </a:r>
            <a:endParaRPr lang="pt-PT" sz="2900" dirty="0"/>
          </a:p>
          <a:p>
            <a:pPr algn="just">
              <a:lnSpc>
                <a:spcPct val="120000"/>
              </a:lnSpc>
              <a:buClr>
                <a:schemeClr val="accent6"/>
              </a:buClr>
            </a:pPr>
            <a:r>
              <a:rPr lang="en-GB" sz="2900" dirty="0"/>
              <a:t>Identifiera utmaningar och begränsningar i samband med användning av fjärranalysteknik i jordbrukssammanhang.</a:t>
            </a:r>
            <a:endParaRPr lang="pt-PT" sz="2900" dirty="0"/>
          </a:p>
          <a:p>
            <a:pPr marL="0" indent="0" algn="just">
              <a:lnSpc>
                <a:spcPct val="120000"/>
              </a:lnSpc>
              <a:buNone/>
            </a:pPr>
            <a:r>
              <a:rPr lang="en-GB" sz="2900" b="1" dirty="0">
                <a:solidFill>
                  <a:schemeClr val="accent6"/>
                </a:solidFill>
              </a:rPr>
              <a:t>Färdigheter och kompetenser</a:t>
            </a:r>
            <a:endParaRPr lang="pt-PT" sz="2900" dirty="0">
              <a:solidFill>
                <a:schemeClr val="accent6"/>
              </a:solidFill>
            </a:endParaRPr>
          </a:p>
          <a:p>
            <a:pPr marL="0" indent="0" algn="just">
              <a:lnSpc>
                <a:spcPct val="120000"/>
              </a:lnSpc>
              <a:buNone/>
            </a:pPr>
            <a:r>
              <a:rPr lang="en-GB" sz="2900" dirty="0"/>
              <a:t>Tillämpa programvara och tekniker för bildbehandling i fjärranalysdata.</a:t>
            </a:r>
            <a:endParaRPr lang="pt-PT" sz="2900" dirty="0"/>
          </a:p>
          <a:p>
            <a:pPr algn="just">
              <a:lnSpc>
                <a:spcPct val="120000"/>
              </a:lnSpc>
            </a:pPr>
            <a:r>
              <a:rPr lang="en-GB" sz="2900" dirty="0"/>
              <a:t>Analysera och tolka bearbetade rumsliga data för att bedöma indikatorer som är relevanta för jordbruksmetoder.</a:t>
            </a:r>
            <a:endParaRPr lang="pt-PT" sz="2900" dirty="0"/>
          </a:p>
          <a:p>
            <a:pPr algn="just">
              <a:lnSpc>
                <a:spcPct val="120000"/>
              </a:lnSpc>
            </a:pPr>
            <a:r>
              <a:rPr lang="en-GB" sz="2900" dirty="0"/>
              <a:t>Samla in och använda relevanta data från olika källor, inklusive satellitbilder, flygfotografier och andra relevanta datauppsättningar, för övervaknings- och analysändamål.</a:t>
            </a: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a:xfrm>
            <a:off x="838200" y="6238876"/>
            <a:ext cx="10319158" cy="619124"/>
          </a:xfrm>
        </p:spPr>
        <p:txBody>
          <a:bodyPr/>
          <a:lstStyle/>
          <a:p>
            <a:r>
              <a:rPr lang="en-US" dirty="0"/>
              <a:t>Modul: </a:t>
            </a:r>
            <a:r>
              <a:rPr lang="en-GB" dirty="0"/>
              <a:t>Digital teknik och artificiell intelligens </a:t>
            </a:r>
            <a:r>
              <a:rPr lang="en-US" dirty="0"/>
              <a:t>/ Lärandeenhet: </a:t>
            </a:r>
            <a:r>
              <a:rPr lang="en-GB" dirty="0"/>
              <a:t>Fjärranalys och </a:t>
            </a:r>
            <a:r>
              <a:rPr lang="en-US" dirty="0"/>
              <a:t>jordbruk </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388ADD-60B2-430E-9DD4-030022904F9F}"/>
              </a:ext>
            </a:extLst>
          </p:cNvPr>
          <p:cNvSpPr>
            <a:spLocks noGrp="1"/>
          </p:cNvSpPr>
          <p:nvPr>
            <p:ph type="title"/>
          </p:nvPr>
        </p:nvSpPr>
        <p:spPr>
          <a:xfrm>
            <a:off x="838200" y="2719562"/>
            <a:ext cx="10515600" cy="1009651"/>
          </a:xfrm>
        </p:spPr>
        <p:txBody>
          <a:bodyPr>
            <a:normAutofit fontScale="90000"/>
          </a:bodyPr>
          <a:lstStyle/>
          <a:p>
            <a:pPr algn="ctr"/>
            <a:br>
              <a:rPr lang="en-US" sz="4000" b="1" dirty="0">
                <a:solidFill>
                  <a:schemeClr val="accent6"/>
                </a:solidFill>
              </a:rPr>
            </a:br>
            <a:r>
              <a:rPr lang="en-US" sz="4000" b="1" dirty="0">
                <a:solidFill>
                  <a:schemeClr val="accent6"/>
                </a:solidFill>
              </a:rPr>
              <a:t>Delkurs 1: </a:t>
            </a:r>
            <a:br>
              <a:rPr lang="en-US" sz="4000" b="1" dirty="0">
                <a:solidFill>
                  <a:schemeClr val="accent6"/>
                </a:solidFill>
              </a:rPr>
            </a:br>
            <a:br>
              <a:rPr lang="en-US" dirty="0"/>
            </a:br>
            <a:r>
              <a:rPr lang="en-GB" dirty="0"/>
              <a:t>Introduktion till fjärranalys: en översikt över fjärranalysprinciper och deras tillämpningar inom jordbruket, som täcker de grundläggande begrepp och tekniker som används för dataanalys och tolkning inom området fjärranalys</a:t>
            </a:r>
            <a:endParaRPr lang="pt-PT" dirty="0"/>
          </a:p>
        </p:txBody>
      </p:sp>
      <p:sp>
        <p:nvSpPr>
          <p:cNvPr id="4" name="Marcador de Posição do Rodapé 3">
            <a:extLst>
              <a:ext uri="{FF2B5EF4-FFF2-40B4-BE49-F238E27FC236}">
                <a16:creationId xmlns:a16="http://schemas.microsoft.com/office/drawing/2014/main" id="{07680232-55D9-4C0E-B6D1-2C4278C45175}"/>
              </a:ext>
            </a:extLst>
          </p:cNvPr>
          <p:cNvSpPr>
            <a:spLocks noGrp="1"/>
          </p:cNvSpPr>
          <p:nvPr>
            <p:ph type="ftr" sz="quarter" idx="11"/>
          </p:nvPr>
        </p:nvSpPr>
        <p:spPr/>
        <p:txBody>
          <a:bodyPr/>
          <a:lstStyle/>
          <a:p>
            <a:r>
              <a:rPr lang="en-US" dirty="0"/>
              <a:t>Modul: </a:t>
            </a:r>
            <a:r>
              <a:rPr lang="en-GB" dirty="0"/>
              <a:t>Digital teknik och artificiell intelligens </a:t>
            </a:r>
            <a:r>
              <a:rPr lang="en-US" dirty="0"/>
              <a:t>/ Lärandeenhet: Fjärranalys </a:t>
            </a:r>
            <a:r>
              <a:rPr lang="en-GB" dirty="0"/>
              <a:t>och jordbruk </a:t>
            </a:r>
            <a:r>
              <a:rPr lang="en-US" dirty="0"/>
              <a:t>/ Underenhet 1: </a:t>
            </a:r>
            <a:r>
              <a:rPr lang="en-GB" dirty="0"/>
              <a:t>Introduktion till fjärranalys: en översikt över principerna för fjärranalys och deras tillämpningar inom jordbruket, som täcker de grundläggande begrepp och tekniker som används för dataanalys och tolkning inom fjärranalysområdet</a:t>
            </a:r>
            <a:endParaRPr lang="en-US" dirty="0"/>
          </a:p>
        </p:txBody>
      </p:sp>
      <p:sp>
        <p:nvSpPr>
          <p:cNvPr id="5" name="Marcador de Posição do Número do Diapositivo 4">
            <a:extLst>
              <a:ext uri="{FF2B5EF4-FFF2-40B4-BE49-F238E27FC236}">
                <a16:creationId xmlns:a16="http://schemas.microsoft.com/office/drawing/2014/main" id="{72D95EC3-69CF-4484-8075-FDE4E22CD149}"/>
              </a:ext>
            </a:extLst>
          </p:cNvPr>
          <p:cNvSpPr>
            <a:spLocks noGrp="1"/>
          </p:cNvSpPr>
          <p:nvPr>
            <p:ph type="sldNum" sz="quarter" idx="12"/>
          </p:nvPr>
        </p:nvSpPr>
        <p:spPr/>
        <p:txBody>
          <a:bodyPr/>
          <a:lstStyle/>
          <a:p>
            <a:fld id="{D57F1E4F-1CFF-5643-939E-217C01CDF565}" type="slidenum">
              <a:rPr lang="en-US" smtClean="0"/>
              <a:t>4</a:t>
            </a:fld>
            <a:endParaRPr lang="en-US" dirty="0"/>
          </a:p>
        </p:txBody>
      </p:sp>
    </p:spTree>
    <p:extLst>
      <p:ext uri="{BB962C8B-B14F-4D97-AF65-F5344CB8AC3E}">
        <p14:creationId xmlns:p14="http://schemas.microsoft.com/office/powerpoint/2010/main" val="632326553"/>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9A112-68D8-4CC3-9E3D-20B4633E5F58}"/>
              </a:ext>
            </a:extLst>
          </p:cNvPr>
          <p:cNvSpPr>
            <a:spLocks noGrp="1"/>
          </p:cNvSpPr>
          <p:nvPr>
            <p:ph type="title"/>
          </p:nvPr>
        </p:nvSpPr>
        <p:spPr/>
        <p:txBody>
          <a:bodyPr/>
          <a:lstStyle/>
          <a:p>
            <a:r>
              <a:rPr lang="pt-PT" dirty="0" err="1"/>
              <a:t>Definition</a:t>
            </a:r>
            <a:r>
              <a:rPr lang="pt-PT" dirty="0"/>
              <a:t>:</a:t>
            </a:r>
          </a:p>
        </p:txBody>
      </p:sp>
      <p:sp>
        <p:nvSpPr>
          <p:cNvPr id="3" name="Marcador de Posição de Conteúdo 2">
            <a:extLst>
              <a:ext uri="{FF2B5EF4-FFF2-40B4-BE49-F238E27FC236}">
                <a16:creationId xmlns:a16="http://schemas.microsoft.com/office/drawing/2014/main" id="{30FA0EE8-0EDA-4BCE-BC19-A0BDD8CC8B1A}"/>
              </a:ext>
            </a:extLst>
          </p:cNvPr>
          <p:cNvSpPr>
            <a:spLocks noGrp="1"/>
          </p:cNvSpPr>
          <p:nvPr>
            <p:ph idx="1"/>
          </p:nvPr>
        </p:nvSpPr>
        <p:spPr/>
        <p:txBody>
          <a:bodyPr/>
          <a:lstStyle/>
          <a:p>
            <a:pPr marL="0" indent="0" algn="just">
              <a:lnSpc>
                <a:spcPct val="150000"/>
              </a:lnSpc>
              <a:buNone/>
            </a:pPr>
            <a:r>
              <a:rPr lang="en-GB" dirty="0"/>
              <a:t>"Fjärranalys (RS) är vetenskapen (och i viss mån konsten) att skaffa information om jordytan utan att faktiskt vara i kontakt med den. Detta görs genom att avkänna och registrera reflekterad eller utsänd energi samt bearbeta, analysera och tillämpa denna information."</a:t>
            </a:r>
            <a:endParaRPr lang="pt-PT" dirty="0"/>
          </a:p>
        </p:txBody>
      </p:sp>
      <p:sp>
        <p:nvSpPr>
          <p:cNvPr id="4" name="Marcador de Posição do Rodapé 3">
            <a:extLst>
              <a:ext uri="{FF2B5EF4-FFF2-40B4-BE49-F238E27FC236}">
                <a16:creationId xmlns:a16="http://schemas.microsoft.com/office/drawing/2014/main" id="{A02B218B-0368-4081-B00D-9BB1A5785657}"/>
              </a:ext>
            </a:extLst>
          </p:cNvPr>
          <p:cNvSpPr>
            <a:spLocks noGrp="1"/>
          </p:cNvSpPr>
          <p:nvPr>
            <p:ph type="ftr" sz="quarter" idx="11"/>
          </p:nvPr>
        </p:nvSpPr>
        <p:spPr/>
        <p:txBody>
          <a:bodyPr/>
          <a:lstStyle/>
          <a:p>
            <a:r>
              <a:rPr lang="en-US" dirty="0"/>
              <a:t>Modul: </a:t>
            </a:r>
            <a:r>
              <a:rPr lang="en-GB" dirty="0"/>
              <a:t>Digital teknik och artificiell intelligens </a:t>
            </a:r>
            <a:r>
              <a:rPr lang="en-US" dirty="0"/>
              <a:t>/ Lärandeenhet: Fjärranalys </a:t>
            </a:r>
            <a:r>
              <a:rPr lang="en-GB" dirty="0"/>
              <a:t>och jordbruk </a:t>
            </a:r>
            <a:r>
              <a:rPr lang="en-US" dirty="0"/>
              <a:t>/ Underenhet 1: </a:t>
            </a:r>
            <a:r>
              <a:rPr lang="en-GB" dirty="0"/>
              <a:t>Introduktion till fjärranalys: en översikt över principerna för fjärranalys och deras tillämpningar inom jordbruket, som täcker de grundläggande begrepp och tekniker som används för dataanalys och tolkning inom fjärranalysområdet</a:t>
            </a:r>
            <a:endParaRPr lang="en-US" dirty="0"/>
          </a:p>
        </p:txBody>
      </p:sp>
      <p:sp>
        <p:nvSpPr>
          <p:cNvPr id="5" name="Marcador de Posição do Número do Diapositivo 4">
            <a:extLst>
              <a:ext uri="{FF2B5EF4-FFF2-40B4-BE49-F238E27FC236}">
                <a16:creationId xmlns:a16="http://schemas.microsoft.com/office/drawing/2014/main" id="{C4DAB643-958D-4E21-BF21-E744459E72D0}"/>
              </a:ext>
            </a:extLst>
          </p:cNvPr>
          <p:cNvSpPr>
            <a:spLocks noGrp="1"/>
          </p:cNvSpPr>
          <p:nvPr>
            <p:ph type="sldNum" sz="quarter" idx="12"/>
          </p:nvPr>
        </p:nvSpPr>
        <p:spPr/>
        <p:txBody>
          <a:bodyPr/>
          <a:lstStyle/>
          <a:p>
            <a:fld id="{D57F1E4F-1CFF-5643-939E-217C01CDF565}" type="slidenum">
              <a:rPr lang="en-US" smtClean="0"/>
              <a:t>5</a:t>
            </a:fld>
            <a:endParaRPr lang="en-US" dirty="0"/>
          </a:p>
        </p:txBody>
      </p:sp>
    </p:spTree>
    <p:extLst>
      <p:ext uri="{BB962C8B-B14F-4D97-AF65-F5344CB8AC3E}">
        <p14:creationId xmlns:p14="http://schemas.microsoft.com/office/powerpoint/2010/main" val="2194882580"/>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p:txBody>
          <a:bodyPr>
            <a:normAutofit/>
          </a:bodyPr>
          <a:lstStyle/>
          <a:p>
            <a:r>
              <a:rPr lang="en-GB" dirty="0"/>
              <a:t>PRINCIPER FÖR FJÄRRANALYS.</a:t>
            </a:r>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dirty="0"/>
              <a:t>Modul: </a:t>
            </a:r>
            <a:r>
              <a:rPr lang="en-GB" dirty="0"/>
              <a:t>Digital teknik och artificiell intelligens </a:t>
            </a:r>
            <a:r>
              <a:rPr lang="en-US" dirty="0"/>
              <a:t>/ Lärandeenhet: Fjärranalys </a:t>
            </a:r>
            <a:r>
              <a:rPr lang="en-GB" dirty="0"/>
              <a:t>och jordbruk </a:t>
            </a:r>
            <a:r>
              <a:rPr lang="en-US" dirty="0"/>
              <a:t>/ Underenhet 1: </a:t>
            </a:r>
            <a:r>
              <a:rPr lang="en-GB" dirty="0"/>
              <a:t>Introduktion till fjärranalys: en översikt över principerna för fjärranalys och deras tillämpningar inom jordbruket, som täcker de grundläggande begrepp och tekniker som används för dataanalys och tolkning inom fjärranalysområdet</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t>6</a:t>
            </a:fld>
            <a:endParaRPr lang="en-US" dirty="0"/>
          </a:p>
        </p:txBody>
      </p:sp>
      <p:pic>
        <p:nvPicPr>
          <p:cNvPr id="6" name="Marcador de Posição de Conteúdo 5">
            <a:extLst>
              <a:ext uri="{FF2B5EF4-FFF2-40B4-BE49-F238E27FC236}">
                <a16:creationId xmlns:a16="http://schemas.microsoft.com/office/drawing/2014/main" id="{18796ED2-697C-468D-8E87-1F91DF065E3B}"/>
              </a:ext>
            </a:extLst>
          </p:cNvPr>
          <p:cNvPicPr>
            <a:picLocks noGrp="1"/>
          </p:cNvPicPr>
          <p:nvPr>
            <p:ph idx="1"/>
          </p:nvPr>
        </p:nvPicPr>
        <p:blipFill>
          <a:blip r:embed="rId2"/>
          <a:stretch>
            <a:fillRect/>
          </a:stretch>
        </p:blipFill>
        <p:spPr>
          <a:xfrm>
            <a:off x="3771575" y="1931184"/>
            <a:ext cx="4648849" cy="2657846"/>
          </a:xfrm>
          <a:prstGeom prst="rect">
            <a:avLst/>
          </a:prstGeom>
        </p:spPr>
      </p:pic>
      <p:sp>
        <p:nvSpPr>
          <p:cNvPr id="7" name="CaixaDeTexto 6">
            <a:extLst>
              <a:ext uri="{FF2B5EF4-FFF2-40B4-BE49-F238E27FC236}">
                <a16:creationId xmlns:a16="http://schemas.microsoft.com/office/drawing/2014/main" id="{1AF84F7F-4AAD-46A4-B9AE-58D20EB6975D}"/>
              </a:ext>
            </a:extLst>
          </p:cNvPr>
          <p:cNvSpPr txBox="1"/>
          <p:nvPr/>
        </p:nvSpPr>
        <p:spPr>
          <a:xfrm>
            <a:off x="666573" y="4584692"/>
            <a:ext cx="4811281" cy="1354217"/>
          </a:xfrm>
          <a:prstGeom prst="rect">
            <a:avLst/>
          </a:prstGeom>
          <a:noFill/>
        </p:spPr>
        <p:txBody>
          <a:bodyPr wrap="square" rtlCol="0">
            <a:spAutoFit/>
          </a:bodyPr>
          <a:lstStyle/>
          <a:p>
            <a:r>
              <a:rPr lang="en-US" dirty="0"/>
              <a:t>RS-system:</a:t>
            </a:r>
          </a:p>
          <a:p>
            <a:r>
              <a:rPr lang="en-US" dirty="0"/>
              <a:t>A - Ljuskälla;</a:t>
            </a:r>
          </a:p>
          <a:p>
            <a:r>
              <a:rPr lang="en-US" dirty="0"/>
              <a:t>B - Strålning och atmosfär; </a:t>
            </a:r>
          </a:p>
          <a:p>
            <a:endParaRPr lang="en-US" dirty="0"/>
          </a:p>
          <a:p>
            <a:r>
              <a:rPr lang="en-US" sz="1000" dirty="0"/>
              <a:t>Anpassad från: </a:t>
            </a:r>
            <a:r>
              <a:rPr lang="en-US" sz="1000" u="sng" dirty="0">
                <a:hlinkClick r:id="rId3"/>
              </a:rPr>
              <a:t>https://civilpanda.com/remote-sensing-system/</a:t>
            </a:r>
            <a:endParaRPr lang="pt-PT" sz="1000" dirty="0"/>
          </a:p>
        </p:txBody>
      </p:sp>
      <p:sp>
        <p:nvSpPr>
          <p:cNvPr id="8" name="CaixaDeTexto 7">
            <a:extLst>
              <a:ext uri="{FF2B5EF4-FFF2-40B4-BE49-F238E27FC236}">
                <a16:creationId xmlns:a16="http://schemas.microsoft.com/office/drawing/2014/main" id="{1FA664ED-B9E6-4E4A-84C1-46327487F22C}"/>
              </a:ext>
            </a:extLst>
          </p:cNvPr>
          <p:cNvSpPr txBox="1"/>
          <p:nvPr/>
        </p:nvSpPr>
        <p:spPr>
          <a:xfrm>
            <a:off x="5896598" y="4584692"/>
            <a:ext cx="4597028" cy="1200329"/>
          </a:xfrm>
          <a:prstGeom prst="rect">
            <a:avLst/>
          </a:prstGeom>
          <a:noFill/>
        </p:spPr>
        <p:txBody>
          <a:bodyPr wrap="none" rtlCol="0">
            <a:spAutoFit/>
          </a:bodyPr>
          <a:lstStyle/>
          <a:p>
            <a:r>
              <a:rPr lang="en-US" dirty="0"/>
              <a:t>C - Mål; </a:t>
            </a:r>
          </a:p>
          <a:p>
            <a:r>
              <a:rPr lang="en-US" dirty="0"/>
              <a:t>D - Sensor; </a:t>
            </a:r>
          </a:p>
          <a:p>
            <a:r>
              <a:rPr lang="en-US" dirty="0"/>
              <a:t>E - Sändning, mottagning och bearbetning; </a:t>
            </a:r>
          </a:p>
          <a:p>
            <a:r>
              <a:rPr lang="en-US" dirty="0"/>
              <a:t>F - Tolkning och analys; G - Tillämpning.</a:t>
            </a:r>
            <a:endParaRPr lang="pt-PT" dirty="0"/>
          </a:p>
        </p:txBody>
      </p:sp>
    </p:spTree>
    <p:extLst>
      <p:ext uri="{BB962C8B-B14F-4D97-AF65-F5344CB8AC3E}">
        <p14:creationId xmlns:p14="http://schemas.microsoft.com/office/powerpoint/2010/main" val="945121077"/>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769677" y="832080"/>
            <a:ext cx="10515600" cy="1009651"/>
          </a:xfrm>
        </p:spPr>
        <p:txBody>
          <a:bodyPr>
            <a:normAutofit fontScale="90000"/>
          </a:bodyPr>
          <a:lstStyle/>
          <a:p>
            <a:r>
              <a:rPr lang="pt-PT" dirty="0" err="1"/>
              <a:t>Typer </a:t>
            </a:r>
            <a:r>
              <a:rPr lang="pt-PT" dirty="0" err="1"/>
              <a:t>av </a:t>
            </a:r>
            <a:r>
              <a:rPr lang="pt-PT" dirty="0"/>
              <a:t>sensorer </a:t>
            </a:r>
            <a:r>
              <a:rPr lang="pt-PT" dirty="0" err="1"/>
              <a:t>beroende </a:t>
            </a:r>
            <a:r>
              <a:rPr lang="pt-PT" dirty="0"/>
              <a:t>på </a:t>
            </a:r>
            <a:r>
              <a:rPr lang="pt-PT" dirty="0" err="1"/>
              <a:t>energikälla</a:t>
            </a:r>
            <a:endParaRPr lang="en-GB"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a:xfrm>
            <a:off x="838200" y="6257926"/>
            <a:ext cx="9982200" cy="600074"/>
          </a:xfrm>
        </p:spPr>
        <p:txBody>
          <a:bodyPr/>
          <a:lstStyle/>
          <a:p>
            <a:r>
              <a:rPr lang="en-US" dirty="0"/>
              <a:t>Modul: </a:t>
            </a:r>
            <a:r>
              <a:rPr lang="en-GB" dirty="0"/>
              <a:t>Digital teknik och artificiell intelligens </a:t>
            </a:r>
            <a:r>
              <a:rPr lang="en-US" dirty="0"/>
              <a:t>/ Lärandeenhet: Fjärranalys </a:t>
            </a:r>
            <a:r>
              <a:rPr lang="en-GB" dirty="0"/>
              <a:t>och jordbruk </a:t>
            </a:r>
            <a:r>
              <a:rPr lang="en-US" dirty="0"/>
              <a:t>/ Underenhet 1: </a:t>
            </a:r>
            <a:r>
              <a:rPr lang="en-GB" dirty="0"/>
              <a:t>Introduktion till fjärranalys: en översikt över principerna för fjärranalys och deras tillämpningar inom jordbruket, som täcker de grundläggande begrepp och tekniker som används för dataanalys och tolkning inom området fjärranalys</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t>7</a:t>
            </a:fld>
            <a:endParaRPr lang="en-US" dirty="0"/>
          </a:p>
        </p:txBody>
      </p:sp>
      <p:pic>
        <p:nvPicPr>
          <p:cNvPr id="6" name="Marcador de Posição de Conteúdo 5">
            <a:extLst>
              <a:ext uri="{FF2B5EF4-FFF2-40B4-BE49-F238E27FC236}">
                <a16:creationId xmlns:a16="http://schemas.microsoft.com/office/drawing/2014/main" id="{EC13B5D7-A92A-4FC5-8C10-948DC47B1CF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7038" y="1841731"/>
            <a:ext cx="3431797" cy="2250787"/>
          </a:xfrm>
          <a:prstGeom prst="rect">
            <a:avLst/>
          </a:prstGeom>
          <a:noFill/>
        </p:spPr>
      </p:pic>
      <p:sp>
        <p:nvSpPr>
          <p:cNvPr id="7" name="CaixaDeTexto 6">
            <a:extLst>
              <a:ext uri="{FF2B5EF4-FFF2-40B4-BE49-F238E27FC236}">
                <a16:creationId xmlns:a16="http://schemas.microsoft.com/office/drawing/2014/main" id="{4D1B4D74-BEE4-4493-8451-5C70316FDF6E}"/>
              </a:ext>
            </a:extLst>
          </p:cNvPr>
          <p:cNvSpPr txBox="1"/>
          <p:nvPr/>
        </p:nvSpPr>
        <p:spPr>
          <a:xfrm>
            <a:off x="3088133" y="3935784"/>
            <a:ext cx="1530419" cy="615553"/>
          </a:xfrm>
          <a:prstGeom prst="rect">
            <a:avLst/>
          </a:prstGeom>
          <a:noFill/>
        </p:spPr>
        <p:txBody>
          <a:bodyPr wrap="none" rtlCol="0">
            <a:spAutoFit/>
          </a:bodyPr>
          <a:lstStyle/>
          <a:p>
            <a:r>
              <a:rPr lang="en-GB" dirty="0"/>
              <a:t>Passiv sensor</a:t>
            </a:r>
          </a:p>
          <a:p>
            <a:r>
              <a:rPr lang="en-GB" sz="1600" dirty="0"/>
              <a:t>(</a:t>
            </a:r>
            <a:r>
              <a:rPr lang="en-GB" sz="1400" dirty="0"/>
              <a:t>Källa: ARSET</a:t>
            </a:r>
            <a:r>
              <a:rPr lang="en-GB" sz="1600" dirty="0"/>
              <a:t>).</a:t>
            </a:r>
            <a:endParaRPr lang="pt-PT" dirty="0"/>
          </a:p>
        </p:txBody>
      </p:sp>
      <p:pic>
        <p:nvPicPr>
          <p:cNvPr id="8" name="Imagem 7">
            <a:extLst>
              <a:ext uri="{FF2B5EF4-FFF2-40B4-BE49-F238E27FC236}">
                <a16:creationId xmlns:a16="http://schemas.microsoft.com/office/drawing/2014/main" id="{4B954353-59C9-4823-960F-40B3FF61A67C}"/>
              </a:ext>
            </a:extLst>
          </p:cNvPr>
          <p:cNvPicPr>
            <a:picLocks noChangeAspect="1"/>
          </p:cNvPicPr>
          <p:nvPr/>
        </p:nvPicPr>
        <p:blipFill>
          <a:blip r:embed="rId3"/>
          <a:stretch>
            <a:fillRect/>
          </a:stretch>
        </p:blipFill>
        <p:spPr>
          <a:xfrm>
            <a:off x="6096000" y="1841731"/>
            <a:ext cx="3561890" cy="2046858"/>
          </a:xfrm>
          <a:prstGeom prst="rect">
            <a:avLst/>
          </a:prstGeom>
        </p:spPr>
      </p:pic>
      <p:sp>
        <p:nvSpPr>
          <p:cNvPr id="9" name="CaixaDeTexto 8">
            <a:extLst>
              <a:ext uri="{FF2B5EF4-FFF2-40B4-BE49-F238E27FC236}">
                <a16:creationId xmlns:a16="http://schemas.microsoft.com/office/drawing/2014/main" id="{71E2C914-7764-44A9-995B-5808F15373DE}"/>
              </a:ext>
            </a:extLst>
          </p:cNvPr>
          <p:cNvSpPr txBox="1"/>
          <p:nvPr/>
        </p:nvSpPr>
        <p:spPr>
          <a:xfrm>
            <a:off x="7573450" y="3800130"/>
            <a:ext cx="1434367" cy="584775"/>
          </a:xfrm>
          <a:prstGeom prst="rect">
            <a:avLst/>
          </a:prstGeom>
          <a:noFill/>
        </p:spPr>
        <p:txBody>
          <a:bodyPr wrap="none" rtlCol="0">
            <a:spAutoFit/>
          </a:bodyPr>
          <a:lstStyle/>
          <a:p>
            <a:r>
              <a:rPr lang="en-GB" dirty="0"/>
              <a:t>Aktiv sensor</a:t>
            </a:r>
          </a:p>
          <a:p>
            <a:r>
              <a:rPr lang="en-GB" sz="1400" dirty="0"/>
              <a:t>Källa: ARSET</a:t>
            </a:r>
            <a:endParaRPr lang="pt-PT" sz="1400" dirty="0"/>
          </a:p>
        </p:txBody>
      </p:sp>
      <p:sp>
        <p:nvSpPr>
          <p:cNvPr id="11" name="CaixaDeTexto 10">
            <a:extLst>
              <a:ext uri="{FF2B5EF4-FFF2-40B4-BE49-F238E27FC236}">
                <a16:creationId xmlns:a16="http://schemas.microsoft.com/office/drawing/2014/main" id="{CB0F6744-5972-4999-8FC6-1E6A9730EFAD}"/>
              </a:ext>
            </a:extLst>
          </p:cNvPr>
          <p:cNvSpPr txBox="1"/>
          <p:nvPr/>
        </p:nvSpPr>
        <p:spPr>
          <a:xfrm>
            <a:off x="769677" y="4796365"/>
            <a:ext cx="10370903" cy="1077218"/>
          </a:xfrm>
          <a:prstGeom prst="rect">
            <a:avLst/>
          </a:prstGeom>
          <a:noFill/>
        </p:spPr>
        <p:txBody>
          <a:bodyPr wrap="square" rtlCol="0">
            <a:spAutoFit/>
          </a:bodyPr>
          <a:lstStyle/>
          <a:p>
            <a:pPr algn="just"/>
            <a:r>
              <a:rPr lang="en-GB" sz="1600" dirty="0">
                <a:solidFill>
                  <a:srgbClr val="0070C0"/>
                </a:solidFill>
              </a:rPr>
              <a:t>Aktiva sensorer har </a:t>
            </a:r>
            <a:r>
              <a:rPr lang="en-GB" sz="1600" dirty="0"/>
              <a:t>sin egen energikälla för belysning: </a:t>
            </a:r>
            <a:r>
              <a:rPr lang="en-GB" sz="1600" dirty="0">
                <a:solidFill>
                  <a:srgbClr val="0070C0"/>
                </a:solidFill>
              </a:rPr>
              <a:t>Ex. </a:t>
            </a:r>
            <a:r>
              <a:rPr lang="en-GB" sz="1600" dirty="0"/>
              <a:t>Laserhöjdmätare, LiDAR, RADAR, </a:t>
            </a:r>
            <a:r>
              <a:rPr lang="en-GB" sz="1600" dirty="0" err="1"/>
              <a:t>spridningsmätare, </a:t>
            </a:r>
            <a:r>
              <a:rPr lang="en-GB" sz="1600" dirty="0"/>
              <a:t>ekolod</a:t>
            </a:r>
          </a:p>
          <a:p>
            <a:endParaRPr lang="en-GB" sz="1600" dirty="0"/>
          </a:p>
          <a:p>
            <a:pPr algn="just"/>
            <a:r>
              <a:rPr lang="en-GB" sz="1600" dirty="0">
                <a:solidFill>
                  <a:srgbClr val="0070C0"/>
                </a:solidFill>
              </a:rPr>
              <a:t>Passiva </a:t>
            </a:r>
            <a:r>
              <a:rPr lang="en-GB" sz="1600" dirty="0"/>
              <a:t>fjärrsensorer mäter strålningsenergi som reflekteras eller avges av jordens atmosfärsystem eller förändringar i tyngdkraften från jorden. </a:t>
            </a:r>
            <a:r>
              <a:rPr lang="en-GB" sz="1600" dirty="0">
                <a:solidFill>
                  <a:srgbClr val="0070C0"/>
                </a:solidFill>
              </a:rPr>
              <a:t>Exempel</a:t>
            </a:r>
            <a:r>
              <a:rPr lang="en-GB" sz="1600" dirty="0"/>
              <a:t>: </a:t>
            </a:r>
            <a:r>
              <a:rPr lang="pt-PT" sz="1600" dirty="0" err="1"/>
              <a:t>Landsat </a:t>
            </a:r>
            <a:r>
              <a:rPr lang="pt-PT" sz="1600" dirty="0"/>
              <a:t>OLI/TIRS, Terra MODIS, GPM.</a:t>
            </a:r>
          </a:p>
        </p:txBody>
      </p:sp>
    </p:spTree>
    <p:extLst>
      <p:ext uri="{BB962C8B-B14F-4D97-AF65-F5344CB8AC3E}">
        <p14:creationId xmlns:p14="http://schemas.microsoft.com/office/powerpoint/2010/main" val="1666243206"/>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Rodapé 3">
            <a:extLst>
              <a:ext uri="{FF2B5EF4-FFF2-40B4-BE49-F238E27FC236}">
                <a16:creationId xmlns:a16="http://schemas.microsoft.com/office/drawing/2014/main" id="{ACCBE110-1CBB-4133-A829-6248CBB76591}"/>
              </a:ext>
            </a:extLst>
          </p:cNvPr>
          <p:cNvSpPr>
            <a:spLocks noGrp="1"/>
          </p:cNvSpPr>
          <p:nvPr>
            <p:ph type="ftr" sz="quarter" idx="11"/>
          </p:nvPr>
        </p:nvSpPr>
        <p:spPr/>
        <p:txBody>
          <a:bodyPr/>
          <a:lstStyle/>
          <a:p>
            <a:r>
              <a:rPr lang="en-US" dirty="0"/>
              <a:t>Modul: </a:t>
            </a:r>
            <a:r>
              <a:rPr lang="en-GB" dirty="0"/>
              <a:t>Digital teknik och artificiell intelligens </a:t>
            </a:r>
            <a:r>
              <a:rPr lang="en-US" dirty="0"/>
              <a:t>/ Lärandeenhet: </a:t>
            </a:r>
            <a:r>
              <a:rPr lang="en-GB" dirty="0"/>
              <a:t>Fjärranalys och jordbruk </a:t>
            </a:r>
            <a:r>
              <a:rPr lang="en-US" dirty="0"/>
              <a:t>/ </a:t>
            </a:r>
            <a:r>
              <a:rPr lang="en-GB" dirty="0"/>
              <a:t>Underenhet 2: Insamling av fjärranalysdata: Förstå processen för insamling av fjärranalysdata, inklusive satellit- och flygbilder</a:t>
            </a:r>
            <a:endParaRPr lang="en-US" dirty="0"/>
          </a:p>
        </p:txBody>
      </p:sp>
      <p:sp>
        <p:nvSpPr>
          <p:cNvPr id="5" name="Marcador de Posição do Número do Diapositivo 4">
            <a:extLst>
              <a:ext uri="{FF2B5EF4-FFF2-40B4-BE49-F238E27FC236}">
                <a16:creationId xmlns:a16="http://schemas.microsoft.com/office/drawing/2014/main" id="{D155B057-9E2D-431B-A5B7-AC9001ACBAED}"/>
              </a:ext>
            </a:extLst>
          </p:cNvPr>
          <p:cNvSpPr>
            <a:spLocks noGrp="1"/>
          </p:cNvSpPr>
          <p:nvPr>
            <p:ph type="sldNum" sz="quarter" idx="12"/>
          </p:nvPr>
        </p:nvSpPr>
        <p:spPr/>
        <p:txBody>
          <a:bodyPr/>
          <a:lstStyle/>
          <a:p>
            <a:fld id="{D57F1E4F-1CFF-5643-939E-217C01CDF565}" type="slidenum">
              <a:rPr lang="en-US" smtClean="0"/>
              <a:t>8</a:t>
            </a:fld>
            <a:endParaRPr lang="en-US" dirty="0"/>
          </a:p>
        </p:txBody>
      </p:sp>
      <p:sp>
        <p:nvSpPr>
          <p:cNvPr id="8" name="CaixaDeTexto 7">
            <a:extLst>
              <a:ext uri="{FF2B5EF4-FFF2-40B4-BE49-F238E27FC236}">
                <a16:creationId xmlns:a16="http://schemas.microsoft.com/office/drawing/2014/main" id="{464C3B7C-BDEF-4CD2-8854-781856A26D25}"/>
              </a:ext>
            </a:extLst>
          </p:cNvPr>
          <p:cNvSpPr txBox="1"/>
          <p:nvPr/>
        </p:nvSpPr>
        <p:spPr>
          <a:xfrm>
            <a:off x="4706224" y="1661020"/>
            <a:ext cx="184731" cy="369332"/>
          </a:xfrm>
          <a:prstGeom prst="rect">
            <a:avLst/>
          </a:prstGeom>
          <a:noFill/>
        </p:spPr>
        <p:txBody>
          <a:bodyPr wrap="none" rtlCol="0">
            <a:spAutoFit/>
          </a:bodyPr>
          <a:lstStyle/>
          <a:p>
            <a:endParaRPr lang="pt-PT" dirty="0"/>
          </a:p>
        </p:txBody>
      </p:sp>
      <p:sp>
        <p:nvSpPr>
          <p:cNvPr id="9" name="Retângulo 8">
            <a:extLst>
              <a:ext uri="{FF2B5EF4-FFF2-40B4-BE49-F238E27FC236}">
                <a16:creationId xmlns:a16="http://schemas.microsoft.com/office/drawing/2014/main" id="{F5001350-9C8F-4903-843C-826EF2312DF9}"/>
              </a:ext>
            </a:extLst>
          </p:cNvPr>
          <p:cNvSpPr/>
          <p:nvPr/>
        </p:nvSpPr>
        <p:spPr>
          <a:xfrm>
            <a:off x="643156" y="1577130"/>
            <a:ext cx="10905687" cy="3877985"/>
          </a:xfrm>
          <a:prstGeom prst="rect">
            <a:avLst/>
          </a:prstGeom>
        </p:spPr>
        <p:txBody>
          <a:bodyPr wrap="square">
            <a:spAutoFit/>
          </a:bodyPr>
          <a:lstStyle/>
          <a:p>
            <a:pPr algn="ctr"/>
            <a:r>
              <a:rPr lang="en-US" sz="3600" b="1" dirty="0">
                <a:solidFill>
                  <a:schemeClr val="accent6"/>
                </a:solidFill>
              </a:rPr>
              <a:t>Underenhet 2: </a:t>
            </a:r>
            <a:br>
              <a:rPr lang="en-US" sz="1600" b="1" dirty="0">
                <a:solidFill>
                  <a:schemeClr val="accent6"/>
                </a:solidFill>
              </a:rPr>
            </a:br>
            <a:endParaRPr lang="en-US" sz="1600" b="1" dirty="0">
              <a:solidFill>
                <a:schemeClr val="accent6"/>
              </a:solidFill>
            </a:endParaRPr>
          </a:p>
          <a:p>
            <a:pPr algn="ctr"/>
            <a:br>
              <a:rPr lang="en-US" dirty="0"/>
            </a:br>
            <a:r>
              <a:rPr lang="en-GB" sz="4400" dirty="0">
                <a:solidFill>
                  <a:srgbClr val="94C020"/>
                </a:solidFill>
              </a:rPr>
              <a:t>Förvärv av fjärranalysdata: Förstå processen för insamling av fjärranalysdata, inklusive satellit- och flygbilder</a:t>
            </a:r>
            <a:endParaRPr lang="pt-PT" sz="4400" dirty="0">
              <a:solidFill>
                <a:srgbClr val="94C020"/>
              </a:solidFill>
            </a:endParaRPr>
          </a:p>
        </p:txBody>
      </p:sp>
    </p:spTree>
    <p:extLst>
      <p:ext uri="{BB962C8B-B14F-4D97-AF65-F5344CB8AC3E}">
        <p14:creationId xmlns:p14="http://schemas.microsoft.com/office/powerpoint/2010/main" val="4283225765"/>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1861657" y="1149337"/>
            <a:ext cx="8867862" cy="838854"/>
          </a:xfrm>
        </p:spPr>
        <p:txBody>
          <a:bodyPr/>
          <a:lstStyle/>
          <a:p>
            <a:r>
              <a:rPr lang="en-US" dirty="0"/>
              <a:t>Flöde för enkelt fjärravkänningssystem</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dirty="0"/>
              <a:t>Modul: </a:t>
            </a:r>
            <a:r>
              <a:rPr lang="en-GB" dirty="0"/>
              <a:t>Digital teknik och artificiell intelligens </a:t>
            </a:r>
            <a:r>
              <a:rPr lang="en-US" dirty="0"/>
              <a:t>/ Lärandeenhet: </a:t>
            </a:r>
            <a:r>
              <a:rPr lang="en-GB" dirty="0"/>
              <a:t>Fjärranalys och jordbruk </a:t>
            </a:r>
            <a:r>
              <a:rPr lang="en-US" dirty="0"/>
              <a:t>/ </a:t>
            </a:r>
            <a:r>
              <a:rPr lang="en-GB" dirty="0"/>
              <a:t>Underenhet 2: Insamling av fjärranalysdata: Förstå processen för insamling av fjärranalysdata, inklusive satellit- och flygbilder</a:t>
            </a:r>
            <a:endParaRPr lang="en-US"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9</a:t>
            </a:fld>
            <a:endParaRPr lang="en-US" dirty="0"/>
          </a:p>
        </p:txBody>
      </p:sp>
      <p:pic>
        <p:nvPicPr>
          <p:cNvPr id="10" name="Marcador de Posição de Conteúdo 9">
            <a:extLst>
              <a:ext uri="{FF2B5EF4-FFF2-40B4-BE49-F238E27FC236}">
                <a16:creationId xmlns:a16="http://schemas.microsoft.com/office/drawing/2014/main" id="{35BF11ED-99FF-4F62-8AA9-74D14683E8B9}"/>
              </a:ext>
            </a:extLst>
          </p:cNvPr>
          <p:cNvPicPr>
            <a:picLocks noGrp="1"/>
          </p:cNvPicPr>
          <p:nvPr>
            <p:ph sz="half" idx="1"/>
          </p:nvPr>
        </p:nvPicPr>
        <p:blipFill>
          <a:blip r:embed="rId2"/>
          <a:stretch>
            <a:fillRect/>
          </a:stretch>
        </p:blipFill>
        <p:spPr>
          <a:xfrm>
            <a:off x="2366744" y="2134487"/>
            <a:ext cx="7700045" cy="3309968"/>
          </a:xfrm>
          <a:prstGeom prst="rect">
            <a:avLst/>
          </a:prstGeom>
        </p:spPr>
      </p:pic>
    </p:spTree>
    <p:extLst>
      <p:ext uri="{BB962C8B-B14F-4D97-AF65-F5344CB8AC3E}">
        <p14:creationId xmlns:p14="http://schemas.microsoft.com/office/powerpoint/2010/main" val="145548224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6838F9-8CC4-405C-A188-F731EF335DCE}"/>
</file>

<file path=customXml/itemProps2.xml><?xml version="1.0" encoding="utf-8"?>
<ds:datastoreItem xmlns:ds="http://schemas.openxmlformats.org/officeDocument/2006/customXml" ds:itemID="{12B4B6C5-8D5D-43D9-B138-40E026CAA11E}"/>
</file>

<file path=docProps/app.xml><?xml version="1.0" encoding="utf-8"?>
<ap:Properties xmlns:vt="http://schemas.openxmlformats.org/officeDocument/2006/docPropsVTypes" xmlns:ap="http://schemas.openxmlformats.org/officeDocument/2006/extended-properties">
  <ap:Template/>
  <ap:TotalTime>1058</ap:TotalTime>
  <ap:Words>2165</ap:Words>
  <ap:Application>Microsoft Office PowerPoint</ap:Application>
  <ap:PresentationFormat>Ecrã Panorâmico</ap:PresentationFormat>
  <ap:Paragraphs>127</ap:Paragraphs>
  <ap:Slides>21</ap:Slides>
  <ap:Notes>0</ap:Notes>
  <ap:HiddenSlides>0</ap:HiddenSlides>
  <ap:MMClips>0</ap:MMClips>
  <ap:ScaleCrop>false</ap:ScaleCrop>
  <ap:HeadingPairs>
    <vt:vector baseType="variant" size="6">
      <vt:variant>
        <vt:lpstr>Tipos de letra usados</vt:lpstr>
      </vt:variant>
      <vt:variant>
        <vt:i4>7</vt:i4>
      </vt:variant>
      <vt:variant>
        <vt:lpstr>Tema</vt:lpstr>
      </vt:variant>
      <vt:variant>
        <vt:i4>1</vt:i4>
      </vt:variant>
      <vt:variant>
        <vt:lpstr>Títulos dos diapositivos</vt:lpstr>
      </vt:variant>
      <vt:variant>
        <vt:i4>21</vt:i4>
      </vt:variant>
    </vt:vector>
  </ap:HeadingPairs>
  <ap:TitlesOfParts>
    <vt:vector baseType="lpstr" size="29">
      <vt:lpstr>Arial</vt:lpstr>
      <vt:lpstr>Calibri</vt:lpstr>
      <vt:lpstr>Calibri Light</vt:lpstr>
      <vt:lpstr>Minion Pro</vt:lpstr>
      <vt:lpstr>Open Sans</vt:lpstr>
      <vt:lpstr>Times New Roman</vt:lpstr>
      <vt:lpstr>Wingdings</vt:lpstr>
      <vt:lpstr>Tema1</vt:lpstr>
      <vt:lpstr>Apresentação do PowerPoint</vt:lpstr>
      <vt:lpstr>Course: VET Module: Digital technologies and artificial intelligence Learning Unit: Remote Sensing and Farming</vt:lpstr>
      <vt:lpstr>Introduction</vt:lpstr>
      <vt:lpstr> Sub Unit 1:   Introduction to remote sensing: an overview of remote sensing principles and their applications in agriculture, covering the fundamentals concepts and techniques used for data analysis and interpretation in the field of remote sensing</vt:lpstr>
      <vt:lpstr>Definition:</vt:lpstr>
      <vt:lpstr>PRINCIPLES OF REMOTE SENSING</vt:lpstr>
      <vt:lpstr>Types of sensor according to the energy source</vt:lpstr>
      <vt:lpstr>Apresentação do PowerPoint</vt:lpstr>
      <vt:lpstr>Flow of simple remote sensing system</vt:lpstr>
      <vt:lpstr>The most commonly used satellites in remoting sensing are:</vt:lpstr>
      <vt:lpstr>Apresentação do PowerPoint</vt:lpstr>
      <vt:lpstr>Apresentação do PowerPoint</vt:lpstr>
      <vt:lpstr>Important properties to consider while searching the RS data </vt:lpstr>
      <vt:lpstr>General technical pipeline of processing and analysis for RS big data </vt:lpstr>
      <vt:lpstr>Aspects to consider when processing RS data</vt:lpstr>
      <vt:lpstr>Apresentação do PowerPoint</vt:lpstr>
      <vt:lpstr>Information provided by RS in  Agricultural Practices</vt:lpstr>
      <vt:lpstr>Apresentação do PowerPoint</vt:lpstr>
      <vt:lpstr>Challenges and limitations of remote sensing applied to agriculture</vt:lpstr>
      <vt:lpstr>Conclusion</vt:lpstr>
      <vt:lpstr>Apresentação do PowerPoint</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Presentazione standard di PowerPoint</dc:title>
  <dc:creator>Microsoft Office User</dc:creator>
  <lastModifiedBy>Joaquim Fernando Moreira da Silva</lastModifiedBy>
  <revision>59</revision>
  <dcterms:created xsi:type="dcterms:W3CDTF">2022-08-02T09:54:50.0000000Z</dcterms:created>
  <dcterms:modified xsi:type="dcterms:W3CDTF">2024-02-27T12:41:08.0000000Z</dcterms:modified>
  <keywords>, docId:033EA6B42CA797E07056F2007A478FD6</keywords>
</coreProperties>
</file>