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7"/>
  </p:notesMasterIdLst>
  <p:sldIdLst>
    <p:sldId id="265" r:id="rId2"/>
    <p:sldId id="256" r:id="rId3"/>
    <p:sldId id="260" r:id="rId4"/>
    <p:sldId id="269" r:id="rId5"/>
    <p:sldId id="267" r:id="rId6"/>
    <p:sldId id="268" r:id="rId7"/>
    <p:sldId id="263" r:id="rId8"/>
    <p:sldId id="277" r:id="rId9"/>
    <p:sldId id="278" r:id="rId10"/>
    <p:sldId id="279" r:id="rId11"/>
    <p:sldId id="280" r:id="rId12"/>
    <p:sldId id="270" r:id="rId13"/>
    <p:sldId id="272" r:id="rId14"/>
    <p:sldId id="281" r:id="rId15"/>
    <p:sldId id="282" r:id="rId16"/>
    <p:sldId id="283" r:id="rId17"/>
    <p:sldId id="284" r:id="rId18"/>
    <p:sldId id="285" r:id="rId19"/>
    <p:sldId id="286" r:id="rId20"/>
    <p:sldId id="287" r:id="rId21"/>
    <p:sldId id="288" r:id="rId22"/>
    <p:sldId id="290" r:id="rId23"/>
    <p:sldId id="289" r:id="rId24"/>
    <p:sldId id="291" r:id="rId25"/>
    <p:sldId id="292" r:id="rId26"/>
    <p:sldId id="293" r:id="rId27"/>
    <p:sldId id="294" r:id="rId28"/>
    <p:sldId id="295" r:id="rId29"/>
    <p:sldId id="296" r:id="rId30"/>
    <p:sldId id="297" r:id="rId31"/>
    <p:sldId id="298" r:id="rId32"/>
    <p:sldId id="299" r:id="rId33"/>
    <p:sldId id="300" r:id="rId34"/>
    <p:sldId id="302" r:id="rId35"/>
    <p:sldId id="266"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B0CAB3-4D89-41B5-9676-990462323944}" v="1" dt="2024-03-07T12:46:16.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59" d="100"/>
          <a:sy n="59" d="100"/>
        </p:scale>
        <p:origin x="8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S" userId="bff0dd6adc7f4841" providerId="LiveId" clId="{BCB6A088-B0D5-4ED1-B9BF-B1D04AA3E319}"/>
    <pc:docChg chg="modSld">
      <pc:chgData name="A S" userId="bff0dd6adc7f4841" providerId="LiveId" clId="{BCB6A088-B0D5-4ED1-B9BF-B1D04AA3E319}" dt="2024-03-07T12:51:57.799" v="3"/>
      <pc:docMkLst>
        <pc:docMk/>
      </pc:docMkLst>
      <pc:sldChg chg="modSp mod">
        <pc:chgData name="A S" userId="bff0dd6adc7f4841" providerId="LiveId" clId="{BCB6A088-B0D5-4ED1-B9BF-B1D04AA3E319}" dt="2024-03-07T12:51:57.799" v="3"/>
        <pc:sldMkLst>
          <pc:docMk/>
          <pc:sldMk cId="2365202717" sldId="256"/>
        </pc:sldMkLst>
        <pc:spChg chg="mod">
          <ac:chgData name="A S" userId="bff0dd6adc7f4841" providerId="LiveId" clId="{BCB6A088-B0D5-4ED1-B9BF-B1D04AA3E319}" dt="2024-03-07T12:51:57.799" v="3"/>
          <ac:spMkLst>
            <pc:docMk/>
            <pc:sldMk cId="2365202717" sldId="256"/>
            <ac:spMk id="2" creationId="{B6E59C6D-D429-7C7B-0228-FB62CC45C2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07/03/2024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sv-SE" b="1"/>
              <a:t>Modul: Digital teknik och artificiell intelligens / Ämne: Smarta jordbrukslösningar / Delämne: 1:a</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sv-SE" b="1"/>
              <a:t>Modul: Digital teknik och artificiell intelligens / Ämne: Smarta jordbrukslösningar / Delämne: 1:a</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Klicka för att ändra titeln på schemat</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b="1"/>
              <a:t>Modul: Digital teknik och artificiell intelligens / Ämne: Smarta jordbrukslösningar / Delämne: 1:a</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robs4crops.eu/" TargetMode="External"/><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5.xml"/><Relationship Id="rId1" Type="http://schemas.openxmlformats.org/officeDocument/2006/relationships/video" Target="https://www.youtube.com/embed/Tl1YkbdcEgU?feature=oembe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5.xml"/><Relationship Id="rId1" Type="http://schemas.openxmlformats.org/officeDocument/2006/relationships/video" Target="https://www.youtube.com/embed/kEa2z9POw6M?feature=oembe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5.xml"/><Relationship Id="rId1" Type="http://schemas.openxmlformats.org/officeDocument/2006/relationships/video" Target="https://www.youtube.com/embed/AHVr3wderFg?feature=oemb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602479"/>
          </a:xfrm>
        </p:spPr>
        <p:txBody>
          <a:bodyPr>
            <a:normAutofit/>
          </a:bodyPr>
          <a:lstStyle/>
          <a:p>
            <a:pPr algn="ctr"/>
            <a:r>
              <a:rPr lang="en-GB" sz="3600" dirty="0"/>
              <a:t>Övervakningssystem</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973122" y="1825625"/>
            <a:ext cx="9923477" cy="4351338"/>
          </a:xfrm>
        </p:spPr>
        <p:txBody>
          <a:bodyPr>
            <a:normAutofit/>
          </a:bodyPr>
          <a:lstStyle/>
          <a:p>
            <a:pPr marL="0" indent="0" algn="ctr">
              <a:buNone/>
            </a:pPr>
            <a:r>
              <a:rPr lang="en-GB" sz="1800" b="1" dirty="0"/>
              <a:t>Tillämpningsområden för AI inom jordbrukssektorn</a:t>
            </a:r>
          </a:p>
          <a:p>
            <a:pPr algn="just"/>
            <a:r>
              <a:rPr lang="en-US" sz="1800" b="1" dirty="0"/>
              <a:t>Övervakning av grödor, mark och boskap</a:t>
            </a:r>
            <a:r>
              <a:rPr lang="en-US" sz="1800" dirty="0"/>
              <a:t>: AI-system kan hjälpa jordbrukare att övervaka tillståndet för sina grödor, jordar och boskap och ge rekommendationer i rätt tid om särskilda åtgärder och beslut</a:t>
            </a:r>
          </a:p>
          <a:p>
            <a:pPr algn="just"/>
            <a:r>
              <a:rPr lang="en-US" sz="1800" b="1" dirty="0"/>
              <a:t>Upptäckt av skadedjur och sjukdomar</a:t>
            </a:r>
            <a:r>
              <a:rPr lang="en-US" sz="1800" dirty="0"/>
              <a:t>: AI-system kan undersöka digitala bilder som tagits av drönare, jordbruksrobotar eller jordbrukare med hjälp av en enkel smart telefonkamera för att upptäcka skadedjur och ge konkreta råd till jordbruksarbetare om hur man förhindrar spridning, behandlar drabbade växter eller mildrar de skador som orsakats</a:t>
            </a:r>
          </a:p>
          <a:p>
            <a:pPr algn="just"/>
            <a:r>
              <a:rPr lang="en-US" sz="1800" b="1" dirty="0"/>
              <a:t>Väder- och temperaturprognoser: </a:t>
            </a:r>
            <a:r>
              <a:rPr lang="en-US" sz="1800" dirty="0"/>
              <a:t>AI-algoritmer kan hjälpa till med lokala väder- och temperaturprognoser med hjälp av historiska data och mätningar från lokala väderstationer och fältsensorer.</a:t>
            </a:r>
            <a:endParaRPr lang="en-GB" sz="1800" b="1"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10</a:t>
            </a:fld>
            <a:endParaRPr lang="en-US" dirty="0"/>
          </a:p>
        </p:txBody>
      </p:sp>
    </p:spTree>
    <p:extLst>
      <p:ext uri="{BB962C8B-B14F-4D97-AF65-F5344CB8AC3E}">
        <p14:creationId xmlns:p14="http://schemas.microsoft.com/office/powerpoint/2010/main" val="206343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838200" y="681038"/>
            <a:ext cx="10515600" cy="677980"/>
          </a:xfrm>
        </p:spPr>
        <p:txBody>
          <a:bodyPr>
            <a:normAutofit/>
          </a:bodyPr>
          <a:lstStyle/>
          <a:p>
            <a:pPr algn="ctr"/>
            <a:r>
              <a:rPr lang="en-GB" sz="3600" dirty="0"/>
              <a:t>Övervakningssystem</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1317072" y="1825625"/>
            <a:ext cx="9395669" cy="4351338"/>
          </a:xfrm>
        </p:spPr>
        <p:txBody>
          <a:bodyPr>
            <a:normAutofit lnSpcReduction="10000"/>
          </a:bodyPr>
          <a:lstStyle/>
          <a:p>
            <a:pPr algn="just"/>
            <a:r>
              <a:rPr lang="en-GB" sz="1800" b="1" dirty="0"/>
              <a:t>Prediktiv analys: </a:t>
            </a:r>
            <a:r>
              <a:rPr lang="en-US" sz="1800" dirty="0"/>
              <a:t>Genom att analysera olika fältdata och/eller undersöka växtbilder kan AI generera exakta förutsägelser om avkastning, och potentiellt, produktkvaliteten. </a:t>
            </a:r>
          </a:p>
          <a:p>
            <a:pPr algn="just"/>
            <a:r>
              <a:rPr lang="en-US" sz="1800" b="1" dirty="0"/>
              <a:t>Autonoma jordbruksrobotar och jordbruksutrustning: </a:t>
            </a:r>
            <a:r>
              <a:rPr lang="en-US" sz="1800" dirty="0"/>
              <a:t>AI-system kan användas på robotplattformar för att styra och kontrollera deras arbete med att utföra assisterande uppgifter, t.ex. riktad bevattning, applicering av gödselmedel och bekämpningsmedel, insamling av frukt och transport av utrustning runt en gård bland annat.</a:t>
            </a:r>
          </a:p>
          <a:p>
            <a:pPr algn="just"/>
            <a:endParaRPr lang="en-US" sz="1800" dirty="0"/>
          </a:p>
          <a:p>
            <a:pPr algn="just"/>
            <a:r>
              <a:rPr lang="en-US" sz="1800" dirty="0"/>
              <a:t>AI-teknik bygger på </a:t>
            </a:r>
            <a:r>
              <a:rPr lang="en-US" sz="1800" b="1" dirty="0"/>
              <a:t>automatiserade system</a:t>
            </a:r>
            <a:r>
              <a:rPr lang="en-US" sz="1800" dirty="0"/>
              <a:t>, </a:t>
            </a:r>
            <a:r>
              <a:rPr lang="en-US" sz="1800" b="1" dirty="0"/>
              <a:t>användning av robotar </a:t>
            </a:r>
            <a:r>
              <a:rPr lang="en-US" sz="1800" dirty="0"/>
              <a:t>och </a:t>
            </a:r>
            <a:r>
              <a:rPr lang="en-US" sz="1800" b="1" dirty="0"/>
              <a:t>drönare och </a:t>
            </a:r>
            <a:r>
              <a:rPr lang="en-US" sz="1800" dirty="0"/>
              <a:t>ökad implementering av datagenerering genom sensorer och flygbilder för grödor och markanvändning genom djupinlärningsteknik.</a:t>
            </a:r>
          </a:p>
          <a:p>
            <a:pPr algn="just"/>
            <a:r>
              <a:rPr lang="en-US" sz="1800" dirty="0"/>
              <a:t>Det är viktigt att jordbrukarna har tillgång till aktuell utbildning för att säkerställa att tekniken används och fortsätter att förbättras.</a:t>
            </a:r>
          </a:p>
          <a:p>
            <a:pPr algn="just"/>
            <a:r>
              <a:rPr lang="en-US" sz="1800" dirty="0"/>
              <a:t>Smart farming är ett </a:t>
            </a:r>
            <a:r>
              <a:rPr lang="en-US" sz="1800" b="1" dirty="0"/>
              <a:t>modernt koncept </a:t>
            </a:r>
            <a:r>
              <a:rPr lang="en-US" sz="1800" dirty="0"/>
              <a:t>med IoT-teknik för att öka produktiviteten inom jordbruket. Med hjälp av smart jordbruk kan jordbrukare effektivt använda gödselmedel och andra resurser för att öka kvaliteten och kvantiteten på sina grödor</a:t>
            </a:r>
            <a:endParaRPr lang="en-GB" sz="1800"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11</a:t>
            </a:fld>
            <a:endParaRPr lang="en-US" dirty="0"/>
          </a:p>
        </p:txBody>
      </p:sp>
    </p:spTree>
    <p:extLst>
      <p:ext uri="{BB962C8B-B14F-4D97-AF65-F5344CB8AC3E}">
        <p14:creationId xmlns:p14="http://schemas.microsoft.com/office/powerpoint/2010/main" val="304076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Övervakningssystem</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998291" y="1392572"/>
            <a:ext cx="5243118" cy="4778042"/>
          </a:xfrm>
        </p:spPr>
        <p:txBody>
          <a:bodyPr>
            <a:normAutofit lnSpcReduction="10000"/>
          </a:bodyPr>
          <a:lstStyle/>
          <a:p>
            <a:pPr algn="ctr"/>
            <a:r>
              <a:rPr lang="en-GB" sz="1800" b="1" dirty="0"/>
              <a:t>Robotteknik inom jordbruket</a:t>
            </a:r>
          </a:p>
          <a:p>
            <a:pPr algn="just"/>
            <a:r>
              <a:rPr lang="en-US" sz="1800" dirty="0"/>
              <a:t>Idén om robotiserat jordbruk, dvs. användningen av självgående maskiner i jordbruksmiljöer, är inte så ny. Många ingenjörer har tidigare byggt självgående jordbrukstraktorer, ett försök som inte var framgångsrikt eftersom de inte kunde uppfylla de faktiska behoven på fältet. </a:t>
            </a:r>
          </a:p>
          <a:p>
            <a:pPr algn="just"/>
            <a:r>
              <a:rPr lang="en-US" sz="1800" dirty="0"/>
              <a:t>De flesta av dem drivs med en industriell design, där förhållandena är kända och fordonen rör sig längs förutbestämda rutter, vilket inte kan tillämpas på jordbrukstillämpningar. </a:t>
            </a:r>
          </a:p>
          <a:p>
            <a:pPr algn="just"/>
            <a:r>
              <a:rPr lang="en-US" sz="1800" dirty="0"/>
              <a:t>Under de senaste åren har ansträngningarna inriktats på att skapa mindre fordon, som med rätt intelligens kan arbeta i en varierande eller halvstrukturerad miljö, t.ex. inom jordbruket. Med intelligens menar vi att dessa maskiner kommer att kunna uppvisa ett rationellt </a:t>
            </a:r>
            <a:r>
              <a:rPr lang="en-US" sz="1800" dirty="0" err="1"/>
              <a:t>beteende </a:t>
            </a:r>
            <a:r>
              <a:rPr lang="en-US" sz="1800" dirty="0"/>
              <a:t>när de måste arbeta under identifierbara förhållanden.</a:t>
            </a:r>
            <a:endParaRPr lang="en-GB" sz="1800" dirty="0"/>
          </a:p>
        </p:txBody>
      </p:sp>
      <p:pic>
        <p:nvPicPr>
          <p:cNvPr id="3" name="Picture 2" descr="A person standing in a field with a robot&#10;&#10;Description automatically generated">
            <a:extLst>
              <a:ext uri="{FF2B5EF4-FFF2-40B4-BE49-F238E27FC236}">
                <a16:creationId xmlns:a16="http://schemas.microsoft.com/office/drawing/2014/main" id="{643985BC-A35C-D528-C1FF-5CD081A27110}"/>
              </a:ext>
            </a:extLst>
          </p:cNvPr>
          <p:cNvPicPr>
            <a:picLocks noChangeAspect="1"/>
          </p:cNvPicPr>
          <p:nvPr/>
        </p:nvPicPr>
        <p:blipFill>
          <a:blip r:embed="rId2"/>
          <a:stretch>
            <a:fillRect/>
          </a:stretch>
        </p:blipFill>
        <p:spPr>
          <a:xfrm>
            <a:off x="6611672" y="2139192"/>
            <a:ext cx="5335542" cy="2427941"/>
          </a:xfrm>
          <a:prstGeom prst="rect">
            <a:avLst/>
          </a:prstGeom>
        </p:spPr>
      </p:pic>
    </p:spTree>
    <p:extLst>
      <p:ext uri="{BB962C8B-B14F-4D97-AF65-F5344CB8AC3E}">
        <p14:creationId xmlns:p14="http://schemas.microsoft.com/office/powerpoint/2010/main" val="30683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13</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2" y="1776414"/>
            <a:ext cx="7215230" cy="4394200"/>
          </a:xfrm>
        </p:spPr>
        <p:txBody>
          <a:bodyPr>
            <a:normAutofit/>
          </a:bodyPr>
          <a:lstStyle/>
          <a:p>
            <a:pPr algn="ctr"/>
            <a:r>
              <a:rPr lang="en-US" sz="1800" b="1" dirty="0"/>
              <a:t>Tillämpningar av robotteknik inom jordbruket</a:t>
            </a:r>
          </a:p>
          <a:p>
            <a:r>
              <a:rPr lang="en-US" sz="1800" b="1" dirty="0"/>
              <a:t>Installation av utsäde</a:t>
            </a:r>
          </a:p>
          <a:p>
            <a:pPr marL="285750" indent="-285750">
              <a:buFont typeface="Arial" panose="020B0604020202020204" pitchFamily="34" charset="0"/>
              <a:buChar char="•"/>
            </a:pPr>
            <a:r>
              <a:rPr lang="en-US" sz="1800" dirty="0"/>
              <a:t>Plöjning är en av de viktigaste uppgifterna för att etablera en gröda. Det är i huvudsak förberedelsen av jorden för odling av utsäde. Plöjningen gör det också möjligt för oss att införliva resterna av den tidigare grödan, liksom eventuella ogräs som kan ha vuxit. Att plöja ett stort område skulle vara svårt och mycket energikrävande med ett litet självgående fordon, men det går att använda en annan metod för jordbearbetning.</a:t>
            </a:r>
          </a:p>
          <a:p>
            <a:r>
              <a:rPr lang="en-US" sz="1800" b="1" dirty="0"/>
              <a:t>Skötsel av utsäde</a:t>
            </a:r>
          </a:p>
          <a:p>
            <a:pPr marL="285750" indent="-285750">
              <a:buFont typeface="Arial" panose="020B0604020202020204" pitchFamily="34" charset="0"/>
              <a:buChar char="•"/>
            </a:pPr>
            <a:r>
              <a:rPr lang="en-US" sz="1800" dirty="0"/>
              <a:t>En av de viktigaste åtgärderna för god förvaltning är förmågan att samla in giltig och korrekt information från grödans utvecklingsväg, fytomedicinen. Denna process kan göras med hjälp av ett automatiserat system som, med hjälp av lämpliga sensorer (multispektrala, hyperspektrala, fluorescerande kameror), kan bearbeta information om grödans hälsa och tillstånd. </a:t>
            </a:r>
            <a:endParaRPr lang="en-GB" sz="1800" dirty="0"/>
          </a:p>
        </p:txBody>
      </p:sp>
      <p:pic>
        <p:nvPicPr>
          <p:cNvPr id="2" name="Picture 1" descr="A machine on a dirt field&#10;&#10;Description automatically generated">
            <a:extLst>
              <a:ext uri="{FF2B5EF4-FFF2-40B4-BE49-F238E27FC236}">
                <a16:creationId xmlns:a16="http://schemas.microsoft.com/office/drawing/2014/main" id="{080AE6F5-CC94-9085-EFC3-FCAB149FA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408" y="1209488"/>
            <a:ext cx="2832206" cy="2187791"/>
          </a:xfrm>
          <a:prstGeom prst="rect">
            <a:avLst/>
          </a:prstGeom>
        </p:spPr>
      </p:pic>
      <p:pic>
        <p:nvPicPr>
          <p:cNvPr id="5" name="Picture 4" descr="A toy tractor in the dirt&#10;&#10;Description automatically generated">
            <a:extLst>
              <a:ext uri="{FF2B5EF4-FFF2-40B4-BE49-F238E27FC236}">
                <a16:creationId xmlns:a16="http://schemas.microsoft.com/office/drawing/2014/main" id="{22FC514B-CEA2-5B9D-5175-00FF634E7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9684" y="4042529"/>
            <a:ext cx="3005845" cy="2023007"/>
          </a:xfrm>
          <a:prstGeom prst="rect">
            <a:avLst/>
          </a:prstGeom>
        </p:spPr>
      </p:pic>
    </p:spTree>
    <p:extLst>
      <p:ext uri="{BB962C8B-B14F-4D97-AF65-F5344CB8AC3E}">
        <p14:creationId xmlns:p14="http://schemas.microsoft.com/office/powerpoint/2010/main" val="321143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14</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782763"/>
            <a:ext cx="7097785" cy="4394200"/>
          </a:xfrm>
        </p:spPr>
        <p:txBody>
          <a:bodyPr>
            <a:normAutofit/>
          </a:bodyPr>
          <a:lstStyle/>
          <a:p>
            <a:r>
              <a:rPr lang="en-US" sz="1800" b="1" dirty="0">
                <a:solidFill>
                  <a:srgbClr val="000000"/>
                </a:solidFill>
                <a:effectLst/>
                <a:ea typeface="Times New Roman" panose="02020603050405020304" pitchFamily="18" charset="0"/>
                <a:cs typeface="Calibri" panose="020F0502020204030204" pitchFamily="34" charset="0"/>
              </a:rPr>
              <a:t>Kartläggning av ogräs</a:t>
            </a:r>
          </a:p>
          <a:p>
            <a:pPr marL="285750" indent="-285750" algn="just">
              <a:buFont typeface="Arial" panose="020B0604020202020204" pitchFamily="34" charset="0"/>
              <a:buChar char="•"/>
            </a:pPr>
            <a:r>
              <a:rPr lang="en-US" sz="1800" dirty="0">
                <a:solidFill>
                  <a:srgbClr val="000000"/>
                </a:solidFill>
                <a:effectLst/>
                <a:ea typeface="Times New Roman" panose="02020603050405020304" pitchFamily="18" charset="0"/>
                <a:cs typeface="Calibri" panose="020F0502020204030204" pitchFamily="34" charset="0"/>
              </a:rPr>
              <a:t> Är en process för att registrera var ogräs finns och bättre biomassatätheten hos olika ogräs som växer inom odlingsområdet. Kartläggning av ogräs kan göras antingen genom att identifiera och registrera ökad bladyta utanför utsädesraderna, eller genom formigenkänning av ogräs enligt en igenkänningsmall som skapats för ansiktsigenkänning, så att ogräs identifieras enligt den yttre konturen av deras bladverk (aktiv formigenkänning). Dessutom kan ogräskartläggning göras med hjälp av färgigenkänning. </a:t>
            </a:r>
            <a:r>
              <a:rPr lang="en-US" sz="1800" dirty="0">
                <a:solidFill>
                  <a:srgbClr val="000000"/>
                </a:solidFill>
                <a:effectLst/>
                <a:latin typeface="Minion Pro"/>
                <a:ea typeface="Times New Roman" panose="02020603050405020304" pitchFamily="18" charset="0"/>
                <a:cs typeface="Calibri" panose="020F0502020204030204" pitchFamily="34" charset="0"/>
              </a:rPr>
              <a:t>Slutresultatet är en ogräskarta som kan användas för korrekt ogräsbekämpning endast på de platser där det finns en tillräcklig population och inte över hela det odlade området, med betydande fördelar genom minskad användning av herbicider.</a:t>
            </a:r>
            <a:endParaRPr lang="en-GB" sz="1800" dirty="0"/>
          </a:p>
        </p:txBody>
      </p:sp>
      <p:pic>
        <p:nvPicPr>
          <p:cNvPr id="2" name="Picture 1" descr="A yellow and silver lawn mower&#10;&#10;Description automatically generated">
            <a:extLst>
              <a:ext uri="{FF2B5EF4-FFF2-40B4-BE49-F238E27FC236}">
                <a16:creationId xmlns:a16="http://schemas.microsoft.com/office/drawing/2014/main" id="{85AB85D2-4EFB-1690-569E-8377CB575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3230" y="1802832"/>
            <a:ext cx="3086049" cy="2614176"/>
          </a:xfrm>
          <a:prstGeom prst="rect">
            <a:avLst/>
          </a:prstGeom>
        </p:spPr>
      </p:pic>
    </p:spTree>
    <p:extLst>
      <p:ext uri="{BB962C8B-B14F-4D97-AF65-F5344CB8AC3E}">
        <p14:creationId xmlns:p14="http://schemas.microsoft.com/office/powerpoint/2010/main" val="195698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15</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87605" cy="1652586"/>
          </a:xfrm>
        </p:spPr>
        <p:txBody>
          <a:bodyPr>
            <a:normAutofit/>
          </a:bodyPr>
          <a:lstStyle/>
          <a:p>
            <a:r>
              <a:rPr lang="en-GB" sz="1800" b="1" dirty="0"/>
              <a:t>Selektiv skörd</a:t>
            </a:r>
          </a:p>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Genom att använda sensorer som känner av grödans kvalitet kan vi, till exempel i en spannmålsgröda, få skördemaskinen att känna av kvaliteten på det spannmål som ska skördas och välja vilket område som är redo för skörd och låta resten mogna. Men den största tillämpningen av sådana robotfordon har varit selektiv skörd av grönsaker i växthus.</a:t>
            </a:r>
            <a:endParaRPr lang="en-GB" sz="1800" b="1" dirty="0"/>
          </a:p>
        </p:txBody>
      </p:sp>
      <p:pic>
        <p:nvPicPr>
          <p:cNvPr id="2" name="Picture 1" descr="A plant in a greenhouse&#10;&#10;Description automatically generated">
            <a:extLst>
              <a:ext uri="{FF2B5EF4-FFF2-40B4-BE49-F238E27FC236}">
                <a16:creationId xmlns:a16="http://schemas.microsoft.com/office/drawing/2014/main" id="{098AF51F-C9EF-C55C-B0FF-69881FAE8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336" y="3496112"/>
            <a:ext cx="6970429" cy="2493627"/>
          </a:xfrm>
          <a:prstGeom prst="rect">
            <a:avLst/>
          </a:prstGeom>
        </p:spPr>
      </p:pic>
    </p:spTree>
    <p:extLst>
      <p:ext uri="{BB962C8B-B14F-4D97-AF65-F5344CB8AC3E}">
        <p14:creationId xmlns:p14="http://schemas.microsoft.com/office/powerpoint/2010/main" val="62125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16</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5"/>
            <a:ext cx="10515600" cy="1931520"/>
          </a:xfrm>
        </p:spPr>
        <p:txBody>
          <a:bodyPr>
            <a:normAutofit lnSpcReduction="10000"/>
          </a:bodyPr>
          <a:lstStyle/>
          <a:p>
            <a:r>
              <a:rPr lang="en-GB" sz="1800" b="1" dirty="0"/>
              <a:t>Autonom jordbrukstraktor (HAKO)</a:t>
            </a:r>
          </a:p>
          <a:p>
            <a:pPr marL="285750" indent="-285750" algn="just">
              <a:buFont typeface="Arial" panose="020B0604020202020204" pitchFamily="34" charset="0"/>
              <a:buChar char="•"/>
            </a:pPr>
            <a:r>
              <a:rPr lang="en-US" sz="1800" dirty="0"/>
              <a:t>Detta system bygger på tekniker för precisionsodling av grödor. Baserat på dessa tekniker delas fältet in i sektioner med liknande jord- eller växtegenskaper för att hantera rumslig variabilitet genom att variera insatserna per sektion. Syftet med moderna system, av vilka detta är ett, är att utöka odlingsteknikerna till en högre rumslig upplösning på växtnivå och att behandla dem som separata enheter. Dessa system, som är intensiva när det gäller automatisering och information, syftar till att identifiera behoven hos varje enskild planta och att anpassa insatserna till behoven hos var och en av dem.</a:t>
            </a:r>
          </a:p>
          <a:p>
            <a:pPr marL="285750" indent="-285750" algn="just">
              <a:buFont typeface="Arial" panose="020B0604020202020204" pitchFamily="34" charset="0"/>
              <a:buChar char="•"/>
            </a:pPr>
            <a:endParaRPr lang="en-GB" sz="1800" dirty="0"/>
          </a:p>
        </p:txBody>
      </p:sp>
      <p:pic>
        <p:nvPicPr>
          <p:cNvPr id="2" name="Picture 1" descr="A red tractor in a field&#10;&#10;Description automatically generated">
            <a:extLst>
              <a:ext uri="{FF2B5EF4-FFF2-40B4-BE49-F238E27FC236}">
                <a16:creationId xmlns:a16="http://schemas.microsoft.com/office/drawing/2014/main" id="{F552BF53-747B-46F1-4F34-BD7EF0FB7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110" y="3707935"/>
            <a:ext cx="3447316" cy="2627188"/>
          </a:xfrm>
          <a:prstGeom prst="rect">
            <a:avLst/>
          </a:prstGeom>
        </p:spPr>
      </p:pic>
    </p:spTree>
    <p:extLst>
      <p:ext uri="{BB962C8B-B14F-4D97-AF65-F5344CB8AC3E}">
        <p14:creationId xmlns:p14="http://schemas.microsoft.com/office/powerpoint/2010/main" val="269831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17</a:t>
            </a:fld>
            <a:endParaRPr lang="it-IT" dirty="0"/>
          </a:p>
        </p:txBody>
      </p:sp>
      <p:pic>
        <p:nvPicPr>
          <p:cNvPr id="2" name="Picture 1" descr="A red tractor with yellow text&#10;&#10;Description automatically generated">
            <a:extLst>
              <a:ext uri="{FF2B5EF4-FFF2-40B4-BE49-F238E27FC236}">
                <a16:creationId xmlns:a16="http://schemas.microsoft.com/office/drawing/2014/main" id="{D8808E94-D4F1-9409-5B30-0548EE08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773" y="1835508"/>
            <a:ext cx="5572667" cy="4061127"/>
          </a:xfrm>
          <a:prstGeom prst="rect">
            <a:avLst/>
          </a:prstGeom>
        </p:spPr>
      </p:pic>
    </p:spTree>
    <p:extLst>
      <p:ext uri="{BB962C8B-B14F-4D97-AF65-F5344CB8AC3E}">
        <p14:creationId xmlns:p14="http://schemas.microsoft.com/office/powerpoint/2010/main" val="472409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18</a:t>
            </a:fld>
            <a:endParaRPr lang="it-IT" dirty="0"/>
          </a:p>
        </p:txBody>
      </p:sp>
      <p:pic>
        <p:nvPicPr>
          <p:cNvPr id="2" name="Picture 1" descr="Several machines in a field&#10;&#10;Description automatically generated with medium confidence">
            <a:extLst>
              <a:ext uri="{FF2B5EF4-FFF2-40B4-BE49-F238E27FC236}">
                <a16:creationId xmlns:a16="http://schemas.microsoft.com/office/drawing/2014/main" id="{B406704E-FF81-520E-731A-51E1C79FA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612" y="1794067"/>
            <a:ext cx="7079353" cy="3809779"/>
          </a:xfrm>
          <a:prstGeom prst="rect">
            <a:avLst/>
          </a:prstGeom>
        </p:spPr>
      </p:pic>
    </p:spTree>
    <p:extLst>
      <p:ext uri="{BB962C8B-B14F-4D97-AF65-F5344CB8AC3E}">
        <p14:creationId xmlns:p14="http://schemas.microsoft.com/office/powerpoint/2010/main" val="3377845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19</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a:bodyPr>
          <a:lstStyle/>
          <a:p>
            <a:pPr algn="just"/>
            <a:r>
              <a:rPr lang="en-US" sz="1800" dirty="0"/>
              <a:t>De viktigaste redskapen som används av den autonoma traktorn för respektive fältarbete (Figur. 8) som systemet kan utföra är precisionssåmaskiner (mellan raderna och på raderna - rutsådd) med samtidig registrering av utsädesrutan, mekaniska ogräsbekämpningsmaskiner mellan raderna och på raderna samt sprut- och gräsklippningsmaskiner.</a:t>
            </a:r>
          </a:p>
          <a:p>
            <a:pPr algn="just"/>
            <a:endParaRPr lang="en-US" sz="1800" dirty="0"/>
          </a:p>
          <a:p>
            <a:pPr algn="just"/>
            <a:r>
              <a:rPr lang="en-US" sz="1800" dirty="0"/>
              <a:t>Precisionsjordbruk är en ny metod för jordbruksförvaltning där insatsvaror (bekämpningsmedel, gödselmedel, utsäde, bevattningsvatten) och odlingsmetoder används i enlighet med markens och grödornas behov, som varierar i tid och rum (</a:t>
            </a:r>
            <a:r>
              <a:rPr lang="en-US" sz="1800" dirty="0" err="1"/>
              <a:t>Minasny</a:t>
            </a:r>
            <a:r>
              <a:rPr lang="en-US" sz="1800" dirty="0"/>
              <a:t>, 2005). De viktigaste målen för precisionsjordbruk är:</a:t>
            </a:r>
          </a:p>
          <a:p>
            <a:r>
              <a:rPr lang="en-US" sz="1800" dirty="0"/>
              <a:t>-ökad avkastning på grödor,</a:t>
            </a:r>
          </a:p>
          <a:p>
            <a:r>
              <a:rPr lang="en-US" sz="1800" dirty="0"/>
              <a:t>-förbättra kvaliteten på de produkter som framställs,</a:t>
            </a:r>
          </a:p>
          <a:p>
            <a:r>
              <a:rPr lang="en-US" sz="1800" dirty="0"/>
              <a:t>-effektivare användning av jordbrukskemikalier,</a:t>
            </a:r>
          </a:p>
          <a:p>
            <a:r>
              <a:rPr lang="en-US" sz="1800" dirty="0"/>
              <a:t>-besparing av energi,</a:t>
            </a:r>
          </a:p>
          <a:p>
            <a:r>
              <a:rPr lang="en-US" sz="1800" dirty="0"/>
              <a:t>-skydda mark och vatten från föroreningar</a:t>
            </a:r>
          </a:p>
          <a:p>
            <a:endParaRPr lang="en-GB" sz="1800" dirty="0"/>
          </a:p>
        </p:txBody>
      </p:sp>
    </p:spTree>
    <p:extLst>
      <p:ext uri="{BB962C8B-B14F-4D97-AF65-F5344CB8AC3E}">
        <p14:creationId xmlns:p14="http://schemas.microsoft.com/office/powerpoint/2010/main" val="20667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1958502"/>
            <a:ext cx="9144000" cy="2387600"/>
          </a:xfrm>
        </p:spPr>
        <p:txBody>
          <a:bodyPr>
            <a:noAutofit/>
          </a:bodyPr>
          <a:lstStyle/>
          <a:p>
            <a:r>
              <a:rPr lang="en-GB" sz="4000" b="1" dirty="0">
                <a:solidFill>
                  <a:srgbClr val="94C020"/>
                </a:solidFill>
                <a:latin typeface="+mn-lt"/>
              </a:rPr>
              <a:t>Kurs</a:t>
            </a:r>
            <a:r>
              <a:rPr lang="en-GB" sz="4000" b="1">
                <a:solidFill>
                  <a:srgbClr val="94C020"/>
                </a:solidFill>
                <a:latin typeface="+mn-lt"/>
              </a:rPr>
              <a:t>: (YRKESUTBILDNING </a:t>
            </a:r>
            <a:r>
              <a:rPr lang="en-GB" sz="4000"/>
              <a:t>-B3</a:t>
            </a:r>
            <a:r>
              <a:rPr lang="en-GB" sz="4000" b="1" dirty="0">
                <a:solidFill>
                  <a:srgbClr val="94C020"/>
                </a:solidFill>
                <a:latin typeface="+mn-lt"/>
              </a:rPr>
              <a:t>)</a:t>
            </a:r>
            <a:br>
              <a:rPr lang="en-GB" sz="4000" b="1" dirty="0">
                <a:solidFill>
                  <a:srgbClr val="94C020"/>
                </a:solidFill>
                <a:latin typeface="+mn-lt"/>
              </a:rPr>
            </a:br>
            <a:r>
              <a:rPr lang="en-GB" sz="4000" b="1" dirty="0">
                <a:solidFill>
                  <a:srgbClr val="94C020"/>
                </a:solidFill>
                <a:latin typeface="+mn-lt"/>
              </a:rPr>
              <a:t>Modul: Digital teknik och </a:t>
            </a:r>
            <a:r>
              <a:rPr lang="en-GB" sz="4000" b="1" dirty="0" err="1">
                <a:solidFill>
                  <a:srgbClr val="94C020"/>
                </a:solidFill>
                <a:latin typeface="+mn-lt"/>
              </a:rPr>
              <a:t>artificiell</a:t>
            </a:r>
            <a:r>
              <a:rPr lang="en-GB" sz="4000" b="1" dirty="0">
                <a:solidFill>
                  <a:srgbClr val="94C020"/>
                </a:solidFill>
                <a:latin typeface="+mn-lt"/>
              </a:rPr>
              <a:t> </a:t>
            </a:r>
            <a:r>
              <a:rPr lang="en-GB" sz="4000" b="1" dirty="0" err="1">
                <a:solidFill>
                  <a:srgbClr val="94C020"/>
                </a:solidFill>
                <a:latin typeface="+mn-lt"/>
              </a:rPr>
              <a:t>intelligens</a:t>
            </a:r>
            <a:br>
              <a:rPr lang="en-GB" sz="4000" b="1" dirty="0">
                <a:solidFill>
                  <a:srgbClr val="94C020"/>
                </a:solidFill>
                <a:latin typeface="+mn-lt"/>
              </a:rPr>
            </a:br>
            <a:r>
              <a:rPr lang="en-GB" sz="4000" b="1" dirty="0" err="1">
                <a:solidFill>
                  <a:srgbClr val="94C020"/>
                </a:solidFill>
                <a:latin typeface="+mn-lt"/>
              </a:rPr>
              <a:t>Ämne</a:t>
            </a:r>
            <a:r>
              <a:rPr lang="en-GB" sz="4000" b="1" dirty="0">
                <a:solidFill>
                  <a:srgbClr val="94C020"/>
                </a:solidFill>
                <a:latin typeface="+mn-lt"/>
              </a:rPr>
              <a:t>: Smarta lösningar för </a:t>
            </a:r>
            <a:r>
              <a:rPr lang="en-GB" sz="4000" b="1" dirty="0" err="1">
                <a:solidFill>
                  <a:srgbClr val="94C020"/>
                </a:solidFill>
                <a:latin typeface="+mn-lt"/>
              </a:rPr>
              <a:t>jordbruk</a:t>
            </a:r>
            <a:endParaRPr lang="en-GB" sz="4000"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Författare</a:t>
            </a:r>
            <a:r>
              <a:rPr lang="it-IT" dirty="0">
                <a:solidFill>
                  <a:schemeClr val="tx1">
                    <a:lumMod val="65000"/>
                    <a:lumOff val="35000"/>
                  </a:schemeClr>
                </a:solidFill>
              </a:rPr>
              <a:t>: (</a:t>
            </a:r>
            <a:r>
              <a:rPr lang="it-IT" dirty="0"/>
              <a:t>CERTH</a:t>
            </a:r>
            <a:r>
              <a:rPr lang="it-IT" dirty="0">
                <a:solidFill>
                  <a:schemeClr val="tx1">
                    <a:lumMod val="65000"/>
                    <a:lumOff val="35000"/>
                  </a:schemeClr>
                </a:solidFill>
              </a:rPr>
              <a:t>)</a:t>
            </a:r>
          </a:p>
        </p:txBody>
      </p:sp>
      <p:sp>
        <p:nvSpPr>
          <p:cNvPr id="4" name="Footer Placeholder 3">
            <a:extLst>
              <a:ext uri="{FF2B5EF4-FFF2-40B4-BE49-F238E27FC236}">
                <a16:creationId xmlns:a16="http://schemas.microsoft.com/office/drawing/2014/main" id="{EC686733-A708-7B43-80A5-5F29821BB4ED}"/>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5" name="Slide Number Placeholder 4">
            <a:extLst>
              <a:ext uri="{FF2B5EF4-FFF2-40B4-BE49-F238E27FC236}">
                <a16:creationId xmlns:a16="http://schemas.microsoft.com/office/drawing/2014/main" id="{EBF11002-9C53-9D7E-BD94-8398CB22CB28}"/>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Moderna jordbruksmetoder</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20</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a:bodyPr>
          <a:lstStyle/>
          <a:p>
            <a:pPr algn="just"/>
            <a:r>
              <a:rPr lang="en-US" sz="1800" dirty="0"/>
              <a:t>De tekniker som används inom precisionsjordbruk är relaterade till alla produktionssteg från sådd till skörd och är följande.</a:t>
            </a:r>
          </a:p>
          <a:p>
            <a:pPr algn="just"/>
            <a:endParaRPr lang="en-US" sz="1800" dirty="0"/>
          </a:p>
          <a:p>
            <a:pPr algn="just"/>
            <a:r>
              <a:rPr lang="en-US" sz="1800" dirty="0"/>
              <a:t>-GPS </a:t>
            </a:r>
            <a:r>
              <a:rPr lang="en-US" sz="1800" b="1" dirty="0"/>
              <a:t>och GIS</a:t>
            </a:r>
            <a:r>
              <a:rPr lang="en-US" sz="1800" dirty="0"/>
              <a:t>. Det är system som möjliggör noggrann kartläggning av fält och tolkning av fältvariationer.</a:t>
            </a:r>
          </a:p>
          <a:p>
            <a:pPr algn="just"/>
            <a:r>
              <a:rPr lang="en-US" sz="1800" b="1" dirty="0"/>
              <a:t>-Produktionskartläggning</a:t>
            </a:r>
            <a:r>
              <a:rPr lang="en-US" sz="1800" dirty="0"/>
              <a:t>. Produktionskartläggning innebär att man registrerar och samlar in produktionsdata från specifika platser på fältet.</a:t>
            </a:r>
          </a:p>
          <a:p>
            <a:pPr algn="just"/>
            <a:r>
              <a:rPr lang="en-US" sz="1800" b="1" dirty="0"/>
              <a:t>-Kartläggning av markens beskaffenhet, där fältens bördighet registreras</a:t>
            </a:r>
            <a:r>
              <a:rPr lang="en-US" sz="1800" dirty="0"/>
              <a:t>.</a:t>
            </a:r>
          </a:p>
          <a:p>
            <a:pPr algn="just"/>
            <a:r>
              <a:rPr lang="en-US" sz="1800" b="1" dirty="0"/>
              <a:t>-Kartläggning av jordens elektriska konduktivitet</a:t>
            </a:r>
            <a:r>
              <a:rPr lang="en-US" sz="1800" dirty="0"/>
              <a:t>. En av de enklaste och mest kostnadseffektiva mätningarna av jordparametrar som används inom precisionsjordbruk idag är den skenbara elektriska konduktiviteten (</a:t>
            </a:r>
            <a:r>
              <a:rPr lang="en-US" sz="1800" dirty="0" err="1"/>
              <a:t>ECa</a:t>
            </a:r>
            <a:r>
              <a:rPr lang="en-US" sz="1800" dirty="0"/>
              <a:t>). Markens skenbara elektriska ledningsförmåga integrerar en bredare uppsättning faktorer som påverkar produktionen av en gröda. Kartläggning av elektrisk konduktivitet kan enkelt göras genom att en mätanordning för konduktivitet fästs på ett fordon och en GPS-mottagare (Geographic Positioning System) anpassas.</a:t>
            </a:r>
          </a:p>
        </p:txBody>
      </p:sp>
    </p:spTree>
    <p:extLst>
      <p:ext uri="{BB962C8B-B14F-4D97-AF65-F5344CB8AC3E}">
        <p14:creationId xmlns:p14="http://schemas.microsoft.com/office/powerpoint/2010/main" val="758389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21</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668972"/>
            <a:ext cx="10515600" cy="4394200"/>
          </a:xfrm>
        </p:spPr>
        <p:txBody>
          <a:bodyPr>
            <a:normAutofit/>
          </a:bodyPr>
          <a:lstStyle/>
          <a:p>
            <a:pPr algn="just"/>
            <a:r>
              <a:rPr lang="en-US" sz="1800" dirty="0"/>
              <a:t>-Fjärrstyrd </a:t>
            </a:r>
            <a:r>
              <a:rPr lang="en-US" sz="1800" b="1" dirty="0"/>
              <a:t>avkänning: </a:t>
            </a:r>
          </a:p>
          <a:p>
            <a:pPr algn="just"/>
            <a:r>
              <a:rPr lang="en-US" sz="1800" dirty="0"/>
              <a:t>Samlar in information om ett objekt utan kontakt. De två vanligaste metoderna för fjärranalys är flygfotografering och satellitbilder. Elektromagnetisk strålning är det grundläggande elementet i fjärranalys. När elektromagnetisk strålning kommer i kontakt med ett objekt kan den reflekteras, absorberas eller överföras. Beroende på vilket objekt den elektromagnetiska strålningen träffar reagerar olika våglängder av strålningen på olika sätt. Genom att mäta den reflekterade strålningen från växter kan vi samla in information om vatteninnehållet i växtvävnader, växternas näringsstatus och andra växtegenskaper. </a:t>
            </a:r>
          </a:p>
          <a:p>
            <a:pPr algn="just"/>
            <a:r>
              <a:rPr lang="en-US" sz="1800" b="1" dirty="0"/>
              <a:t>-Applikationsteknik med </a:t>
            </a:r>
            <a:r>
              <a:rPr lang="en-US" sz="1800" dirty="0"/>
              <a:t>variabel dosering. </a:t>
            </a:r>
          </a:p>
          <a:p>
            <a:pPr algn="just"/>
            <a:r>
              <a:rPr lang="en-US" sz="1800" dirty="0"/>
              <a:t>Med denna teknik appliceras insatsmedel på fältet i olika mängder i olika delar av fältet beroende på behoven i varje område. Det finns två metoder för variabel dosering: kartbaserad och sensorbaserad. Kartbaserad kräver en receptkarta och en GPS som bestämmer positionen på fältet. När maskinen som applicerar insatsmedlen rör sig över fältet ändrar den dosen baserat på appliceringskartan (koordinaterna för hanteringszonerna). Den sensorbaserade metoden kräver varken karta eller GPS. Sensorer monteras på applikatorn och mäter egenskaper hos jorden eller grödan när den rör sig över fältet.</a:t>
            </a:r>
            <a:endParaRPr lang="en-GB" sz="1800" dirty="0"/>
          </a:p>
        </p:txBody>
      </p:sp>
    </p:spTree>
    <p:extLst>
      <p:ext uri="{BB962C8B-B14F-4D97-AF65-F5344CB8AC3E}">
        <p14:creationId xmlns:p14="http://schemas.microsoft.com/office/powerpoint/2010/main" val="1182911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22</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fontScale="92500" lnSpcReduction="10000"/>
          </a:bodyPr>
          <a:lstStyle/>
          <a:p>
            <a:pPr algn="just"/>
            <a:r>
              <a:rPr lang="en-US" sz="1800" b="1" dirty="0"/>
              <a:t>1️. Nordamerika</a:t>
            </a:r>
            <a:r>
              <a:rPr lang="en-US" sz="1800" dirty="0"/>
              <a:t>: Lösningar för skördeövervakning används i stor utsträckning i denna region, särskilt i USA och Kanada. Jordbrukare använder alltmer avancerad teknik som satellitbilder, drönare och dataanalys för att optimera grödornas hälsa och avkastning.</a:t>
            </a:r>
          </a:p>
          <a:p>
            <a:pPr algn="just"/>
            <a:r>
              <a:rPr lang="en-US" sz="1800" b="1" dirty="0"/>
              <a:t>2. Europa: </a:t>
            </a:r>
            <a:r>
              <a:rPr lang="en-US" sz="1800" dirty="0"/>
              <a:t>Europeiska jordbrukare anammar också teknik för skördeövervakning, drivet av starka innovativa ekosystem och stödjande politik. Länder som Nederländerna, Tyskland, Schweiz och Storbritannien är ledande när det gäller att införa skördeövervakning.</a:t>
            </a:r>
          </a:p>
          <a:p>
            <a:pPr algn="just"/>
            <a:r>
              <a:rPr lang="en-US" sz="1800" b="1" dirty="0"/>
              <a:t>3. Asien och Stillahavsområdet: </a:t>
            </a:r>
            <a:r>
              <a:rPr lang="en-US" sz="1800" dirty="0"/>
              <a:t>I denna region varierar användningen av skördeövervakning avsevärt mellan länderna. Länder som Australien, Nya Zeeland och Japan har höga adoptionsnivåer, medan andra länder, särskilt de i Sydostasien, står inför utmaningar som begränsad tillgång till teknik och infrastruktur.</a:t>
            </a:r>
          </a:p>
          <a:p>
            <a:pPr algn="just"/>
            <a:r>
              <a:rPr lang="en-US" sz="1800" b="1" dirty="0"/>
              <a:t>4️. Latinamerika: </a:t>
            </a:r>
            <a:r>
              <a:rPr lang="en-US" sz="1800" dirty="0"/>
              <a:t>Användningen av skördeövervakning i Latinamerika ökar, med Brasilien och Argentina som föregångare. Faktorer som ökad efterfrågan på livsmedel, en växande medelklass och stödjande statlig politik driver på införandet av innovativ teknik för övervakning av grödor.</a:t>
            </a:r>
          </a:p>
          <a:p>
            <a:pPr algn="just"/>
            <a:r>
              <a:rPr lang="en-US" sz="1800" b="1" dirty="0"/>
              <a:t>5️. Afrika:</a:t>
            </a:r>
            <a:r>
              <a:rPr lang="en-US" sz="1800" dirty="0"/>
              <a:t> Användningen av grödövervakning i Afrika är i allmänhet lägre än i andra regioner, främst på grund av infrastrukturbegränsningar, tillgång till teknik och ekonomiska begränsningar. Det finns dock ett växande intresse för lösningar för skördeövervakning, särskilt mobilbaserad teknik som kan stärka småskaliga jordbrukare. I takt med att lösningar för skördeövervakning fortsätter att utvecklas finns det möjlighet för fler regioner och länder att dra nytta av innovativa lösningar som kan bidra till att optimera livsmedelsproduktionen, minska avfallet och främja hållbarhet.</a:t>
            </a:r>
          </a:p>
        </p:txBody>
      </p:sp>
    </p:spTree>
    <p:extLst>
      <p:ext uri="{BB962C8B-B14F-4D97-AF65-F5344CB8AC3E}">
        <p14:creationId xmlns:p14="http://schemas.microsoft.com/office/powerpoint/2010/main" val="468095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23</a:t>
            </a:fld>
            <a:endParaRPr lang="it-IT" dirty="0"/>
          </a:p>
        </p:txBody>
      </p:sp>
      <p:pic>
        <p:nvPicPr>
          <p:cNvPr id="2" name="Picture 1">
            <a:extLst>
              <a:ext uri="{FF2B5EF4-FFF2-40B4-BE49-F238E27FC236}">
                <a16:creationId xmlns:a16="http://schemas.microsoft.com/office/drawing/2014/main" id="{2BA24A12-FD06-DA9C-92A5-C741B3D5E2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9815" y="1785599"/>
            <a:ext cx="7965971" cy="3286801"/>
          </a:xfrm>
          <a:prstGeom prst="rect">
            <a:avLst/>
          </a:prstGeom>
          <a:noFill/>
          <a:ln>
            <a:noFill/>
          </a:ln>
        </p:spPr>
      </p:pic>
    </p:spTree>
    <p:extLst>
      <p:ext uri="{BB962C8B-B14F-4D97-AF65-F5344CB8AC3E}">
        <p14:creationId xmlns:p14="http://schemas.microsoft.com/office/powerpoint/2010/main" val="192841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Fallstudier i Grekland</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24</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6787392" cy="4394200"/>
          </a:xfrm>
        </p:spPr>
        <p:txBody>
          <a:bodyPr>
            <a:normAutofit/>
          </a:bodyPr>
          <a:lstStyle/>
          <a:p>
            <a:pPr algn="ctr"/>
            <a:r>
              <a:rPr lang="en-US" sz="1800" b="1" dirty="0"/>
              <a:t>Sprutning av bordsdruvor: (Teknik: robot </a:t>
            </a:r>
            <a:r>
              <a:rPr lang="en-US" sz="1800" b="1" dirty="0" err="1"/>
              <a:t>Ceol</a:t>
            </a:r>
            <a:r>
              <a:rPr lang="en-US" sz="1800" b="1" dirty="0"/>
              <a:t>, eftermonterad traktor, spruta modell ASM)</a:t>
            </a:r>
          </a:p>
          <a:p>
            <a:pPr marL="285750" indent="-285750" algn="just">
              <a:buFont typeface="Arial" panose="020B0604020202020204" pitchFamily="34" charset="0"/>
              <a:buChar char="•"/>
            </a:pPr>
            <a:r>
              <a:rPr lang="en-US" sz="1800" dirty="0"/>
              <a:t>Inom ramen för EU H2020-projektet Robs4Crops finns en pilotregion i Grekland som fokuserar på besprutning av vingårdar med bordsdruvor. Eftersom bordsdruvor är en viktig produkt, är den kvalitet som behövs en svår uppgift för producenterna. Som ett resultat behöver bordsdruvor upp till 30 appliceringar av bekämpningsmedel och bladgödsel varje växtsäsong.</a:t>
            </a:r>
          </a:p>
          <a:p>
            <a:endParaRPr lang="en-GB" sz="1800" dirty="0"/>
          </a:p>
        </p:txBody>
      </p:sp>
      <p:pic>
        <p:nvPicPr>
          <p:cNvPr id="2" name="Picture 1" descr="A tractor in a field&#10;&#10;Description automatically generated">
            <a:extLst>
              <a:ext uri="{FF2B5EF4-FFF2-40B4-BE49-F238E27FC236}">
                <a16:creationId xmlns:a16="http://schemas.microsoft.com/office/drawing/2014/main" id="{07EEA9A3-7975-97AC-B9DA-7D2280E08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836" y="2063639"/>
            <a:ext cx="4019339" cy="2583861"/>
          </a:xfrm>
          <a:prstGeom prst="rect">
            <a:avLst/>
          </a:prstGeom>
        </p:spPr>
      </p:pic>
    </p:spTree>
    <p:extLst>
      <p:ext uri="{BB962C8B-B14F-4D97-AF65-F5344CB8AC3E}">
        <p14:creationId xmlns:p14="http://schemas.microsoft.com/office/powerpoint/2010/main" val="387330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Fallstudier i Grekland</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25</a:t>
            </a:fld>
            <a:endParaRPr lang="it-IT" dirty="0"/>
          </a:p>
        </p:txBody>
      </p:sp>
      <p:pic>
        <p:nvPicPr>
          <p:cNvPr id="2" name="Picture 1" descr="A large machine with a red and white propeller&#10;&#10;Description automatically generated">
            <a:extLst>
              <a:ext uri="{FF2B5EF4-FFF2-40B4-BE49-F238E27FC236}">
                <a16:creationId xmlns:a16="http://schemas.microsoft.com/office/drawing/2014/main" id="{BA6B780F-C690-662C-C47D-C06F8E2A93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9908" y="2036275"/>
            <a:ext cx="6578383" cy="3223621"/>
          </a:xfrm>
          <a:prstGeom prst="rect">
            <a:avLst/>
          </a:prstGeom>
        </p:spPr>
      </p:pic>
      <p:sp>
        <p:nvSpPr>
          <p:cNvPr id="6" name="TextBox 5">
            <a:extLst>
              <a:ext uri="{FF2B5EF4-FFF2-40B4-BE49-F238E27FC236}">
                <a16:creationId xmlns:a16="http://schemas.microsoft.com/office/drawing/2014/main" id="{1A0C72F4-98BE-C23E-28BC-26B1029B0929}"/>
              </a:ext>
            </a:extLst>
          </p:cNvPr>
          <p:cNvSpPr txBox="1"/>
          <p:nvPr/>
        </p:nvSpPr>
        <p:spPr>
          <a:xfrm>
            <a:off x="413158" y="1939924"/>
            <a:ext cx="4527957" cy="3139321"/>
          </a:xfrm>
          <a:prstGeom prst="rect">
            <a:avLst/>
          </a:prstGeom>
          <a:noFill/>
        </p:spPr>
        <p:txBody>
          <a:bodyPr wrap="square">
            <a:spAutoFit/>
          </a:bodyPr>
          <a:lstStyle/>
          <a:p>
            <a:pPr marL="285750" indent="-285750" algn="just">
              <a:buFont typeface="Arial" panose="020B0604020202020204" pitchFamily="34" charset="0"/>
              <a:buChar char="•"/>
            </a:pPr>
            <a:r>
              <a:rPr lang="en-US" sz="1800" dirty="0"/>
              <a:t>Robs4Crops tar sig an dessa utmaningar genom att använda Ceol-roboten och en eftermonterad traktor (autonom) som bärplattformar för den lyftmonterade ASM-sprutan från </a:t>
            </a:r>
            <a:r>
              <a:rPr lang="en-US" sz="1800" dirty="0" err="1"/>
              <a:t>Teyme </a:t>
            </a:r>
            <a:r>
              <a:rPr lang="en-US" sz="1800" dirty="0"/>
              <a:t>(600 liters tankkapacitet). Att kombinera båda plattformarna på samma spruta och pilot kommer att hjälpa våra experter att dra användbara slutsatser om reversibilitet och dynamiskt beteende hos båda systemen i den kuperade terrängen i de grekiska pilotområdena. </a:t>
            </a:r>
            <a:r>
              <a:rPr lang="en-US" sz="1800" dirty="0">
                <a:hlinkClick r:id="rId3"/>
              </a:rPr>
              <a:t>(</a:t>
            </a:r>
            <a:r>
              <a:rPr lang="en-US" sz="1800" dirty="0"/>
              <a:t>https://robs4crops.eu/ )</a:t>
            </a:r>
          </a:p>
        </p:txBody>
      </p:sp>
    </p:spTree>
    <p:extLst>
      <p:ext uri="{BB962C8B-B14F-4D97-AF65-F5344CB8AC3E}">
        <p14:creationId xmlns:p14="http://schemas.microsoft.com/office/powerpoint/2010/main" val="1659541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Fallstudier i Grekland</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26</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782763"/>
            <a:ext cx="10515600" cy="3569413"/>
          </a:xfrm>
        </p:spPr>
        <p:txBody>
          <a:bodyPr>
            <a:normAutofit fontScale="92500" lnSpcReduction="10000"/>
          </a:bodyPr>
          <a:lstStyle/>
          <a:p>
            <a:pPr marL="285750" indent="-285750">
              <a:buFont typeface="Arial" panose="020B0604020202020204" pitchFamily="34" charset="0"/>
              <a:buChar char="•"/>
            </a:pPr>
            <a:r>
              <a:rPr lang="en-GB" sz="1800" b="1" dirty="0"/>
              <a:t>Larissa Fallstudie:</a:t>
            </a:r>
          </a:p>
          <a:p>
            <a:pPr algn="just"/>
            <a:r>
              <a:rPr lang="en-US" sz="1800" dirty="0"/>
              <a:t>Larissaslätten är ett av de viktigaste bomullsproducerande områdena i Grekland och i samarbete med jordbrukskooperativet i Thessalien (</a:t>
            </a:r>
            <a:r>
              <a:rPr lang="en-US" sz="1800" dirty="0" err="1"/>
              <a:t>THESgi</a:t>
            </a:r>
            <a:r>
              <a:rPr lang="en-US" sz="1800" dirty="0"/>
              <a:t>) stöds bomullsodlingen av </a:t>
            </a:r>
            <a:r>
              <a:rPr lang="en-US" sz="1800" dirty="0" err="1"/>
              <a:t>gaiasense </a:t>
            </a:r>
            <a:r>
              <a:rPr lang="en-US" sz="1800" dirty="0"/>
              <a:t>smarta jordbrukstjänster. De tjänster som utvecklats för bomullsodling i samarbete med </a:t>
            </a:r>
            <a:r>
              <a:rPr lang="en-US" sz="1800" dirty="0" err="1"/>
              <a:t>THESgi har anpassats </a:t>
            </a:r>
            <a:r>
              <a:rPr lang="en-US" sz="1800" dirty="0"/>
              <a:t>till de särskilda mark- och klimatförhållandena på Larissaslätten för att kunna erbjuda lösningar på de problem som </a:t>
            </a:r>
            <a:r>
              <a:rPr lang="en-US" sz="1800" dirty="0" err="1"/>
              <a:t>producenterna </a:t>
            </a:r>
            <a:r>
              <a:rPr lang="en-US" sz="1800" dirty="0"/>
              <a:t>står inför</a:t>
            </a:r>
            <a:r>
              <a:rPr lang="en-US" sz="1800" dirty="0" err="1"/>
              <a:t>. Mer </a:t>
            </a:r>
            <a:r>
              <a:rPr lang="en-US" sz="1800" dirty="0"/>
              <a:t>specifikt fokuserar applikationen på optimering av bekämpningen av de viktigaste skadedjuren och sjukdomarna i bomull i området, såsom grön mask och rosa bollmask, samt </a:t>
            </a:r>
            <a:r>
              <a:rPr lang="en-US" sz="1800" dirty="0" err="1"/>
              <a:t>alternaria</a:t>
            </a:r>
            <a:r>
              <a:rPr lang="en-US" sz="1800" dirty="0"/>
              <a:t>. Samtidigt kommer den smarta bevattningstjänsten att bidra till en rationalisering av användningen av vatten för bevattning.</a:t>
            </a:r>
          </a:p>
          <a:p>
            <a:pPr marL="285750" indent="-285750">
              <a:buFont typeface="Arial" panose="020B0604020202020204" pitchFamily="34" charset="0"/>
              <a:buChar char="•"/>
            </a:pPr>
            <a:r>
              <a:rPr lang="en-US" sz="1800" b="1" dirty="0" err="1"/>
              <a:t>Augmenta </a:t>
            </a:r>
            <a:r>
              <a:rPr lang="en-US" sz="1800" b="1" dirty="0"/>
              <a:t>fältanalysator</a:t>
            </a:r>
            <a:r>
              <a:rPr lang="en-US" sz="1800" dirty="0"/>
              <a:t>:</a:t>
            </a:r>
          </a:p>
          <a:p>
            <a:pPr algn="just"/>
            <a:r>
              <a:rPr lang="en-US" sz="1800" dirty="0" err="1"/>
              <a:t>Augmenta </a:t>
            </a:r>
            <a:r>
              <a:rPr lang="en-US" sz="1800" dirty="0"/>
              <a:t>Filed Analyzer kalibreras automatiskt genom en mängd parametrar som registreras från </a:t>
            </a:r>
            <a:r>
              <a:rPr lang="en-US" sz="1800" dirty="0" err="1"/>
              <a:t>Augmentas </a:t>
            </a:r>
            <a:r>
              <a:rPr lang="en-US" sz="1800" dirty="0"/>
              <a:t>unika uppställning, så att den konsekvent producerar en vegetationsindexkarta (AUG Index) över ett fält under varierande förhållanden. Denna karta används sedan för att skapa en variabel dos av kvävegödselmedel (N VRA). </a:t>
            </a:r>
            <a:r>
              <a:rPr lang="en-US" sz="1800" dirty="0" err="1"/>
              <a:t>Augmenta </a:t>
            </a:r>
            <a:r>
              <a:rPr lang="en-US" sz="1800" dirty="0"/>
              <a:t>N-VRA applicerar en rekommenderad dos/grad av gödselmedel på ett intelligent sätt för att minimera spill och maximera effektiviteten.</a:t>
            </a:r>
          </a:p>
          <a:p>
            <a:pPr algn="just"/>
            <a:endParaRPr lang="en-GB" sz="1800" dirty="0"/>
          </a:p>
          <a:p>
            <a:endParaRPr lang="en-GB" sz="1800" b="1" dirty="0"/>
          </a:p>
        </p:txBody>
      </p:sp>
    </p:spTree>
    <p:extLst>
      <p:ext uri="{BB962C8B-B14F-4D97-AF65-F5344CB8AC3E}">
        <p14:creationId xmlns:p14="http://schemas.microsoft.com/office/powerpoint/2010/main" val="297083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27</a:t>
            </a:fld>
            <a:endParaRPr lang="it-IT" dirty="0"/>
          </a:p>
        </p:txBody>
      </p:sp>
      <p:pic>
        <p:nvPicPr>
          <p:cNvPr id="2" name="Picture 1" descr="A diagram of a tractor&#10;&#10;Description automatically generated">
            <a:extLst>
              <a:ext uri="{FF2B5EF4-FFF2-40B4-BE49-F238E27FC236}">
                <a16:creationId xmlns:a16="http://schemas.microsoft.com/office/drawing/2014/main" id="{D5824C49-7581-C257-774D-5CC5E929B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661" y="1375794"/>
            <a:ext cx="9012097" cy="4622334"/>
          </a:xfrm>
          <a:prstGeom prst="rect">
            <a:avLst/>
          </a:prstGeom>
        </p:spPr>
      </p:pic>
    </p:spTree>
    <p:extLst>
      <p:ext uri="{BB962C8B-B14F-4D97-AF65-F5344CB8AC3E}">
        <p14:creationId xmlns:p14="http://schemas.microsoft.com/office/powerpoint/2010/main" val="170150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28</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96923" y="1548324"/>
            <a:ext cx="10515600" cy="4400549"/>
          </a:xfrm>
        </p:spPr>
        <p:txBody>
          <a:bodyPr>
            <a:normAutofit fontScale="92500" lnSpcReduction="10000"/>
          </a:bodyPr>
          <a:lstStyle/>
          <a:p>
            <a:pPr marL="285750" indent="-285750">
              <a:buFont typeface="Arial" panose="020B0604020202020204" pitchFamily="34" charset="0"/>
              <a:buChar char="•"/>
            </a:pPr>
            <a:r>
              <a:rPr lang="en-GB" sz="1800" b="1" dirty="0"/>
              <a:t>Fallstudie av </a:t>
            </a:r>
            <a:r>
              <a:rPr lang="en-GB" sz="1800" b="1" dirty="0" err="1"/>
              <a:t>FarmB</a:t>
            </a:r>
            <a:endParaRPr lang="en-GB" sz="1800" b="1" dirty="0"/>
          </a:p>
          <a:p>
            <a:r>
              <a:rPr lang="en-GB" sz="1800" dirty="0" err="1">
                <a:solidFill>
                  <a:srgbClr val="000000"/>
                </a:solidFill>
                <a:effectLst/>
                <a:latin typeface="Minion Pro"/>
                <a:ea typeface="Times New Roman" panose="02020603050405020304" pitchFamily="18" charset="0"/>
                <a:cs typeface="Calibri" panose="020F0502020204030204" pitchFamily="34" charset="0"/>
              </a:rPr>
              <a:t>FarmB.view </a:t>
            </a:r>
            <a:r>
              <a:rPr lang="en-GB" sz="1800" dirty="0">
                <a:solidFill>
                  <a:srgbClr val="000000"/>
                </a:solidFill>
                <a:effectLst/>
                <a:latin typeface="Minion Pro"/>
                <a:ea typeface="Times New Roman" panose="02020603050405020304" pitchFamily="18" charset="0"/>
                <a:cs typeface="Calibri" panose="020F0502020204030204" pitchFamily="34" charset="0"/>
              </a:rPr>
              <a:t>är en informationsportal som ger dig tillgång till dina jordbruksdata i en aggregerad och visualiserad form.</a:t>
            </a:r>
          </a:p>
          <a:p>
            <a:r>
              <a:rPr lang="en-US" sz="1800" dirty="0"/>
              <a:t>Snabb, korrekt och lättläst rapportering för hela systemet kan ge viktig information oavsett produktion, blandning av grödor och antal producenter.</a:t>
            </a:r>
          </a:p>
          <a:p>
            <a:r>
              <a:rPr lang="en-US" sz="1800" dirty="0"/>
              <a:t>-Övervakning av produktionen vid en enda informationspunkt.</a:t>
            </a:r>
          </a:p>
          <a:p>
            <a:r>
              <a:rPr lang="en-US" sz="1800" dirty="0"/>
              <a:t>- Få snabba, detaljerade och målinriktade rapporter för hela systemet.</a:t>
            </a:r>
          </a:p>
          <a:p>
            <a:r>
              <a:rPr lang="en-US" sz="1800" dirty="0"/>
              <a:t>-Exportera viktiga data.</a:t>
            </a:r>
          </a:p>
          <a:p>
            <a:r>
              <a:rPr lang="en-US" sz="1800" dirty="0"/>
              <a:t>-Navigera mellan gårdarna på ett överskådligt sätt.</a:t>
            </a:r>
          </a:p>
          <a:p>
            <a:r>
              <a:rPr lang="en-US" sz="1800" dirty="0"/>
              <a:t>- Hantera produktionssystem, oavsett storlek, grödmix och driftsstruktur.</a:t>
            </a:r>
          </a:p>
          <a:p>
            <a:r>
              <a:rPr lang="en-US" sz="1800" dirty="0"/>
              <a:t>-Overvakning av team och kunder från kontoret.</a:t>
            </a:r>
          </a:p>
          <a:p>
            <a:r>
              <a:rPr lang="en-US" sz="1800" dirty="0"/>
              <a:t>-Använda dataanalys för att bättre kunna fatta välgrundade beslut.</a:t>
            </a:r>
          </a:p>
          <a:p>
            <a:r>
              <a:rPr lang="en-US" sz="1800" dirty="0"/>
              <a:t>-Erhålla personlig, analytisk och visualiserad information.</a:t>
            </a:r>
          </a:p>
          <a:p>
            <a:r>
              <a:rPr lang="en-US" sz="1800" dirty="0"/>
              <a:t>-Utnyttjande av datainteroperabilitet i kombination med analysverktyg.</a:t>
            </a:r>
          </a:p>
          <a:p>
            <a:endParaRPr lang="en-GB" sz="1800" b="1" dirty="0"/>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3750365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29</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a:bodyPr>
          <a:lstStyle/>
          <a:p>
            <a:pPr algn="just"/>
            <a:r>
              <a:rPr lang="en-US" sz="1800" dirty="0"/>
              <a:t>1)</a:t>
            </a:r>
            <a:r>
              <a:rPr lang="en-US" sz="1800" b="1" dirty="0" err="1"/>
              <a:t>FarmB.eye </a:t>
            </a:r>
            <a:r>
              <a:rPr lang="en-US" sz="1800" dirty="0"/>
              <a:t>är fokuspunkten för all visuell information som samlas in av obemannade flygfarkoster (drönare) med hjälp av ett brett spektrum av sensorer, </a:t>
            </a:r>
          </a:p>
          <a:p>
            <a:pPr algn="just"/>
            <a:r>
              <a:rPr lang="en-US" sz="1800" dirty="0"/>
              <a:t>2) </a:t>
            </a:r>
            <a:r>
              <a:rPr lang="en-US" sz="1800" b="1" dirty="0" err="1"/>
              <a:t>FarmB.sat </a:t>
            </a:r>
            <a:r>
              <a:rPr lang="en-US" sz="1800" dirty="0"/>
              <a:t>är ditt "öga" från rymden och erbjuder data från satelliter på marknivå,</a:t>
            </a:r>
          </a:p>
          <a:p>
            <a:pPr algn="just"/>
            <a:r>
              <a:rPr lang="en-US" sz="1800" dirty="0"/>
              <a:t>3)</a:t>
            </a:r>
            <a:r>
              <a:rPr lang="en-US" sz="1800" b="1" dirty="0" err="1"/>
              <a:t>FarmB.clima </a:t>
            </a:r>
            <a:r>
              <a:rPr lang="en-US" sz="1800" dirty="0"/>
              <a:t>integrerar tillgängliga klimatdata från fritt tillgängliga meteorologiska data till sensornätverk installerade på din gård. </a:t>
            </a:r>
            <a:r>
              <a:rPr lang="en-US" sz="1800" dirty="0" err="1"/>
              <a:t>farmB.clima </a:t>
            </a:r>
            <a:r>
              <a:rPr lang="en-US" sz="1800" dirty="0"/>
              <a:t>använder dessa data för att föreslå sensorinställningar som är skräddarsydda för dina behov.</a:t>
            </a:r>
          </a:p>
          <a:p>
            <a:pPr algn="just"/>
            <a:r>
              <a:rPr lang="en-US" sz="1800" dirty="0"/>
              <a:t>4) </a:t>
            </a:r>
            <a:r>
              <a:rPr lang="en-US" sz="1800" b="1" dirty="0" err="1"/>
              <a:t>FarmB.fleet </a:t>
            </a:r>
            <a:r>
              <a:rPr lang="en-US" sz="1800" dirty="0"/>
              <a:t>utökar systemets användbarhet till området jordbruksmaskiner, dataströmmar från maskiner, grödor, jord och andra källor slås samman till handlingsbar information för jordbruksrådgivare.</a:t>
            </a:r>
          </a:p>
          <a:p>
            <a:pPr algn="just"/>
            <a:r>
              <a:rPr lang="en-US" sz="1800" dirty="0"/>
              <a:t>5) </a:t>
            </a:r>
            <a:r>
              <a:rPr lang="en-US" sz="1800" b="1" dirty="0" err="1"/>
              <a:t>FarmB.insta </a:t>
            </a:r>
            <a:r>
              <a:rPr lang="en-US" sz="1800" dirty="0"/>
              <a:t>möjliggör informationsutbyte i realtid mellan grupper på fältet och på distans.</a:t>
            </a:r>
          </a:p>
          <a:p>
            <a:pPr algn="just"/>
            <a:r>
              <a:rPr lang="en-US" sz="1800" dirty="0"/>
              <a:t>6) </a:t>
            </a:r>
            <a:r>
              <a:rPr lang="en-US" sz="1800" b="1" dirty="0" err="1"/>
              <a:t>FarmB.prox </a:t>
            </a:r>
            <a:r>
              <a:rPr lang="en-US" sz="1800" dirty="0"/>
              <a:t>möjliggör hantering av kritisk mark- och gröddata. Den erbjuder en komplett uppsättning tjänster och applikationer för insamling, bearbetning och visualisering av information.</a:t>
            </a:r>
          </a:p>
          <a:p>
            <a:pPr algn="just"/>
            <a:r>
              <a:rPr lang="en-US" sz="1800" dirty="0"/>
              <a:t>7) </a:t>
            </a:r>
            <a:r>
              <a:rPr lang="en-US" sz="1800" b="1" dirty="0"/>
              <a:t>FarmB.log </a:t>
            </a:r>
            <a:r>
              <a:rPr lang="en-US" sz="1800" dirty="0"/>
              <a:t>är din gårds arbetslogg, med extremt detaljerad information på tomtnivå. Oavsett om det gäller finansiella data, driftsparametrar eller miljöprestanda, tillhandahåller farmB.log all nödvändig information och genererar officiella rapporter för varje nyckeltal.</a:t>
            </a:r>
          </a:p>
        </p:txBody>
      </p:sp>
    </p:spTree>
    <p:extLst>
      <p:ext uri="{BB962C8B-B14F-4D97-AF65-F5344CB8AC3E}">
        <p14:creationId xmlns:p14="http://schemas.microsoft.com/office/powerpoint/2010/main" val="357718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681037"/>
            <a:ext cx="10515600" cy="694757"/>
          </a:xfrm>
        </p:spPr>
        <p:txBody>
          <a:bodyPr>
            <a:normAutofit/>
          </a:bodyPr>
          <a:lstStyle/>
          <a:p>
            <a:pPr algn="ctr"/>
            <a:r>
              <a:rPr lang="en-GB" sz="3600" dirty="0"/>
              <a:t>Introduktion till smart jordbruk</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algn="just"/>
            <a:r>
              <a:rPr lang="en-GB" sz="1800" dirty="0">
                <a:solidFill>
                  <a:schemeClr val="tx1"/>
                </a:solidFill>
                <a:effectLst/>
                <a:ea typeface="Times New Roman" panose="02020603050405020304" pitchFamily="18" charset="0"/>
                <a:cs typeface="Calibri" panose="020F0502020204030204" pitchFamily="34" charset="0"/>
              </a:rPr>
              <a:t>Smart jordbruk, en integrerad del av det bredare paradigmet för precisionsjordbruk, står i spetsen för omvälvande innovationer inom jordbrukssektorn</a:t>
            </a:r>
          </a:p>
          <a:p>
            <a:pPr algn="just"/>
            <a:r>
              <a:rPr lang="en-GB" sz="1800" dirty="0">
                <a:solidFill>
                  <a:schemeClr val="tx1"/>
                </a:solidFill>
                <a:effectLst/>
                <a:ea typeface="Times New Roman" panose="02020603050405020304" pitchFamily="18" charset="0"/>
                <a:cs typeface="Calibri" panose="020F0502020204030204" pitchFamily="34" charset="0"/>
              </a:rPr>
              <a:t>Begreppet "smart jordbruk" omfattar sakernas internet (IoT), artificiell intelligens (AI), robotteknik och dataanalys, som alla samverkar för att revolutionera traditionella jordbruksmetoder.</a:t>
            </a:r>
          </a:p>
          <a:p>
            <a:pPr algn="just"/>
            <a:r>
              <a:rPr lang="en-US" sz="1800" dirty="0">
                <a:solidFill>
                  <a:schemeClr val="tx1"/>
                </a:solidFill>
              </a:rPr>
              <a:t>Smart jordbruk är tillämpningen av informations- och datateknik för optimering av komplexa jordbrukssystem, och fokus för smart jordbruk ligger inte på exakt mätning eller fastställande av skillnader inom fältet eller mellan enskilda djur</a:t>
            </a:r>
          </a:p>
          <a:p>
            <a:pPr algn="just"/>
            <a:r>
              <a:rPr lang="en-US" sz="1800" dirty="0">
                <a:solidFill>
                  <a:schemeClr val="tx1"/>
                </a:solidFill>
              </a:rPr>
              <a:t>Fokus ligger snarare på tillgången till data och tillämpningen av dessa data och hur den insamlade informationen kan användas på ett smart sätt. </a:t>
            </a:r>
          </a:p>
          <a:p>
            <a:pPr algn="just"/>
            <a:r>
              <a:rPr lang="en-US" sz="1800" dirty="0">
                <a:solidFill>
                  <a:schemeClr val="tx1"/>
                </a:solidFill>
              </a:rPr>
              <a:t>Dessa applikationer delas in i kategorier baserat på deras syfte, inklusive övervakning, spårning och spårbarhet samt växthusproduktion. Inom jordbrukssektorn kan faktorer som påverkar odlings- och produktionsprocessen övervakas och samlas in, t.ex. markfuktighet, luftfuktighet, temperatur, pH-nivå </a:t>
            </a:r>
            <a:r>
              <a:rPr lang="en-US" sz="1800" dirty="0" err="1">
                <a:solidFill>
                  <a:schemeClr val="tx1"/>
                </a:solidFill>
              </a:rPr>
              <a:t>etc. </a:t>
            </a:r>
            <a:r>
              <a:rPr lang="en-US" sz="1800" dirty="0">
                <a:solidFill>
                  <a:schemeClr val="tx1"/>
                </a:solidFill>
              </a:rPr>
              <a:t>(Quy et al., 2022).</a:t>
            </a:r>
            <a:endParaRPr lang="en-GB" sz="1800" dirty="0">
              <a:solidFill>
                <a:schemeClr val="tx1"/>
              </a:solidFill>
            </a:endParaRP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Övervakningssystem</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30</a:t>
            </a:fld>
            <a:endParaRPr lang="it-IT" dirty="0"/>
          </a:p>
        </p:txBody>
      </p:sp>
      <p:pic>
        <p:nvPicPr>
          <p:cNvPr id="6" name="Picture 5" descr="A farm machinery in a field&#10;&#10;Description automatically generated">
            <a:extLst>
              <a:ext uri="{FF2B5EF4-FFF2-40B4-BE49-F238E27FC236}">
                <a16:creationId xmlns:a16="http://schemas.microsoft.com/office/drawing/2014/main" id="{2A0F1BF4-2C72-5DE1-C838-3E966E2D1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053" y="1506831"/>
            <a:ext cx="7407106" cy="4591965"/>
          </a:xfrm>
          <a:prstGeom prst="rect">
            <a:avLst/>
          </a:prstGeom>
        </p:spPr>
      </p:pic>
    </p:spTree>
    <p:extLst>
      <p:ext uri="{BB962C8B-B14F-4D97-AF65-F5344CB8AC3E}">
        <p14:creationId xmlns:p14="http://schemas.microsoft.com/office/powerpoint/2010/main" val="407546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US" sz="3600" dirty="0"/>
              <a:t>Ytterligare information</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31</a:t>
            </a:fld>
            <a:endParaRPr lang="it-IT" dirty="0"/>
          </a:p>
        </p:txBody>
      </p:sp>
      <p:pic>
        <p:nvPicPr>
          <p:cNvPr id="2" name="Online Media 1" title="Applications of Remote Sensing in Precision Farming">
            <a:hlinkClick r:id="" action="ppaction://media"/>
            <a:extLst>
              <a:ext uri="{FF2B5EF4-FFF2-40B4-BE49-F238E27FC236}">
                <a16:creationId xmlns:a16="http://schemas.microsoft.com/office/drawing/2014/main" id="{2BCC472B-10A8-DA61-D109-965ADE82A854}"/>
              </a:ext>
            </a:extLst>
          </p:cNvPr>
          <p:cNvPicPr>
            <a:picLocks noRot="1" noChangeAspect="1"/>
          </p:cNvPicPr>
          <p:nvPr>
            <a:videoFile r:link="rId1"/>
          </p:nvPr>
        </p:nvPicPr>
        <p:blipFill>
          <a:blip r:embed="rId3"/>
          <a:stretch>
            <a:fillRect/>
          </a:stretch>
        </p:blipFill>
        <p:spPr>
          <a:xfrm>
            <a:off x="2586707" y="1447800"/>
            <a:ext cx="7018585" cy="3962400"/>
          </a:xfrm>
          <a:prstGeom prst="rect">
            <a:avLst/>
          </a:prstGeom>
        </p:spPr>
      </p:pic>
      <p:sp>
        <p:nvSpPr>
          <p:cNvPr id="5" name="Rectangle 4">
            <a:extLst>
              <a:ext uri="{FF2B5EF4-FFF2-40B4-BE49-F238E27FC236}">
                <a16:creationId xmlns:a16="http://schemas.microsoft.com/office/drawing/2014/main" id="{513239C9-02A9-C370-3E9C-B38167422211}"/>
              </a:ext>
            </a:extLst>
          </p:cNvPr>
          <p:cNvSpPr/>
          <p:nvPr/>
        </p:nvSpPr>
        <p:spPr>
          <a:xfrm>
            <a:off x="2586707" y="5595457"/>
            <a:ext cx="7018585" cy="643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600" i="1" dirty="0">
                <a:solidFill>
                  <a:srgbClr val="000000"/>
                </a:solidFill>
                <a:effectLst/>
                <a:latin typeface="Minion Pro"/>
                <a:ea typeface="Times New Roman" panose="02020603050405020304" pitchFamily="18" charset="0"/>
                <a:cs typeface="Calibri" panose="020F0502020204030204" pitchFamily="34" charset="0"/>
              </a:rPr>
              <a:t>Geospatial värld: Tillämpning av fjärranalys inom precisionsjordbruk. Tekniska framsteg inom precisionsjordbruk har gjort det möjligt för jordbrukare att förbättra sin produktivitet utan ansträngning.</a:t>
            </a:r>
            <a:endParaRPr lang="el-GR" sz="1600" i="1" dirty="0">
              <a:solidFill>
                <a:sysClr val="windowText" lastClr="000000"/>
              </a:solidFill>
            </a:endParaRPr>
          </a:p>
        </p:txBody>
      </p:sp>
    </p:spTree>
    <p:extLst>
      <p:ext uri="{BB962C8B-B14F-4D97-AF65-F5344CB8AC3E}">
        <p14:creationId xmlns:p14="http://schemas.microsoft.com/office/powerpoint/2010/main" val="181882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Ytterligare information</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32</a:t>
            </a:fld>
            <a:endParaRPr lang="it-IT" dirty="0"/>
          </a:p>
        </p:txBody>
      </p:sp>
      <p:pic>
        <p:nvPicPr>
          <p:cNvPr id="2" name="Online Media 1" title="Augmenta System | What it actually sees (extended version)">
            <a:hlinkClick r:id="" action="ppaction://media"/>
            <a:extLst>
              <a:ext uri="{FF2B5EF4-FFF2-40B4-BE49-F238E27FC236}">
                <a16:creationId xmlns:a16="http://schemas.microsoft.com/office/drawing/2014/main" id="{D730AFE3-B74B-7C2D-72A4-8E714CB9D831}"/>
              </a:ext>
            </a:extLst>
          </p:cNvPr>
          <p:cNvPicPr>
            <a:picLocks noRot="1" noChangeAspect="1"/>
          </p:cNvPicPr>
          <p:nvPr>
            <a:videoFile r:link="rId1"/>
          </p:nvPr>
        </p:nvPicPr>
        <p:blipFill>
          <a:blip r:embed="rId3"/>
          <a:stretch>
            <a:fillRect/>
          </a:stretch>
        </p:blipFill>
        <p:spPr>
          <a:xfrm>
            <a:off x="2441197" y="1440075"/>
            <a:ext cx="7045950" cy="3977849"/>
          </a:xfrm>
          <a:prstGeom prst="rect">
            <a:avLst/>
          </a:prstGeom>
        </p:spPr>
      </p:pic>
      <p:sp>
        <p:nvSpPr>
          <p:cNvPr id="5" name="Rectangle 4">
            <a:extLst>
              <a:ext uri="{FF2B5EF4-FFF2-40B4-BE49-F238E27FC236}">
                <a16:creationId xmlns:a16="http://schemas.microsoft.com/office/drawing/2014/main" id="{C1441A8F-E217-6EFE-806C-11382A082936}"/>
              </a:ext>
            </a:extLst>
          </p:cNvPr>
          <p:cNvSpPr/>
          <p:nvPr/>
        </p:nvSpPr>
        <p:spPr>
          <a:xfrm>
            <a:off x="2441197" y="5620624"/>
            <a:ext cx="7045950" cy="7357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400" i="1" dirty="0">
                <a:solidFill>
                  <a:srgbClr val="000000"/>
                </a:solidFill>
                <a:effectLst/>
                <a:latin typeface="Minion Pro"/>
                <a:ea typeface="Times New Roman" panose="02020603050405020304" pitchFamily="18" charset="0"/>
                <a:cs typeface="Calibri" panose="020F0502020204030204" pitchFamily="34" charset="0"/>
              </a:rPr>
              <a:t>Augmenta-systemet använder den senaste tekniken för maskinseende för att </a:t>
            </a:r>
            <a:r>
              <a:rPr lang="en-GB" sz="1400" i="1" dirty="0" err="1">
                <a:solidFill>
                  <a:srgbClr val="000000"/>
                </a:solidFill>
                <a:effectLst/>
                <a:latin typeface="Minion Pro"/>
                <a:ea typeface="Times New Roman" panose="02020603050405020304" pitchFamily="18" charset="0"/>
                <a:cs typeface="Calibri" panose="020F0502020204030204" pitchFamily="34" charset="0"/>
              </a:rPr>
              <a:t>analysera </a:t>
            </a:r>
            <a:r>
              <a:rPr lang="en-GB" sz="1400" i="1" dirty="0">
                <a:solidFill>
                  <a:srgbClr val="000000"/>
                </a:solidFill>
                <a:effectLst/>
                <a:latin typeface="Minion Pro"/>
                <a:ea typeface="Times New Roman" panose="02020603050405020304" pitchFamily="18" charset="0"/>
                <a:cs typeface="Calibri" panose="020F0502020204030204" pitchFamily="34" charset="0"/>
              </a:rPr>
              <a:t>fält i realtid för att avgöra grödans hälsa och styra variabla insatser som kvävegödsel, skördehjälpmedel och växttillväxtreglerande (PGR) applikationer</a:t>
            </a:r>
            <a:endParaRPr lang="el-GR" sz="1400" dirty="0">
              <a:solidFill>
                <a:sysClr val="windowText" lastClr="000000"/>
              </a:solidFill>
            </a:endParaRPr>
          </a:p>
        </p:txBody>
      </p:sp>
    </p:spTree>
    <p:extLst>
      <p:ext uri="{BB962C8B-B14F-4D97-AF65-F5344CB8AC3E}">
        <p14:creationId xmlns:p14="http://schemas.microsoft.com/office/powerpoint/2010/main" val="117947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Ytterligare information</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33</a:t>
            </a:fld>
            <a:endParaRPr lang="it-IT" dirty="0"/>
          </a:p>
        </p:txBody>
      </p:sp>
      <p:pic>
        <p:nvPicPr>
          <p:cNvPr id="6" name="Online Media 5" title="John Deere | AutoTrac Turnautomation">
            <a:hlinkClick r:id="" action="ppaction://media"/>
            <a:extLst>
              <a:ext uri="{FF2B5EF4-FFF2-40B4-BE49-F238E27FC236}">
                <a16:creationId xmlns:a16="http://schemas.microsoft.com/office/drawing/2014/main" id="{7B35D48D-CBFA-236E-CA66-A8B71EF970DC}"/>
              </a:ext>
            </a:extLst>
          </p:cNvPr>
          <p:cNvPicPr>
            <a:picLocks noRot="1" noChangeAspect="1"/>
          </p:cNvPicPr>
          <p:nvPr>
            <a:videoFile r:link="rId1"/>
          </p:nvPr>
        </p:nvPicPr>
        <p:blipFill>
          <a:blip r:embed="rId3"/>
          <a:stretch>
            <a:fillRect/>
          </a:stretch>
        </p:blipFill>
        <p:spPr>
          <a:xfrm>
            <a:off x="2606179" y="1375794"/>
            <a:ext cx="6642147" cy="3749879"/>
          </a:xfrm>
          <a:prstGeom prst="rect">
            <a:avLst/>
          </a:prstGeom>
        </p:spPr>
      </p:pic>
      <p:sp>
        <p:nvSpPr>
          <p:cNvPr id="9" name="Rectangle 8">
            <a:extLst>
              <a:ext uri="{FF2B5EF4-FFF2-40B4-BE49-F238E27FC236}">
                <a16:creationId xmlns:a16="http://schemas.microsoft.com/office/drawing/2014/main" id="{D388036C-B000-45D2-E964-5B476BBDE585}"/>
              </a:ext>
            </a:extLst>
          </p:cNvPr>
          <p:cNvSpPr/>
          <p:nvPr/>
        </p:nvSpPr>
        <p:spPr>
          <a:xfrm>
            <a:off x="2606179" y="5318620"/>
            <a:ext cx="6642147" cy="780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600" i="1" dirty="0">
                <a:solidFill>
                  <a:srgbClr val="000000"/>
                </a:solidFill>
                <a:effectLst/>
                <a:latin typeface="Minion Pro"/>
                <a:ea typeface="Times New Roman" panose="02020603050405020304" pitchFamily="18" charset="0"/>
                <a:cs typeface="Calibri" panose="020F0502020204030204" pitchFamily="34" charset="0"/>
              </a:rPr>
              <a:t>John Deere, </a:t>
            </a:r>
            <a:r>
              <a:rPr lang="en-GB" sz="1600" i="1" dirty="0" err="1">
                <a:solidFill>
                  <a:srgbClr val="000000"/>
                </a:solidFill>
                <a:effectLst/>
                <a:latin typeface="Minion Pro"/>
                <a:ea typeface="Times New Roman" panose="02020603050405020304" pitchFamily="18" charset="0"/>
                <a:cs typeface="Calibri" panose="020F0502020204030204" pitchFamily="34" charset="0"/>
              </a:rPr>
              <a:t>AutoTrac </a:t>
            </a:r>
            <a:r>
              <a:rPr lang="en-GB" sz="1600" i="1" dirty="0">
                <a:solidFill>
                  <a:srgbClr val="000000"/>
                </a:solidFill>
                <a:effectLst/>
                <a:latin typeface="Minion Pro"/>
                <a:ea typeface="Times New Roman" panose="02020603050405020304" pitchFamily="18" charset="0"/>
                <a:cs typeface="Calibri" panose="020F0502020204030204" pitchFamily="34" charset="0"/>
              </a:rPr>
              <a:t>Automation. </a:t>
            </a:r>
            <a:r>
              <a:rPr lang="en-GB" sz="1600" i="1" dirty="0" err="1">
                <a:solidFill>
                  <a:srgbClr val="000000"/>
                </a:solidFill>
                <a:effectLst/>
                <a:latin typeface="Minion Pro"/>
                <a:ea typeface="Times New Roman" panose="02020603050405020304" pitchFamily="18" charset="0"/>
                <a:cs typeface="Calibri" panose="020F0502020204030204" pitchFamily="34" charset="0"/>
              </a:rPr>
              <a:t>AutoTrac </a:t>
            </a:r>
            <a:r>
              <a:rPr lang="en-GB" sz="1600" i="1" dirty="0">
                <a:solidFill>
                  <a:srgbClr val="000000"/>
                </a:solidFill>
                <a:effectLst/>
                <a:latin typeface="Minion Pro"/>
                <a:ea typeface="Times New Roman" panose="02020603050405020304" pitchFamily="18" charset="0"/>
                <a:cs typeface="Calibri" panose="020F0502020204030204" pitchFamily="34" charset="0"/>
              </a:rPr>
              <a:t>vändtegsautomatik på John Deere-traktorer i 6R- till 9R-serien styr automatiskt hela vändtegen och hanterar alla traktor- och redskapsfunktioner med enkelhet och precision</a:t>
            </a:r>
            <a:endParaRPr lang="el-GR" sz="1600" dirty="0">
              <a:solidFill>
                <a:sysClr val="windowText" lastClr="000000"/>
              </a:solidFill>
            </a:endParaRPr>
          </a:p>
        </p:txBody>
      </p:sp>
    </p:spTree>
    <p:extLst>
      <p:ext uri="{BB962C8B-B14F-4D97-AF65-F5344CB8AC3E}">
        <p14:creationId xmlns:p14="http://schemas.microsoft.com/office/powerpoint/2010/main" val="8302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Slutsats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a:t>Modul: Digital teknik och artificiell intelligens / Ämne: Smarta jordbrukslösningar / Delämne: 1:a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34</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a:bodyPr>
          <a:lstStyle/>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Smart jordbruk, som kännetecknas av integration av teknik som GPS, innebär en möjlighet till hållbara jordbruksmetoder. Trots att tekniken introducerades på 1990-talet har den globala spridningen varit begränsad, vilket har lett till frågor om orsakerna bakom denna försening. Insikter från lantbrukare världen över understryker förutsättningarna för att tekniken ska accepteras - vetenskaplig robusthet, transparent kommunikation av utrustningens begränsningar, positiva utvärderingar och möjlighet till testperioder. </a:t>
            </a:r>
          </a:p>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Viktiga faktorer för att främja införandet är användarvänlighet, låga initiala kostnader och tillförlitlig teknikprestanda. I regioner där betydande forskning har bedrivits finns det möjlighet för staten att spela en avgörande roll genom riktade program.</a:t>
            </a:r>
          </a:p>
          <a:p>
            <a:pPr marL="285750" indent="-285750" algn="just">
              <a:buFont typeface="Arial" panose="020B0604020202020204" pitchFamily="34" charset="0"/>
              <a:buChar char="•"/>
            </a:pPr>
            <a:r>
              <a:rPr lang="en-US" sz="1800" dirty="0"/>
              <a:t>Att stödja unga jordbrukare, främja tillgång till utrustning och visa upp framgångsrika tillämpningar av teknik i demonstrationsmiljöer kan katalysera integrationen av smarta jordbruksmetoder och bidra till den övergripande utvecklingen av jordbrukssektorn. Det är absolut nödvändigt för politiska system att gå bortom retorik och aktivt engagera sig i initiativ som underlättar den primära sektorns transformativa potential för nationell utveckling.</a:t>
            </a:r>
            <a:endParaRPr lang="en-GB" sz="1800" dirty="0"/>
          </a:p>
        </p:txBody>
      </p:sp>
    </p:spTree>
    <p:extLst>
      <p:ext uri="{BB962C8B-B14F-4D97-AF65-F5344CB8AC3E}">
        <p14:creationId xmlns:p14="http://schemas.microsoft.com/office/powerpoint/2010/main" val="178382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681038"/>
            <a:ext cx="10515600" cy="703146"/>
          </a:xfrm>
        </p:spPr>
        <p:txBody>
          <a:bodyPr>
            <a:normAutofit/>
          </a:bodyPr>
          <a:lstStyle/>
          <a:p>
            <a:pPr algn="ctr"/>
            <a:r>
              <a:rPr lang="en-GB" sz="3600" dirty="0"/>
              <a:t>Introduktion till smart jordbruk</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825625"/>
            <a:ext cx="10515600" cy="3258103"/>
          </a:xfrm>
        </p:spPr>
        <p:txBody>
          <a:bodyPr/>
          <a:lstStyle/>
          <a:p>
            <a:pPr marL="0" indent="0">
              <a:buNone/>
            </a:pPr>
            <a:r>
              <a:rPr lang="en-GB" sz="1800" dirty="0">
                <a:solidFill>
                  <a:srgbClr val="000000"/>
                </a:solidFill>
                <a:effectLst/>
                <a:latin typeface="Minion Pro"/>
                <a:ea typeface="Times New Roman" panose="02020603050405020304" pitchFamily="18" charset="0"/>
                <a:cs typeface="Calibri" panose="020F0502020204030204" pitchFamily="34" charset="0"/>
              </a:rPr>
              <a:t>Några av de problem </a:t>
            </a:r>
            <a:r>
              <a:rPr lang="en-GB" sz="1800" b="1" dirty="0">
                <a:solidFill>
                  <a:srgbClr val="000000"/>
                </a:solidFill>
                <a:effectLst/>
                <a:latin typeface="Minion Pro"/>
                <a:ea typeface="Times New Roman" panose="02020603050405020304" pitchFamily="18" charset="0"/>
                <a:cs typeface="Calibri" panose="020F0502020204030204" pitchFamily="34" charset="0"/>
              </a:rPr>
              <a:t>som jordbruksproduktionen står inför </a:t>
            </a:r>
            <a:r>
              <a:rPr lang="en-GB" sz="1800" dirty="0">
                <a:solidFill>
                  <a:srgbClr val="000000"/>
                </a:solidFill>
                <a:effectLst/>
                <a:latin typeface="Minion Pro"/>
                <a:ea typeface="Times New Roman" panose="02020603050405020304" pitchFamily="18" charset="0"/>
                <a:cs typeface="Calibri" panose="020F0502020204030204" pitchFamily="34" charset="0"/>
              </a:rPr>
              <a:t>idag är följande:</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Förvalta och utnyttja resurser i produktionen och samtidigt säkerställa en hållbar naturmiljö;</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Mödosamt arbete under förhållanden som inte främjar mänsklig produktivitet;</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Teknikutveckling inom andra branscher som hotar att locka arbetskraft bort från jordbruket; </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Ökad efterfrågan på högre produktkvalitet; </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Nödvändigheten av att modernisera jordbruket med hjälp av teknik;</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Trenden mot ekologiskt jordbruk och (7) att använda mänsklig intelligens och maskinkraft på ett hållbart och ekonomiskt sätt</a:t>
            </a: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4</a:t>
            </a:fld>
            <a:endParaRPr lang="en-US" dirty="0"/>
          </a:p>
        </p:txBody>
      </p:sp>
    </p:spTree>
    <p:extLst>
      <p:ext uri="{BB962C8B-B14F-4D97-AF65-F5344CB8AC3E}">
        <p14:creationId xmlns:p14="http://schemas.microsoft.com/office/powerpoint/2010/main" val="94512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686369"/>
          </a:xfrm>
        </p:spPr>
        <p:txBody>
          <a:bodyPr>
            <a:normAutofit/>
          </a:bodyPr>
          <a:lstStyle/>
          <a:p>
            <a:pPr algn="ctr"/>
            <a:r>
              <a:rPr lang="en-GB" sz="3600" dirty="0"/>
              <a:t>Introduktion till smart jordbruk</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490065"/>
            <a:ext cx="10515600" cy="4351338"/>
          </a:xfrm>
        </p:spPr>
        <p:txBody>
          <a:bodyPr>
            <a:noAutofit/>
          </a:bodyPr>
          <a:lstStyle/>
          <a:p>
            <a:pPr algn="just"/>
            <a:r>
              <a:rPr lang="en-GB" sz="1800" dirty="0">
                <a:solidFill>
                  <a:schemeClr val="tx1"/>
                </a:solidFill>
                <a:effectLst/>
                <a:latin typeface="Minion Pro"/>
                <a:ea typeface="Times New Roman" panose="02020603050405020304" pitchFamily="18" charset="0"/>
                <a:cs typeface="Calibri" panose="020F0502020204030204" pitchFamily="34" charset="0"/>
              </a:rPr>
              <a:t>Tillämpningen av automationsteknik spelar en roll i alla dessa frågor: Den kan bidra till hållbarhet genom att tillhandahålla fältinformation genom avkänning, och erbjuda optimeringsverktyg.</a:t>
            </a:r>
          </a:p>
          <a:p>
            <a:pPr algn="just"/>
            <a:r>
              <a:rPr lang="en-GB" sz="1800" dirty="0">
                <a:solidFill>
                  <a:schemeClr val="tx1"/>
                </a:solidFill>
                <a:effectLst/>
                <a:latin typeface="Minion Pro"/>
                <a:ea typeface="Times New Roman" panose="02020603050405020304" pitchFamily="18" charset="0"/>
                <a:cs typeface="Calibri" panose="020F0502020204030204" pitchFamily="34" charset="0"/>
              </a:rPr>
              <a:t>Robotar utvecklas för att ersätta manuellt </a:t>
            </a:r>
            <a:r>
              <a:rPr lang="en-GB" sz="1800" dirty="0" err="1">
                <a:solidFill>
                  <a:schemeClr val="tx1"/>
                </a:solidFill>
                <a:effectLst/>
                <a:latin typeface="Minion Pro"/>
                <a:ea typeface="Times New Roman" panose="02020603050405020304" pitchFamily="18" charset="0"/>
                <a:cs typeface="Calibri" panose="020F0502020204030204" pitchFamily="34" charset="0"/>
              </a:rPr>
              <a:t>arbete </a:t>
            </a:r>
            <a:r>
              <a:rPr lang="en-GB" sz="1800" dirty="0">
                <a:solidFill>
                  <a:schemeClr val="tx1"/>
                </a:solidFill>
                <a:effectLst/>
                <a:latin typeface="Minion Pro"/>
                <a:ea typeface="Times New Roman" panose="02020603050405020304" pitchFamily="18" charset="0"/>
                <a:cs typeface="Calibri" panose="020F0502020204030204" pitchFamily="34" charset="0"/>
              </a:rPr>
              <a:t>vid skörd av frukt och grönsaker. Ogräsrensningsrobotar kan ersätta kemisk bekämpning av ogräs i ekologiskt jordbruk. </a:t>
            </a:r>
          </a:p>
          <a:p>
            <a:pPr algn="just"/>
            <a:r>
              <a:rPr lang="en-GB" sz="1800" dirty="0">
                <a:solidFill>
                  <a:schemeClr val="tx1"/>
                </a:solidFill>
                <a:effectLst/>
                <a:latin typeface="Minion Pro"/>
                <a:ea typeface="Times New Roman" panose="02020603050405020304" pitchFamily="18" charset="0"/>
                <a:cs typeface="Calibri" panose="020F0502020204030204" pitchFamily="34" charset="0"/>
              </a:rPr>
              <a:t>Automatiseringstekniken är en naturlig lösning på problemet med en minskande arbetskraft. </a:t>
            </a:r>
          </a:p>
          <a:p>
            <a:pPr algn="just"/>
            <a:r>
              <a:rPr lang="en-US" sz="1800" b="1" dirty="0">
                <a:solidFill>
                  <a:schemeClr val="tx1"/>
                </a:solidFill>
              </a:rPr>
              <a:t>Intelligensbaserade maskiner har </a:t>
            </a:r>
            <a:r>
              <a:rPr lang="en-US" sz="1800" dirty="0">
                <a:solidFill>
                  <a:schemeClr val="tx1"/>
                </a:solidFill>
              </a:rPr>
              <a:t>bland annat följande </a:t>
            </a:r>
            <a:r>
              <a:rPr lang="en-US" sz="1800" b="1" dirty="0">
                <a:solidFill>
                  <a:schemeClr val="tx1"/>
                </a:solidFill>
              </a:rPr>
              <a:t>kapacitet:</a:t>
            </a:r>
          </a:p>
          <a:p>
            <a:pPr marL="0" indent="0" algn="just">
              <a:buNone/>
            </a:pPr>
            <a:r>
              <a:rPr lang="en-US" sz="1800" dirty="0">
                <a:solidFill>
                  <a:schemeClr val="tx1"/>
                </a:solidFill>
              </a:rPr>
              <a:t>1. Sensing och perception - att bli medveten om omgivningen, dvs. att samla in, bearbeta och tolka information om situationer, </a:t>
            </a:r>
          </a:p>
          <a:p>
            <a:pPr marL="0" indent="0" algn="just">
              <a:buNone/>
            </a:pPr>
            <a:r>
              <a:rPr lang="en-US" sz="1800" dirty="0">
                <a:solidFill>
                  <a:schemeClr val="tx1"/>
                </a:solidFill>
              </a:rPr>
              <a:t>2. Resonemang och lärande - logisk slutledning, matematisk analys, heuristisk slutledning och erfarenhetsbaserad anpassning som används för att dra slutsatser, fatta beslut och utfärda instruktioner,</a:t>
            </a:r>
          </a:p>
          <a:p>
            <a:pPr marL="0" indent="0" algn="just">
              <a:buNone/>
            </a:pPr>
            <a:r>
              <a:rPr lang="en-US" sz="1800" dirty="0">
                <a:solidFill>
                  <a:schemeClr val="tx1"/>
                </a:solidFill>
              </a:rPr>
              <a:t>3. Kommunikation - samordning och leverans av information mellan olika enheter </a:t>
            </a:r>
          </a:p>
          <a:p>
            <a:pPr marL="0" indent="0" algn="just">
              <a:buNone/>
            </a:pPr>
            <a:r>
              <a:rPr lang="en-US" sz="1800" dirty="0">
                <a:solidFill>
                  <a:schemeClr val="tx1"/>
                </a:solidFill>
              </a:rPr>
              <a:t>4. Planering och utförande av uppgifter - utföra enhetsoperationer för kontrollaktivering och fysiskt arbete. Vanliga ytterligare komponenter är externa avkännings-, transport- och förflyttningsanordningar (Kondō &amp; Ting, 1998).</a:t>
            </a:r>
          </a:p>
          <a:p>
            <a:pPr algn="just"/>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5</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838200" y="681037"/>
            <a:ext cx="10515600" cy="669591"/>
          </a:xfrm>
        </p:spPr>
        <p:txBody>
          <a:bodyPr>
            <a:normAutofit/>
          </a:bodyPr>
          <a:lstStyle/>
          <a:p>
            <a:pPr algn="ctr"/>
            <a:r>
              <a:rPr lang="en-GB" sz="3600" dirty="0"/>
              <a:t>Introduktion till smart jordbruk </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838200" y="1677798"/>
            <a:ext cx="10515600" cy="4499165"/>
          </a:xfrm>
        </p:spPr>
        <p:txBody>
          <a:bodyPr>
            <a:normAutofit fontScale="92500" lnSpcReduction="10000"/>
          </a:bodyPr>
          <a:lstStyle/>
          <a:p>
            <a:pPr marL="0" indent="0" algn="just">
              <a:buNone/>
            </a:pPr>
            <a:r>
              <a:rPr lang="en-GB" sz="1900" b="1" dirty="0">
                <a:solidFill>
                  <a:schemeClr val="tx1"/>
                </a:solidFill>
                <a:effectLst/>
                <a:ea typeface="Times New Roman" panose="02020603050405020304" pitchFamily="18" charset="0"/>
                <a:cs typeface="Calibri" panose="020F0502020204030204" pitchFamily="34" charset="0"/>
              </a:rPr>
              <a:t>IoT-teknik och automatisering </a:t>
            </a:r>
            <a:r>
              <a:rPr lang="en-GB" sz="1900" dirty="0">
                <a:solidFill>
                  <a:schemeClr val="tx1"/>
                </a:solidFill>
                <a:effectLst/>
                <a:ea typeface="Times New Roman" panose="02020603050405020304" pitchFamily="18" charset="0"/>
                <a:cs typeface="Calibri" panose="020F0502020204030204" pitchFamily="34" charset="0"/>
              </a:rPr>
              <a:t>är effektivt på grund av de angivna orsakerna. AI:s förmåga att utföra intelligenta uppgifter öppnar möjligheter att förbättra nuvarande jordbruksmetoder genom: </a:t>
            </a:r>
          </a:p>
          <a:p>
            <a:pPr marL="400050" indent="-400050" algn="just">
              <a:buAutoNum type="romanLcParenBoth"/>
            </a:pPr>
            <a:r>
              <a:rPr lang="en-GB" sz="1900" dirty="0">
                <a:solidFill>
                  <a:schemeClr val="tx1"/>
                </a:solidFill>
                <a:effectLst/>
                <a:ea typeface="Times New Roman" panose="02020603050405020304" pitchFamily="18" charset="0"/>
                <a:cs typeface="Calibri" panose="020F0502020204030204" pitchFamily="34" charset="0"/>
              </a:rPr>
              <a:t>tillhandahålla stödtjänster som tidigare ansetts vara alltför resurskrävande, dyra eller otillgängliga (t.ex. på grund av brist på kompetens och expertis bland lokala yrkesverksamma);  </a:t>
            </a:r>
          </a:p>
          <a:p>
            <a:pPr marL="400050" indent="-400050" algn="just">
              <a:buAutoNum type="romanLcParenBoth"/>
            </a:pPr>
            <a:r>
              <a:rPr lang="en-GB" sz="1900" dirty="0">
                <a:solidFill>
                  <a:schemeClr val="tx1"/>
                </a:solidFill>
                <a:effectLst/>
                <a:ea typeface="Times New Roman" panose="02020603050405020304" pitchFamily="18" charset="0"/>
                <a:cs typeface="Calibri" panose="020F0502020204030204" pitchFamily="34" charset="0"/>
              </a:rPr>
              <a:t>sänka nuvarande driftskostnader genom att spara tid och arbete som utförs av jordbruksarbetare. Med hjälp av en AI-modell strävar vi efter att automatisera följande trädgårdsprocesser</a:t>
            </a:r>
          </a:p>
          <a:p>
            <a:pPr marL="400050" indent="-400050" algn="just">
              <a:buAutoNum type="romanLcParenBoth"/>
            </a:pPr>
            <a:endParaRPr lang="en-GB" sz="1900" dirty="0">
              <a:solidFill>
                <a:schemeClr val="tx1"/>
              </a:solidFill>
              <a:effectLst/>
              <a:ea typeface="Times New Roman" panose="02020603050405020304" pitchFamily="18" charset="0"/>
              <a:cs typeface="Calibri" panose="020F0502020204030204" pitchFamily="34" charset="0"/>
            </a:endParaRPr>
          </a:p>
          <a:p>
            <a:pPr marL="0" indent="0" algn="just">
              <a:buNone/>
            </a:pPr>
            <a:r>
              <a:rPr lang="en-US" sz="1900" dirty="0">
                <a:solidFill>
                  <a:schemeClr val="tx1"/>
                </a:solidFill>
              </a:rPr>
              <a:t>● Minimering av mänskligt </a:t>
            </a:r>
            <a:r>
              <a:rPr lang="en-US" sz="1900" dirty="0" err="1">
                <a:solidFill>
                  <a:schemeClr val="tx1"/>
                </a:solidFill>
              </a:rPr>
              <a:t>arbete </a:t>
            </a:r>
            <a:r>
              <a:rPr lang="en-US" sz="1900" dirty="0">
                <a:solidFill>
                  <a:schemeClr val="tx1"/>
                </a:solidFill>
              </a:rPr>
              <a:t>- Automation kan bidra till att minimera mänskliga resurser och mänskliga fel.</a:t>
            </a:r>
          </a:p>
          <a:p>
            <a:pPr marL="0" indent="0" algn="just">
              <a:buNone/>
            </a:pPr>
            <a:r>
              <a:rPr lang="en-US" sz="1900" dirty="0">
                <a:solidFill>
                  <a:schemeClr val="tx1"/>
                </a:solidFill>
              </a:rPr>
              <a:t>● Snabb åtkomst - Hälsan hos grödor och mark kan fjärrövervakas via vilken enhet som helst och i vilken region som helst.</a:t>
            </a:r>
          </a:p>
          <a:p>
            <a:pPr marL="0" indent="0" algn="just">
              <a:buNone/>
            </a:pPr>
            <a:r>
              <a:rPr lang="en-US" sz="1900" dirty="0">
                <a:solidFill>
                  <a:schemeClr val="tx1"/>
                </a:solidFill>
              </a:rPr>
              <a:t>● Tidseffektivt - Automatisk rapportgenerering och fjärrövervakning kan spara tid och arbete för lantbrukarna.</a:t>
            </a:r>
          </a:p>
          <a:p>
            <a:pPr marL="0" indent="0" algn="just">
              <a:buNone/>
            </a:pPr>
            <a:r>
              <a:rPr lang="en-US" sz="1900" dirty="0">
                <a:solidFill>
                  <a:schemeClr val="tx1"/>
                </a:solidFill>
              </a:rPr>
              <a:t>● Effektiv kommunikation - Med hjälp av Android- och iOS-appplattformen kan en gemenskap av jordbrukare, studenter och entusiaster dela sitt arbete och nya metoder för jordbrukstillväxt.</a:t>
            </a:r>
          </a:p>
          <a:p>
            <a:pPr marL="0" indent="0" algn="just">
              <a:buNone/>
            </a:pPr>
            <a:r>
              <a:rPr lang="en-US" sz="1900" dirty="0">
                <a:solidFill>
                  <a:schemeClr val="tx1"/>
                </a:solidFill>
              </a:rPr>
              <a:t>● Analys - Ett brett spektrum av analyser kan göras, inklusive genomsnittlig nederbörd, markhälsogradient.</a:t>
            </a:r>
          </a:p>
          <a:p>
            <a:pPr marL="0" indent="0">
              <a:buNone/>
            </a:pPr>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6</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200" y="812800"/>
            <a:ext cx="10515600" cy="600074"/>
          </a:xfrm>
        </p:spPr>
        <p:txBody>
          <a:bodyPr>
            <a:normAutofit/>
          </a:bodyPr>
          <a:lstStyle/>
          <a:p>
            <a:pPr algn="ctr"/>
            <a:r>
              <a:rPr lang="en-GB" sz="3600" dirty="0"/>
              <a:t>Introduktion till smart jordbruk</a:t>
            </a:r>
          </a:p>
        </p:txBody>
      </p:sp>
      <p:sp>
        <p:nvSpPr>
          <p:cNvPr id="7" name="Segnaposto contenuto 6">
            <a:extLst>
              <a:ext uri="{FF2B5EF4-FFF2-40B4-BE49-F238E27FC236}">
                <a16:creationId xmlns:a16="http://schemas.microsoft.com/office/drawing/2014/main" id="{2AD5FCDA-41B9-B649-E885-3073B2531161}"/>
              </a:ext>
            </a:extLst>
          </p:cNvPr>
          <p:cNvSpPr>
            <a:spLocks noGrp="1"/>
          </p:cNvSpPr>
          <p:nvPr>
            <p:ph sz="half" idx="2"/>
          </p:nvPr>
        </p:nvSpPr>
        <p:spPr>
          <a:xfrm>
            <a:off x="1023457" y="1825625"/>
            <a:ext cx="10330343" cy="4351338"/>
          </a:xfrm>
        </p:spPr>
        <p:txBody>
          <a:bodyPr>
            <a:normAutofit/>
          </a:bodyPr>
          <a:lstStyle/>
          <a:p>
            <a:pPr algn="just"/>
            <a:r>
              <a:rPr lang="en-US" sz="1800" dirty="0"/>
              <a:t>AI anses i allt högre grad vara en av de mest kraftfulla lösningarna på de många utmaningar som jordbrukssektorn står inför i låg- och höginkomstländer.</a:t>
            </a:r>
          </a:p>
          <a:p>
            <a:pPr algn="just"/>
            <a:r>
              <a:rPr lang="en-US" sz="1800" dirty="0"/>
              <a:t> Efter hälso-, fordons-, tillverknings- och finanssektorerna har AI kommit in på jordbruksområdet och tillhandahåller banbrytande teknik med tillämpningar i hela livsmedelssystemet, inklusive produktion, distribution, konsumtion och osäkerhet kring skördeutbytet. </a:t>
            </a:r>
          </a:p>
          <a:p>
            <a:pPr algn="just"/>
            <a:r>
              <a:rPr lang="en-US" sz="1800" dirty="0"/>
              <a:t>AI-baserade tekniker kan hjälpa jordbrukare att förbättra avkastningen, hantera utmaningarna med markhälsa och herbicidresistens och använda resurser mer hållbart för att minska jordbrukssektorns utsläpp av växthusgaser. (FAO, 2021)</a:t>
            </a:r>
            <a:endParaRPr lang="en-GB" sz="18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spTree>
    <p:extLst>
      <p:ext uri="{BB962C8B-B14F-4D97-AF65-F5344CB8AC3E}">
        <p14:creationId xmlns:p14="http://schemas.microsoft.com/office/powerpoint/2010/main" val="145548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681037"/>
            <a:ext cx="10515600" cy="636035"/>
          </a:xfrm>
        </p:spPr>
        <p:txBody>
          <a:bodyPr>
            <a:normAutofit/>
          </a:bodyPr>
          <a:lstStyle/>
          <a:p>
            <a:pPr algn="ctr"/>
            <a:r>
              <a:rPr lang="en-GB" sz="3600" dirty="0"/>
              <a:t>Introduktion till smart jordbruk</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825625"/>
            <a:ext cx="5168317" cy="4351338"/>
          </a:xfrm>
        </p:spPr>
        <p:txBody>
          <a:bodyPr>
            <a:normAutofit/>
          </a:bodyPr>
          <a:lstStyle/>
          <a:p>
            <a:pPr marL="0" indent="0" algn="ctr">
              <a:buNone/>
            </a:pPr>
            <a:r>
              <a:rPr lang="en-US" sz="1800" b="1" dirty="0"/>
              <a:t>Sakernas Internet (IoT)</a:t>
            </a:r>
          </a:p>
          <a:p>
            <a:pPr algn="just"/>
            <a:r>
              <a:rPr lang="en-US" sz="1800" dirty="0"/>
              <a:t>Sakernas internet (IoT) är nutid och framtid inom alla områden och påverkar allas liv genom att göra allt intelligent. Det är ett nätverk av olika enheter som bildar ett självkonfigurerande nätverk.</a:t>
            </a:r>
            <a:endParaRPr lang="el-GR" sz="1800" dirty="0"/>
          </a:p>
          <a:p>
            <a:pPr algn="just"/>
            <a:r>
              <a:rPr lang="en-US" sz="1800" dirty="0"/>
              <a:t>Syftet är att föreslå en teknik som kan generera meddelanden på olika plattformar för att meddela jordbrukare</a:t>
            </a:r>
            <a:endParaRPr lang="en-GB" sz="1800"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8</a:t>
            </a:fld>
            <a:endParaRPr lang="en-US" dirty="0"/>
          </a:p>
        </p:txBody>
      </p:sp>
      <p:pic>
        <p:nvPicPr>
          <p:cNvPr id="5" name="Picture 4" descr="A diagram of a cloud with text&#10;&#10;Description automatically generated">
            <a:extLst>
              <a:ext uri="{FF2B5EF4-FFF2-40B4-BE49-F238E27FC236}">
                <a16:creationId xmlns:a16="http://schemas.microsoft.com/office/drawing/2014/main" id="{955A88FB-E1C1-B8AD-B3EA-043B2AA5C1A8}"/>
              </a:ext>
            </a:extLst>
          </p:cNvPr>
          <p:cNvPicPr>
            <a:picLocks noChangeAspect="1"/>
          </p:cNvPicPr>
          <p:nvPr/>
        </p:nvPicPr>
        <p:blipFill>
          <a:blip r:embed="rId2"/>
          <a:stretch>
            <a:fillRect/>
          </a:stretch>
        </p:blipFill>
        <p:spPr>
          <a:xfrm>
            <a:off x="6514548" y="1825625"/>
            <a:ext cx="5303710" cy="3324225"/>
          </a:xfrm>
          <a:prstGeom prst="rect">
            <a:avLst/>
          </a:prstGeom>
        </p:spPr>
      </p:pic>
    </p:spTree>
    <p:extLst>
      <p:ext uri="{BB962C8B-B14F-4D97-AF65-F5344CB8AC3E}">
        <p14:creationId xmlns:p14="http://schemas.microsoft.com/office/powerpoint/2010/main" val="190629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681038"/>
            <a:ext cx="10515600" cy="644424"/>
          </a:xfrm>
        </p:spPr>
        <p:txBody>
          <a:bodyPr>
            <a:normAutofit/>
          </a:bodyPr>
          <a:lstStyle/>
          <a:p>
            <a:pPr algn="ctr"/>
            <a:r>
              <a:rPr lang="en-GB" sz="3600" dirty="0"/>
              <a:t>Introduktion till smart jordbruk</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627464"/>
            <a:ext cx="5646490" cy="4398497"/>
          </a:xfrm>
        </p:spPr>
        <p:txBody>
          <a:bodyPr>
            <a:normAutofit/>
          </a:bodyPr>
          <a:lstStyle/>
          <a:p>
            <a:pPr marL="0" indent="0" algn="ctr">
              <a:buNone/>
            </a:pPr>
            <a:r>
              <a:rPr lang="en-GB" sz="1800" b="1" dirty="0"/>
              <a:t>Digitalt jordbruk</a:t>
            </a:r>
          </a:p>
          <a:p>
            <a:pPr algn="just"/>
            <a:r>
              <a:rPr lang="en-US" sz="1800" dirty="0"/>
              <a:t>Ett snabbt växande område som använder teknik för att förbättra jordbruksmetoder, i syfte att öka effektiviteten, produktiviteten och hållbarheten i livsmedelsproduktionssystem. </a:t>
            </a:r>
          </a:p>
          <a:p>
            <a:pPr algn="just"/>
            <a:endParaRPr lang="en-US" sz="1800" dirty="0"/>
          </a:p>
          <a:p>
            <a:pPr algn="just"/>
            <a:r>
              <a:rPr lang="en-US" sz="1800" dirty="0"/>
              <a:t>Digitalt jordbruk innebär att man införlivar digital teknik och datadrivna metoder i jordbruksmetoderna. Det kan handla om allt från GPS-styrning av maskiner och satellitbilder för fältanalys, till robotteknik för </a:t>
            </a:r>
            <a:r>
              <a:rPr lang="en-US" sz="1800" dirty="0" err="1"/>
              <a:t>arbetsintensiva </a:t>
            </a:r>
            <a:r>
              <a:rPr lang="en-US" sz="1800" dirty="0"/>
              <a:t>uppgifter och prediktiv analys för bedömning av grödornas hälsa och avkastningspotential.</a:t>
            </a:r>
            <a:endParaRPr lang="en-GB" sz="1800"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sv-SE"/>
              <a:t>Modul: Digital teknik och artificiell intelligens / Ämne: Smarta jordbrukslösningar / Delämne: 1:a</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9</a:t>
            </a:fld>
            <a:endParaRPr lang="en-US" dirty="0"/>
          </a:p>
        </p:txBody>
      </p:sp>
      <p:pic>
        <p:nvPicPr>
          <p:cNvPr id="7" name="Picture 6" descr="A hand holding a phone with icons on it&#10;&#10;Description automatically generated">
            <a:extLst>
              <a:ext uri="{FF2B5EF4-FFF2-40B4-BE49-F238E27FC236}">
                <a16:creationId xmlns:a16="http://schemas.microsoft.com/office/drawing/2014/main" id="{4CB29CF5-619D-83E5-C411-9BCD6177129B}"/>
              </a:ext>
            </a:extLst>
          </p:cNvPr>
          <p:cNvPicPr>
            <a:picLocks noChangeAspect="1"/>
          </p:cNvPicPr>
          <p:nvPr/>
        </p:nvPicPr>
        <p:blipFill>
          <a:blip r:embed="rId2"/>
          <a:stretch>
            <a:fillRect/>
          </a:stretch>
        </p:blipFill>
        <p:spPr>
          <a:xfrm>
            <a:off x="6775577" y="2122416"/>
            <a:ext cx="5215905" cy="2839876"/>
          </a:xfrm>
          <a:prstGeom prst="rect">
            <a:avLst/>
          </a:prstGeom>
        </p:spPr>
      </p:pic>
    </p:spTree>
    <p:extLst>
      <p:ext uri="{BB962C8B-B14F-4D97-AF65-F5344CB8AC3E}">
        <p14:creationId xmlns:p14="http://schemas.microsoft.com/office/powerpoint/2010/main" val="3686357768"/>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C372FA-89DC-4510-8DC2-B6E1E133F333}"/>
</file>

<file path=customXml/itemProps2.xml><?xml version="1.0" encoding="utf-8"?>
<ds:datastoreItem xmlns:ds="http://schemas.openxmlformats.org/officeDocument/2006/customXml" ds:itemID="{94AD7D66-C034-4785-AD0F-7616F5E7108F}"/>
</file>

<file path=docProps/app.xml><?xml version="1.0" encoding="utf-8"?>
<Properties xmlns="http://schemas.openxmlformats.org/officeDocument/2006/extended-properties" xmlns:vt="http://schemas.openxmlformats.org/officeDocument/2006/docPropsVTypes">
  <Template/>
  <TotalTime>394</TotalTime>
  <Words>4015</Words>
  <Application>Microsoft Office PowerPoint</Application>
  <PresentationFormat>Widescreen</PresentationFormat>
  <Paragraphs>219</Paragraphs>
  <Slides>35</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Minion Pro</vt:lpstr>
      <vt:lpstr>Times New Roman</vt:lpstr>
      <vt:lpstr>Wingdings</vt:lpstr>
      <vt:lpstr>Tema1</vt:lpstr>
      <vt:lpstr>PowerPoint Presentation</vt:lpstr>
      <vt:lpstr>Kurs: (YRKESUTBILDNING -B3) Modul: Digital teknik och artificiell intelligens Ämne: Smarta lösningar för jordbruk</vt:lpstr>
      <vt:lpstr>Introduktion till smart jordbruk</vt:lpstr>
      <vt:lpstr>Introduktion till smart jordbruk</vt:lpstr>
      <vt:lpstr>Introduktion till smart jordbruk</vt:lpstr>
      <vt:lpstr>Introduktion till smart jordbruk </vt:lpstr>
      <vt:lpstr>Introduktion till smart jordbruk</vt:lpstr>
      <vt:lpstr>Introduktion till smart jordbruk</vt:lpstr>
      <vt:lpstr>Introduktion till smart jordbruk</vt:lpstr>
      <vt:lpstr>Övervakningssystem</vt:lpstr>
      <vt:lpstr>Övervakningssystem</vt:lpstr>
      <vt:lpstr>Övervakningssystem</vt:lpstr>
      <vt:lpstr>Övervakningssystem</vt:lpstr>
      <vt:lpstr>Övervakningssystem</vt:lpstr>
      <vt:lpstr>Övervakningssystem</vt:lpstr>
      <vt:lpstr>Övervakningssystem</vt:lpstr>
      <vt:lpstr>Övervakningssystem</vt:lpstr>
      <vt:lpstr>Övervakningssystem</vt:lpstr>
      <vt:lpstr>Övervakningssystem</vt:lpstr>
      <vt:lpstr>Moderna jordbruksmetoder</vt:lpstr>
      <vt:lpstr>Övervakningssystem</vt:lpstr>
      <vt:lpstr>Övervakningssystem</vt:lpstr>
      <vt:lpstr>Övervakningssystem</vt:lpstr>
      <vt:lpstr>Fallstudier i Grekland</vt:lpstr>
      <vt:lpstr>Fallstudier i Grekland</vt:lpstr>
      <vt:lpstr>Fallstudier i Grekland</vt:lpstr>
      <vt:lpstr>Övervakningssystem</vt:lpstr>
      <vt:lpstr>Övervakningssystem</vt:lpstr>
      <vt:lpstr>Övervakningssystem</vt:lpstr>
      <vt:lpstr>Övervakningssystem</vt:lpstr>
      <vt:lpstr>Ytterligare information</vt:lpstr>
      <vt:lpstr>Ytterligare information</vt:lpstr>
      <vt:lpstr>Ytterligare information</vt:lpstr>
      <vt:lpstr>Slutsats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docId:B6E5FB895153921352FA4334802E9D74</cp:keywords>
  <cp:lastModifiedBy>A S</cp:lastModifiedBy>
  <cp:revision>65</cp:revision>
  <dcterms:created xsi:type="dcterms:W3CDTF">2022-08-02T09:54:50Z</dcterms:created>
  <dcterms:modified xsi:type="dcterms:W3CDTF">2024-03-07T12:52:06Z</dcterms:modified>
</cp:coreProperties>
</file>