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3"/>
  </p:notesMasterIdLst>
  <p:sldIdLst>
    <p:sldId id="265" r:id="rId2"/>
    <p:sldId id="256" r:id="rId3"/>
    <p:sldId id="260" r:id="rId4"/>
    <p:sldId id="269" r:id="rId5"/>
    <p:sldId id="283" r:id="rId6"/>
    <p:sldId id="273" r:id="rId7"/>
    <p:sldId id="274" r:id="rId8"/>
    <p:sldId id="281" r:id="rId9"/>
    <p:sldId id="290" r:id="rId10"/>
    <p:sldId id="284" r:id="rId11"/>
    <p:sldId id="285" r:id="rId12"/>
    <p:sldId id="304" r:id="rId13"/>
    <p:sldId id="277" r:id="rId14"/>
    <p:sldId id="357" r:id="rId15"/>
    <p:sldId id="358" r:id="rId16"/>
    <p:sldId id="359" r:id="rId17"/>
    <p:sldId id="360" r:id="rId18"/>
    <p:sldId id="361" r:id="rId19"/>
    <p:sldId id="362" r:id="rId20"/>
    <p:sldId id="363" r:id="rId21"/>
    <p:sldId id="364" r:id="rId22"/>
    <p:sldId id="365" r:id="rId23"/>
    <p:sldId id="366" r:id="rId24"/>
    <p:sldId id="367" r:id="rId25"/>
    <p:sldId id="369" r:id="rId26"/>
    <p:sldId id="370" r:id="rId27"/>
    <p:sldId id="334" r:id="rId28"/>
    <p:sldId id="335" r:id="rId29"/>
    <p:sldId id="338" r:id="rId30"/>
    <p:sldId id="339" r:id="rId31"/>
    <p:sldId id="340" r:id="rId32"/>
    <p:sldId id="341" r:id="rId33"/>
    <p:sldId id="336" r:id="rId34"/>
    <p:sldId id="343" r:id="rId35"/>
    <p:sldId id="344" r:id="rId36"/>
    <p:sldId id="337" r:id="rId37"/>
    <p:sldId id="371" r:id="rId38"/>
    <p:sldId id="345" r:id="rId39"/>
    <p:sldId id="346" r:id="rId40"/>
    <p:sldId id="347" r:id="rId41"/>
    <p:sldId id="266"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11"/>
    <p:restoredTop sz="96405"/>
  </p:normalViewPr>
  <p:slideViewPr>
    <p:cSldViewPr snapToGrid="0">
      <p:cViewPr varScale="1">
        <p:scale>
          <a:sx n="63" d="100"/>
          <a:sy n="63" d="100"/>
        </p:scale>
        <p:origin x="3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S" userId="bff0dd6adc7f4841" providerId="LiveId" clId="{F3D56359-D42B-47BA-8A29-9088462823FA}"/>
    <pc:docChg chg="custSel modSld">
      <pc:chgData name="A S" userId="bff0dd6adc7f4841" providerId="LiveId" clId="{F3D56359-D42B-47BA-8A29-9088462823FA}" dt="2024-03-08T14:08:14.755" v="101"/>
      <pc:docMkLst>
        <pc:docMk/>
      </pc:docMkLst>
      <pc:sldChg chg="modSp mod">
        <pc:chgData name="A S" userId="bff0dd6adc7f4841" providerId="LiveId" clId="{F3D56359-D42B-47BA-8A29-9088462823FA}" dt="2024-03-08T14:00:46.018" v="34"/>
        <pc:sldMkLst>
          <pc:docMk/>
          <pc:sldMk cId="2505225361" sldId="273"/>
        </pc:sldMkLst>
        <pc:spChg chg="mod">
          <ac:chgData name="A S" userId="bff0dd6adc7f4841" providerId="LiveId" clId="{F3D56359-D42B-47BA-8A29-9088462823FA}" dt="2024-03-08T14:00:46.018" v="34"/>
          <ac:spMkLst>
            <pc:docMk/>
            <pc:sldMk cId="2505225361" sldId="273"/>
            <ac:spMk id="4" creationId="{D89EE03D-BA03-AF40-79E2-F47A593F0617}"/>
          </ac:spMkLst>
        </pc:spChg>
      </pc:sldChg>
      <pc:sldChg chg="modSp mod">
        <pc:chgData name="A S" userId="bff0dd6adc7f4841" providerId="LiveId" clId="{F3D56359-D42B-47BA-8A29-9088462823FA}" dt="2024-03-08T14:00:58.225" v="35"/>
        <pc:sldMkLst>
          <pc:docMk/>
          <pc:sldMk cId="23992083" sldId="274"/>
        </pc:sldMkLst>
        <pc:spChg chg="mod">
          <ac:chgData name="A S" userId="bff0dd6adc7f4841" providerId="LiveId" clId="{F3D56359-D42B-47BA-8A29-9088462823FA}" dt="2024-03-08T14:00:58.225" v="35"/>
          <ac:spMkLst>
            <pc:docMk/>
            <pc:sldMk cId="23992083" sldId="274"/>
            <ac:spMk id="4" creationId="{204A936D-DB9D-8C7E-2F22-43367487F3C9}"/>
          </ac:spMkLst>
        </pc:spChg>
      </pc:sldChg>
      <pc:sldChg chg="modSp mod">
        <pc:chgData name="A S" userId="bff0dd6adc7f4841" providerId="LiveId" clId="{F3D56359-D42B-47BA-8A29-9088462823FA}" dt="2024-03-08T14:01:44.531" v="41"/>
        <pc:sldMkLst>
          <pc:docMk/>
          <pc:sldMk cId="535601297" sldId="277"/>
        </pc:sldMkLst>
        <pc:spChg chg="mod">
          <ac:chgData name="A S" userId="bff0dd6adc7f4841" providerId="LiveId" clId="{F3D56359-D42B-47BA-8A29-9088462823FA}" dt="2024-03-08T14:01:44.531" v="41"/>
          <ac:spMkLst>
            <pc:docMk/>
            <pc:sldMk cId="535601297" sldId="277"/>
            <ac:spMk id="4" creationId="{4607EA5F-95CE-55A4-9C8F-72A5FE12ADEB}"/>
          </ac:spMkLst>
        </pc:spChg>
      </pc:sldChg>
      <pc:sldChg chg="modSp mod">
        <pc:chgData name="A S" userId="bff0dd6adc7f4841" providerId="LiveId" clId="{F3D56359-D42B-47BA-8A29-9088462823FA}" dt="2024-03-08T14:01:14.049" v="36"/>
        <pc:sldMkLst>
          <pc:docMk/>
          <pc:sldMk cId="522758987" sldId="281"/>
        </pc:sldMkLst>
        <pc:spChg chg="mod">
          <ac:chgData name="A S" userId="bff0dd6adc7f4841" providerId="LiveId" clId="{F3D56359-D42B-47BA-8A29-9088462823FA}" dt="2024-03-08T14:01:14.049" v="36"/>
          <ac:spMkLst>
            <pc:docMk/>
            <pc:sldMk cId="522758987" sldId="281"/>
            <ac:spMk id="4" creationId="{588E2F1C-4C7E-0D5F-3FA3-49A56D0F3D7D}"/>
          </ac:spMkLst>
        </pc:spChg>
      </pc:sldChg>
      <pc:sldChg chg="modSp mod">
        <pc:chgData name="A S" userId="bff0dd6adc7f4841" providerId="LiveId" clId="{F3D56359-D42B-47BA-8A29-9088462823FA}" dt="2024-03-08T14:00:25.756" v="33" actId="20577"/>
        <pc:sldMkLst>
          <pc:docMk/>
          <pc:sldMk cId="4166151057" sldId="283"/>
        </pc:sldMkLst>
        <pc:spChg chg="mod">
          <ac:chgData name="A S" userId="bff0dd6adc7f4841" providerId="LiveId" clId="{F3D56359-D42B-47BA-8A29-9088462823FA}" dt="2024-03-08T14:00:25.756" v="33" actId="20577"/>
          <ac:spMkLst>
            <pc:docMk/>
            <pc:sldMk cId="4166151057" sldId="283"/>
            <ac:spMk id="4" creationId="{60DF80A9-01FD-E1C2-7B62-388D5170B37A}"/>
          </ac:spMkLst>
        </pc:spChg>
      </pc:sldChg>
      <pc:sldChg chg="modSp mod">
        <pc:chgData name="A S" userId="bff0dd6adc7f4841" providerId="LiveId" clId="{F3D56359-D42B-47BA-8A29-9088462823FA}" dt="2024-03-08T14:01:24.712" v="38"/>
        <pc:sldMkLst>
          <pc:docMk/>
          <pc:sldMk cId="3939097048" sldId="284"/>
        </pc:sldMkLst>
        <pc:spChg chg="mod">
          <ac:chgData name="A S" userId="bff0dd6adc7f4841" providerId="LiveId" clId="{F3D56359-D42B-47BA-8A29-9088462823FA}" dt="2024-03-08T14:01:24.712" v="38"/>
          <ac:spMkLst>
            <pc:docMk/>
            <pc:sldMk cId="3939097048" sldId="284"/>
            <ac:spMk id="4" creationId="{C5CFD60C-3B1F-441F-E41E-03E4126F8770}"/>
          </ac:spMkLst>
        </pc:spChg>
      </pc:sldChg>
      <pc:sldChg chg="modSp mod">
        <pc:chgData name="A S" userId="bff0dd6adc7f4841" providerId="LiveId" clId="{F3D56359-D42B-47BA-8A29-9088462823FA}" dt="2024-03-08T14:01:30.044" v="39"/>
        <pc:sldMkLst>
          <pc:docMk/>
          <pc:sldMk cId="762039028" sldId="285"/>
        </pc:sldMkLst>
        <pc:spChg chg="mod">
          <ac:chgData name="A S" userId="bff0dd6adc7f4841" providerId="LiveId" clId="{F3D56359-D42B-47BA-8A29-9088462823FA}" dt="2024-03-08T14:01:30.044" v="39"/>
          <ac:spMkLst>
            <pc:docMk/>
            <pc:sldMk cId="762039028" sldId="285"/>
            <ac:spMk id="4" creationId="{B90DE29F-C253-F34A-25DD-CCD89A19829A}"/>
          </ac:spMkLst>
        </pc:spChg>
      </pc:sldChg>
      <pc:sldChg chg="modSp mod">
        <pc:chgData name="A S" userId="bff0dd6adc7f4841" providerId="LiveId" clId="{F3D56359-D42B-47BA-8A29-9088462823FA}" dt="2024-03-08T14:01:19.429" v="37"/>
        <pc:sldMkLst>
          <pc:docMk/>
          <pc:sldMk cId="2651253385" sldId="290"/>
        </pc:sldMkLst>
        <pc:spChg chg="mod">
          <ac:chgData name="A S" userId="bff0dd6adc7f4841" providerId="LiveId" clId="{F3D56359-D42B-47BA-8A29-9088462823FA}" dt="2024-03-08T14:01:19.429" v="37"/>
          <ac:spMkLst>
            <pc:docMk/>
            <pc:sldMk cId="2651253385" sldId="290"/>
            <ac:spMk id="4" creationId="{D30B242E-B97E-9CBE-1C8F-B6AA5F165472}"/>
          </ac:spMkLst>
        </pc:spChg>
      </pc:sldChg>
      <pc:sldChg chg="modSp mod">
        <pc:chgData name="A S" userId="bff0dd6adc7f4841" providerId="LiveId" clId="{F3D56359-D42B-47BA-8A29-9088462823FA}" dt="2024-03-08T14:01:38.320" v="40"/>
        <pc:sldMkLst>
          <pc:docMk/>
          <pc:sldMk cId="273144556" sldId="304"/>
        </pc:sldMkLst>
        <pc:spChg chg="mod">
          <ac:chgData name="A S" userId="bff0dd6adc7f4841" providerId="LiveId" clId="{F3D56359-D42B-47BA-8A29-9088462823FA}" dt="2024-03-08T14:01:38.320" v="40"/>
          <ac:spMkLst>
            <pc:docMk/>
            <pc:sldMk cId="273144556" sldId="304"/>
            <ac:spMk id="4" creationId="{0CFAB6A4-40AD-FE0B-6766-CFF9CD3DA556}"/>
          </ac:spMkLst>
        </pc:spChg>
      </pc:sldChg>
      <pc:sldChg chg="modSp mod">
        <pc:chgData name="A S" userId="bff0dd6adc7f4841" providerId="LiveId" clId="{F3D56359-D42B-47BA-8A29-9088462823FA}" dt="2024-03-08T14:05:27.909" v="88"/>
        <pc:sldMkLst>
          <pc:docMk/>
          <pc:sldMk cId="3320097702" sldId="334"/>
        </pc:sldMkLst>
        <pc:spChg chg="mod">
          <ac:chgData name="A S" userId="bff0dd6adc7f4841" providerId="LiveId" clId="{F3D56359-D42B-47BA-8A29-9088462823FA}" dt="2024-03-08T14:05:27.909" v="88"/>
          <ac:spMkLst>
            <pc:docMk/>
            <pc:sldMk cId="3320097702" sldId="334"/>
            <ac:spMk id="4" creationId="{ACAD2EA2-3717-2716-5D85-931997D2F234}"/>
          </ac:spMkLst>
        </pc:spChg>
      </pc:sldChg>
      <pc:sldChg chg="modSp mod">
        <pc:chgData name="A S" userId="bff0dd6adc7f4841" providerId="LiveId" clId="{F3D56359-D42B-47BA-8A29-9088462823FA}" dt="2024-03-08T14:05:38.107" v="89"/>
        <pc:sldMkLst>
          <pc:docMk/>
          <pc:sldMk cId="2521295730" sldId="335"/>
        </pc:sldMkLst>
        <pc:spChg chg="mod">
          <ac:chgData name="A S" userId="bff0dd6adc7f4841" providerId="LiveId" clId="{F3D56359-D42B-47BA-8A29-9088462823FA}" dt="2024-03-08T14:05:38.107" v="89"/>
          <ac:spMkLst>
            <pc:docMk/>
            <pc:sldMk cId="2521295730" sldId="335"/>
            <ac:spMk id="4" creationId="{B3CE5EF0-977E-6696-4FC3-D1A3CEF8A001}"/>
          </ac:spMkLst>
        </pc:spChg>
      </pc:sldChg>
      <pc:sldChg chg="modSp mod">
        <pc:chgData name="A S" userId="bff0dd6adc7f4841" providerId="LiveId" clId="{F3D56359-D42B-47BA-8A29-9088462823FA}" dt="2024-03-08T14:06:50.130" v="94"/>
        <pc:sldMkLst>
          <pc:docMk/>
          <pc:sldMk cId="2452929051" sldId="336"/>
        </pc:sldMkLst>
        <pc:spChg chg="mod">
          <ac:chgData name="A S" userId="bff0dd6adc7f4841" providerId="LiveId" clId="{F3D56359-D42B-47BA-8A29-9088462823FA}" dt="2024-03-08T14:06:50.130" v="94"/>
          <ac:spMkLst>
            <pc:docMk/>
            <pc:sldMk cId="2452929051" sldId="336"/>
            <ac:spMk id="4" creationId="{7A4B6C29-B689-874A-E5D8-E21C34691CC9}"/>
          </ac:spMkLst>
        </pc:spChg>
      </pc:sldChg>
      <pc:sldChg chg="modSp mod">
        <pc:chgData name="A S" userId="bff0dd6adc7f4841" providerId="LiveId" clId="{F3D56359-D42B-47BA-8A29-9088462823FA}" dt="2024-03-08T14:07:42.411" v="97"/>
        <pc:sldMkLst>
          <pc:docMk/>
          <pc:sldMk cId="3021397586" sldId="337"/>
        </pc:sldMkLst>
        <pc:spChg chg="mod">
          <ac:chgData name="A S" userId="bff0dd6adc7f4841" providerId="LiveId" clId="{F3D56359-D42B-47BA-8A29-9088462823FA}" dt="2024-03-08T14:07:42.411" v="97"/>
          <ac:spMkLst>
            <pc:docMk/>
            <pc:sldMk cId="3021397586" sldId="337"/>
            <ac:spMk id="4" creationId="{F6BEA804-21BF-6D1E-770C-C12072F80B8F}"/>
          </ac:spMkLst>
        </pc:spChg>
      </pc:sldChg>
      <pc:sldChg chg="modSp mod">
        <pc:chgData name="A S" userId="bff0dd6adc7f4841" providerId="LiveId" clId="{F3D56359-D42B-47BA-8A29-9088462823FA}" dt="2024-03-08T14:05:48.505" v="90"/>
        <pc:sldMkLst>
          <pc:docMk/>
          <pc:sldMk cId="2033442611" sldId="338"/>
        </pc:sldMkLst>
        <pc:spChg chg="mod">
          <ac:chgData name="A S" userId="bff0dd6adc7f4841" providerId="LiveId" clId="{F3D56359-D42B-47BA-8A29-9088462823FA}" dt="2024-03-08T14:05:48.505" v="90"/>
          <ac:spMkLst>
            <pc:docMk/>
            <pc:sldMk cId="2033442611" sldId="338"/>
            <ac:spMk id="4" creationId="{3374DC24-90DF-7138-304F-A727A61519E9}"/>
          </ac:spMkLst>
        </pc:spChg>
      </pc:sldChg>
      <pc:sldChg chg="modSp mod">
        <pc:chgData name="A S" userId="bff0dd6adc7f4841" providerId="LiveId" clId="{F3D56359-D42B-47BA-8A29-9088462823FA}" dt="2024-03-08T14:05:56.686" v="91"/>
        <pc:sldMkLst>
          <pc:docMk/>
          <pc:sldMk cId="901734632" sldId="339"/>
        </pc:sldMkLst>
        <pc:spChg chg="mod">
          <ac:chgData name="A S" userId="bff0dd6adc7f4841" providerId="LiveId" clId="{F3D56359-D42B-47BA-8A29-9088462823FA}" dt="2024-03-08T14:05:56.686" v="91"/>
          <ac:spMkLst>
            <pc:docMk/>
            <pc:sldMk cId="901734632" sldId="339"/>
            <ac:spMk id="4" creationId="{D8D7AF82-558B-6886-0161-56E260DB672F}"/>
          </ac:spMkLst>
        </pc:spChg>
      </pc:sldChg>
      <pc:sldChg chg="modSp mod">
        <pc:chgData name="A S" userId="bff0dd6adc7f4841" providerId="LiveId" clId="{F3D56359-D42B-47BA-8A29-9088462823FA}" dt="2024-03-08T14:06:10.399" v="92"/>
        <pc:sldMkLst>
          <pc:docMk/>
          <pc:sldMk cId="58782847" sldId="340"/>
        </pc:sldMkLst>
        <pc:spChg chg="mod">
          <ac:chgData name="A S" userId="bff0dd6adc7f4841" providerId="LiveId" clId="{F3D56359-D42B-47BA-8A29-9088462823FA}" dt="2024-03-08T14:06:10.399" v="92"/>
          <ac:spMkLst>
            <pc:docMk/>
            <pc:sldMk cId="58782847" sldId="340"/>
            <ac:spMk id="4" creationId="{355D7CDE-BA24-F2C0-262A-7AFF9923F6D6}"/>
          </ac:spMkLst>
        </pc:spChg>
      </pc:sldChg>
      <pc:sldChg chg="modSp mod">
        <pc:chgData name="A S" userId="bff0dd6adc7f4841" providerId="LiveId" clId="{F3D56359-D42B-47BA-8A29-9088462823FA}" dt="2024-03-08T14:06:39.214" v="93"/>
        <pc:sldMkLst>
          <pc:docMk/>
          <pc:sldMk cId="3356358550" sldId="341"/>
        </pc:sldMkLst>
        <pc:spChg chg="mod">
          <ac:chgData name="A S" userId="bff0dd6adc7f4841" providerId="LiveId" clId="{F3D56359-D42B-47BA-8A29-9088462823FA}" dt="2024-03-08T14:06:39.214" v="93"/>
          <ac:spMkLst>
            <pc:docMk/>
            <pc:sldMk cId="3356358550" sldId="341"/>
            <ac:spMk id="4" creationId="{EBB3A062-7801-217A-CB4C-EBB8510644FF}"/>
          </ac:spMkLst>
        </pc:spChg>
      </pc:sldChg>
      <pc:sldChg chg="modSp mod">
        <pc:chgData name="A S" userId="bff0dd6adc7f4841" providerId="LiveId" clId="{F3D56359-D42B-47BA-8A29-9088462823FA}" dt="2024-03-08T14:07:07.845" v="95"/>
        <pc:sldMkLst>
          <pc:docMk/>
          <pc:sldMk cId="2974503222" sldId="343"/>
        </pc:sldMkLst>
        <pc:spChg chg="mod">
          <ac:chgData name="A S" userId="bff0dd6adc7f4841" providerId="LiveId" clId="{F3D56359-D42B-47BA-8A29-9088462823FA}" dt="2024-03-08T14:07:07.845" v="95"/>
          <ac:spMkLst>
            <pc:docMk/>
            <pc:sldMk cId="2974503222" sldId="343"/>
            <ac:spMk id="4" creationId="{E4A4961B-59B5-786F-87A6-BDC751AC05E0}"/>
          </ac:spMkLst>
        </pc:spChg>
      </pc:sldChg>
      <pc:sldChg chg="modSp mod">
        <pc:chgData name="A S" userId="bff0dd6adc7f4841" providerId="LiveId" clId="{F3D56359-D42B-47BA-8A29-9088462823FA}" dt="2024-03-08T14:07:17.648" v="96"/>
        <pc:sldMkLst>
          <pc:docMk/>
          <pc:sldMk cId="525520226" sldId="344"/>
        </pc:sldMkLst>
        <pc:spChg chg="mod">
          <ac:chgData name="A S" userId="bff0dd6adc7f4841" providerId="LiveId" clId="{F3D56359-D42B-47BA-8A29-9088462823FA}" dt="2024-03-08T14:07:17.648" v="96"/>
          <ac:spMkLst>
            <pc:docMk/>
            <pc:sldMk cId="525520226" sldId="344"/>
            <ac:spMk id="4" creationId="{BC8AC702-5B82-4C98-3734-53A0F6DD74EA}"/>
          </ac:spMkLst>
        </pc:spChg>
      </pc:sldChg>
      <pc:sldChg chg="modSp mod">
        <pc:chgData name="A S" userId="bff0dd6adc7f4841" providerId="LiveId" clId="{F3D56359-D42B-47BA-8A29-9088462823FA}" dt="2024-03-08T14:07:58.027" v="99"/>
        <pc:sldMkLst>
          <pc:docMk/>
          <pc:sldMk cId="2131540869" sldId="345"/>
        </pc:sldMkLst>
        <pc:spChg chg="mod">
          <ac:chgData name="A S" userId="bff0dd6adc7f4841" providerId="LiveId" clId="{F3D56359-D42B-47BA-8A29-9088462823FA}" dt="2024-03-08T14:07:58.027" v="99"/>
          <ac:spMkLst>
            <pc:docMk/>
            <pc:sldMk cId="2131540869" sldId="345"/>
            <ac:spMk id="4" creationId="{3EE016DB-D84F-EC66-1523-76CA730F951B}"/>
          </ac:spMkLst>
        </pc:spChg>
      </pc:sldChg>
      <pc:sldChg chg="modSp mod">
        <pc:chgData name="A S" userId="bff0dd6adc7f4841" providerId="LiveId" clId="{F3D56359-D42B-47BA-8A29-9088462823FA}" dt="2024-03-08T14:08:05.522" v="100"/>
        <pc:sldMkLst>
          <pc:docMk/>
          <pc:sldMk cId="2222765715" sldId="346"/>
        </pc:sldMkLst>
        <pc:spChg chg="mod">
          <ac:chgData name="A S" userId="bff0dd6adc7f4841" providerId="LiveId" clId="{F3D56359-D42B-47BA-8A29-9088462823FA}" dt="2024-03-08T14:08:05.522" v="100"/>
          <ac:spMkLst>
            <pc:docMk/>
            <pc:sldMk cId="2222765715" sldId="346"/>
            <ac:spMk id="4" creationId="{2599DE44-C730-3A52-3D2A-C94EA794C3A2}"/>
          </ac:spMkLst>
        </pc:spChg>
      </pc:sldChg>
      <pc:sldChg chg="modSp mod">
        <pc:chgData name="A S" userId="bff0dd6adc7f4841" providerId="LiveId" clId="{F3D56359-D42B-47BA-8A29-9088462823FA}" dt="2024-03-08T14:08:14.755" v="101"/>
        <pc:sldMkLst>
          <pc:docMk/>
          <pc:sldMk cId="854829261" sldId="347"/>
        </pc:sldMkLst>
        <pc:spChg chg="mod">
          <ac:chgData name="A S" userId="bff0dd6adc7f4841" providerId="LiveId" clId="{F3D56359-D42B-47BA-8A29-9088462823FA}" dt="2024-03-08T14:08:14.755" v="101"/>
          <ac:spMkLst>
            <pc:docMk/>
            <pc:sldMk cId="854829261" sldId="347"/>
            <ac:spMk id="4" creationId="{AC8BC739-D89B-59ED-9E95-503946815DDA}"/>
          </ac:spMkLst>
        </pc:spChg>
      </pc:sldChg>
      <pc:sldChg chg="modSp mod">
        <pc:chgData name="A S" userId="bff0dd6adc7f4841" providerId="LiveId" clId="{F3D56359-D42B-47BA-8A29-9088462823FA}" dt="2024-03-08T14:02:22.863" v="75" actId="20577"/>
        <pc:sldMkLst>
          <pc:docMk/>
          <pc:sldMk cId="1842989996" sldId="357"/>
        </pc:sldMkLst>
        <pc:spChg chg="mod">
          <ac:chgData name="A S" userId="bff0dd6adc7f4841" providerId="LiveId" clId="{F3D56359-D42B-47BA-8A29-9088462823FA}" dt="2024-03-08T14:02:22.863" v="75" actId="20577"/>
          <ac:spMkLst>
            <pc:docMk/>
            <pc:sldMk cId="1842989996" sldId="357"/>
            <ac:spMk id="4" creationId="{172E6AC8-88B2-1C56-F3BA-966EF15A3264}"/>
          </ac:spMkLst>
        </pc:spChg>
      </pc:sldChg>
      <pc:sldChg chg="modSp mod">
        <pc:chgData name="A S" userId="bff0dd6adc7f4841" providerId="LiveId" clId="{F3D56359-D42B-47BA-8A29-9088462823FA}" dt="2024-03-08T14:02:33.819" v="76"/>
        <pc:sldMkLst>
          <pc:docMk/>
          <pc:sldMk cId="2001335691" sldId="358"/>
        </pc:sldMkLst>
        <pc:spChg chg="mod">
          <ac:chgData name="A S" userId="bff0dd6adc7f4841" providerId="LiveId" clId="{F3D56359-D42B-47BA-8A29-9088462823FA}" dt="2024-03-08T14:02:33.819" v="76"/>
          <ac:spMkLst>
            <pc:docMk/>
            <pc:sldMk cId="2001335691" sldId="358"/>
            <ac:spMk id="4" creationId="{A9F15333-A00E-CDD0-6C91-EEB115A1F269}"/>
          </ac:spMkLst>
        </pc:spChg>
      </pc:sldChg>
      <pc:sldChg chg="modSp mod">
        <pc:chgData name="A S" userId="bff0dd6adc7f4841" providerId="LiveId" clId="{F3D56359-D42B-47BA-8A29-9088462823FA}" dt="2024-03-08T14:02:43.017" v="77"/>
        <pc:sldMkLst>
          <pc:docMk/>
          <pc:sldMk cId="1115216930" sldId="359"/>
        </pc:sldMkLst>
        <pc:spChg chg="mod">
          <ac:chgData name="A S" userId="bff0dd6adc7f4841" providerId="LiveId" clId="{F3D56359-D42B-47BA-8A29-9088462823FA}" dt="2024-03-08T14:02:43.017" v="77"/>
          <ac:spMkLst>
            <pc:docMk/>
            <pc:sldMk cId="1115216930" sldId="359"/>
            <ac:spMk id="4" creationId="{8A3C08B1-99DC-DC67-330D-52D657565E0B}"/>
          </ac:spMkLst>
        </pc:spChg>
      </pc:sldChg>
      <pc:sldChg chg="modSp mod">
        <pc:chgData name="A S" userId="bff0dd6adc7f4841" providerId="LiveId" clId="{F3D56359-D42B-47BA-8A29-9088462823FA}" dt="2024-03-08T14:02:52.410" v="78"/>
        <pc:sldMkLst>
          <pc:docMk/>
          <pc:sldMk cId="1666825954" sldId="360"/>
        </pc:sldMkLst>
        <pc:spChg chg="mod">
          <ac:chgData name="A S" userId="bff0dd6adc7f4841" providerId="LiveId" clId="{F3D56359-D42B-47BA-8A29-9088462823FA}" dt="2024-03-08T14:02:52.410" v="78"/>
          <ac:spMkLst>
            <pc:docMk/>
            <pc:sldMk cId="1666825954" sldId="360"/>
            <ac:spMk id="4" creationId="{25C3B8CD-2A3C-E0CF-1BB7-F34BDE6C2BA7}"/>
          </ac:spMkLst>
        </pc:spChg>
      </pc:sldChg>
      <pc:sldChg chg="modSp mod">
        <pc:chgData name="A S" userId="bff0dd6adc7f4841" providerId="LiveId" clId="{F3D56359-D42B-47BA-8A29-9088462823FA}" dt="2024-03-08T14:03:01.120" v="79"/>
        <pc:sldMkLst>
          <pc:docMk/>
          <pc:sldMk cId="3950755265" sldId="361"/>
        </pc:sldMkLst>
        <pc:spChg chg="mod">
          <ac:chgData name="A S" userId="bff0dd6adc7f4841" providerId="LiveId" clId="{F3D56359-D42B-47BA-8A29-9088462823FA}" dt="2024-03-08T14:03:01.120" v="79"/>
          <ac:spMkLst>
            <pc:docMk/>
            <pc:sldMk cId="3950755265" sldId="361"/>
            <ac:spMk id="4" creationId="{36364ECA-6930-978F-0DD2-CD54B1C07824}"/>
          </ac:spMkLst>
        </pc:spChg>
      </pc:sldChg>
      <pc:sldChg chg="modSp mod">
        <pc:chgData name="A S" userId="bff0dd6adc7f4841" providerId="LiveId" clId="{F3D56359-D42B-47BA-8A29-9088462823FA}" dt="2024-03-08T14:03:09.897" v="80"/>
        <pc:sldMkLst>
          <pc:docMk/>
          <pc:sldMk cId="2203804615" sldId="362"/>
        </pc:sldMkLst>
        <pc:spChg chg="mod">
          <ac:chgData name="A S" userId="bff0dd6adc7f4841" providerId="LiveId" clId="{F3D56359-D42B-47BA-8A29-9088462823FA}" dt="2024-03-08T14:03:09.897" v="80"/>
          <ac:spMkLst>
            <pc:docMk/>
            <pc:sldMk cId="2203804615" sldId="362"/>
            <ac:spMk id="4" creationId="{CBCBE417-B4E9-C72F-2AE7-92D3AC6099B2}"/>
          </ac:spMkLst>
        </pc:spChg>
      </pc:sldChg>
      <pc:sldChg chg="modSp mod">
        <pc:chgData name="A S" userId="bff0dd6adc7f4841" providerId="LiveId" clId="{F3D56359-D42B-47BA-8A29-9088462823FA}" dt="2024-03-08T14:04:02.978" v="81"/>
        <pc:sldMkLst>
          <pc:docMk/>
          <pc:sldMk cId="2407519007" sldId="363"/>
        </pc:sldMkLst>
        <pc:spChg chg="mod">
          <ac:chgData name="A S" userId="bff0dd6adc7f4841" providerId="LiveId" clId="{F3D56359-D42B-47BA-8A29-9088462823FA}" dt="2024-03-08T14:04:02.978" v="81"/>
          <ac:spMkLst>
            <pc:docMk/>
            <pc:sldMk cId="2407519007" sldId="363"/>
            <ac:spMk id="4" creationId="{92D8927C-C34E-AEF6-0487-1B4BF44B77A2}"/>
          </ac:spMkLst>
        </pc:spChg>
      </pc:sldChg>
      <pc:sldChg chg="modSp mod">
        <pc:chgData name="A S" userId="bff0dd6adc7f4841" providerId="LiveId" clId="{F3D56359-D42B-47BA-8A29-9088462823FA}" dt="2024-03-08T14:04:16.169" v="82"/>
        <pc:sldMkLst>
          <pc:docMk/>
          <pc:sldMk cId="1719894282" sldId="364"/>
        </pc:sldMkLst>
        <pc:spChg chg="mod">
          <ac:chgData name="A S" userId="bff0dd6adc7f4841" providerId="LiveId" clId="{F3D56359-D42B-47BA-8A29-9088462823FA}" dt="2024-03-08T14:04:16.169" v="82"/>
          <ac:spMkLst>
            <pc:docMk/>
            <pc:sldMk cId="1719894282" sldId="364"/>
            <ac:spMk id="4" creationId="{2B9D04F4-791B-E081-5B23-468E14566520}"/>
          </ac:spMkLst>
        </pc:spChg>
      </pc:sldChg>
      <pc:sldChg chg="modSp mod">
        <pc:chgData name="A S" userId="bff0dd6adc7f4841" providerId="LiveId" clId="{F3D56359-D42B-47BA-8A29-9088462823FA}" dt="2024-03-08T14:04:28.291" v="83"/>
        <pc:sldMkLst>
          <pc:docMk/>
          <pc:sldMk cId="2073885762" sldId="365"/>
        </pc:sldMkLst>
        <pc:spChg chg="mod">
          <ac:chgData name="A S" userId="bff0dd6adc7f4841" providerId="LiveId" clId="{F3D56359-D42B-47BA-8A29-9088462823FA}" dt="2024-03-08T14:04:28.291" v="83"/>
          <ac:spMkLst>
            <pc:docMk/>
            <pc:sldMk cId="2073885762" sldId="365"/>
            <ac:spMk id="4" creationId="{6E08620C-DE04-4C84-10F3-34865CBA1550}"/>
          </ac:spMkLst>
        </pc:spChg>
      </pc:sldChg>
      <pc:sldChg chg="modSp mod">
        <pc:chgData name="A S" userId="bff0dd6adc7f4841" providerId="LiveId" clId="{F3D56359-D42B-47BA-8A29-9088462823FA}" dt="2024-03-08T14:04:40.839" v="84"/>
        <pc:sldMkLst>
          <pc:docMk/>
          <pc:sldMk cId="78853461" sldId="366"/>
        </pc:sldMkLst>
        <pc:spChg chg="mod">
          <ac:chgData name="A S" userId="bff0dd6adc7f4841" providerId="LiveId" clId="{F3D56359-D42B-47BA-8A29-9088462823FA}" dt="2024-03-08T14:04:40.839" v="84"/>
          <ac:spMkLst>
            <pc:docMk/>
            <pc:sldMk cId="78853461" sldId="366"/>
            <ac:spMk id="4" creationId="{A9982E7E-FB1E-E2B3-6941-4E15763DA73E}"/>
          </ac:spMkLst>
        </pc:spChg>
      </pc:sldChg>
      <pc:sldChg chg="modSp mod">
        <pc:chgData name="A S" userId="bff0dd6adc7f4841" providerId="LiveId" clId="{F3D56359-D42B-47BA-8A29-9088462823FA}" dt="2024-03-08T14:04:47.908" v="85"/>
        <pc:sldMkLst>
          <pc:docMk/>
          <pc:sldMk cId="1649933598" sldId="367"/>
        </pc:sldMkLst>
        <pc:spChg chg="mod">
          <ac:chgData name="A S" userId="bff0dd6adc7f4841" providerId="LiveId" clId="{F3D56359-D42B-47BA-8A29-9088462823FA}" dt="2024-03-08T14:04:47.908" v="85"/>
          <ac:spMkLst>
            <pc:docMk/>
            <pc:sldMk cId="1649933598" sldId="367"/>
            <ac:spMk id="4" creationId="{265828BC-4F60-1FF8-8CCC-8BB51EFF03FF}"/>
          </ac:spMkLst>
        </pc:spChg>
      </pc:sldChg>
      <pc:sldChg chg="modSp mod">
        <pc:chgData name="A S" userId="bff0dd6adc7f4841" providerId="LiveId" clId="{F3D56359-D42B-47BA-8A29-9088462823FA}" dt="2024-03-08T14:04:55.872" v="86"/>
        <pc:sldMkLst>
          <pc:docMk/>
          <pc:sldMk cId="2016348421" sldId="369"/>
        </pc:sldMkLst>
        <pc:spChg chg="mod">
          <ac:chgData name="A S" userId="bff0dd6adc7f4841" providerId="LiveId" clId="{F3D56359-D42B-47BA-8A29-9088462823FA}" dt="2024-03-08T14:04:55.872" v="86"/>
          <ac:spMkLst>
            <pc:docMk/>
            <pc:sldMk cId="2016348421" sldId="369"/>
            <ac:spMk id="4" creationId="{7BAC8A8B-61DF-53E1-C4D7-F55E0B1DC2B3}"/>
          </ac:spMkLst>
        </pc:spChg>
      </pc:sldChg>
      <pc:sldChg chg="modSp mod">
        <pc:chgData name="A S" userId="bff0dd6adc7f4841" providerId="LiveId" clId="{F3D56359-D42B-47BA-8A29-9088462823FA}" dt="2024-03-08T14:05:07.892" v="87"/>
        <pc:sldMkLst>
          <pc:docMk/>
          <pc:sldMk cId="4023339402" sldId="370"/>
        </pc:sldMkLst>
        <pc:spChg chg="mod">
          <ac:chgData name="A S" userId="bff0dd6adc7f4841" providerId="LiveId" clId="{F3D56359-D42B-47BA-8A29-9088462823FA}" dt="2024-03-08T14:05:07.892" v="87"/>
          <ac:spMkLst>
            <pc:docMk/>
            <pc:sldMk cId="4023339402" sldId="370"/>
            <ac:spMk id="4" creationId="{C1928A13-E2B2-B936-0CF3-DA93170E51C5}"/>
          </ac:spMkLst>
        </pc:spChg>
      </pc:sldChg>
      <pc:sldChg chg="modSp mod">
        <pc:chgData name="A S" userId="bff0dd6adc7f4841" providerId="LiveId" clId="{F3D56359-D42B-47BA-8A29-9088462823FA}" dt="2024-03-08T14:07:50.341" v="98"/>
        <pc:sldMkLst>
          <pc:docMk/>
          <pc:sldMk cId="2615570518" sldId="371"/>
        </pc:sldMkLst>
        <pc:spChg chg="mod">
          <ac:chgData name="A S" userId="bff0dd6adc7f4841" providerId="LiveId" clId="{F3D56359-D42B-47BA-8A29-9088462823FA}" dt="2024-03-08T14:07:50.341" v="98"/>
          <ac:spMkLst>
            <pc:docMk/>
            <pc:sldMk cId="2615570518" sldId="371"/>
            <ac:spMk id="4" creationId="{EDA8678C-6F41-2D42-A024-9D5E7D7AD3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08/03/2024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eurostat/statistics-explained/SEPDF/cache/1183.pdf" TargetMode="External"/><Relationship Id="rId2" Type="http://schemas.openxmlformats.org/officeDocument/2006/relationships/hyperlink" Target="https://www.youtube.com/watch?v=zCRKvDyyHmI"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vAd7t33fdo" TargetMode="External"/><Relationship Id="rId2" Type="http://schemas.openxmlformats.org/officeDocument/2006/relationships/hyperlink" Target="https://www.youtube.com/watch?v=pE7a4N9GDK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oHQNIrsojU" TargetMode="External"/><Relationship Id="rId2" Type="http://schemas.openxmlformats.org/officeDocument/2006/relationships/hyperlink" Target="https://single-market-economy.ec.europa.eu/sectors/biotechnology/bio-based-products_en#:~:text=Bio%2Dbased%20products%20are%20wholly,and%20paper%2C%20textiles%2C%20etc"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yp1i8_JFsao" TargetMode="External"/><Relationship Id="rId2" Type="http://schemas.openxmlformats.org/officeDocument/2006/relationships/hyperlink" Target="https://www.weforum.org/agenda/2022/10/what-is-regenerative-agriculture/#:~:text=Regenerative%20agriculture%20focuses%20on%20improving,well%20as%20reducing%20soil%20erosion"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WiOhsLFvmJU" TargetMode="External"/><Relationship Id="rId2" Type="http://schemas.openxmlformats.org/officeDocument/2006/relationships/hyperlink" Target="https://www.mdpi.com/2673-4591/9/1/10"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FEAC-3B39-3024-1FCA-4B3556E45D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33B6E2-4369-9435-8C0D-2F1BDFFDC75E}"/>
              </a:ext>
            </a:extLst>
          </p:cNvPr>
          <p:cNvSpPr>
            <a:spLocks noGrp="1"/>
          </p:cNvSpPr>
          <p:nvPr>
            <p:ph type="title"/>
          </p:nvPr>
        </p:nvSpPr>
        <p:spPr>
          <a:xfrm>
            <a:off x="3173896" y="681037"/>
            <a:ext cx="10515600" cy="1009651"/>
          </a:xfrm>
        </p:spPr>
        <p:txBody>
          <a:bodyPr>
            <a:normAutofit/>
          </a:bodyPr>
          <a:lstStyle/>
          <a:p>
            <a:r>
              <a:rPr lang="en-GB" dirty="0"/>
              <a:t>1.3. </a:t>
            </a:r>
            <a:r>
              <a:rPr lang="en-GB" dirty="0" err="1"/>
              <a:t>Linjär</a:t>
            </a:r>
            <a:r>
              <a:rPr lang="en-GB" dirty="0"/>
              <a:t> vs </a:t>
            </a:r>
            <a:r>
              <a:rPr lang="en-GB" dirty="0" err="1"/>
              <a:t>cirkulär</a:t>
            </a:r>
            <a:endParaRPr lang="en-GB" dirty="0"/>
          </a:p>
        </p:txBody>
      </p:sp>
      <p:sp>
        <p:nvSpPr>
          <p:cNvPr id="3" name="Segnaposto contenuto 2">
            <a:extLst>
              <a:ext uri="{FF2B5EF4-FFF2-40B4-BE49-F238E27FC236}">
                <a16:creationId xmlns:a16="http://schemas.microsoft.com/office/drawing/2014/main" id="{02E361B0-B93C-93CF-E1E8-770F9D129D5D}"/>
              </a:ext>
            </a:extLst>
          </p:cNvPr>
          <p:cNvSpPr>
            <a:spLocks noGrp="1"/>
          </p:cNvSpPr>
          <p:nvPr>
            <p:ph idx="1"/>
          </p:nvPr>
        </p:nvSpPr>
        <p:spPr/>
        <p:txBody>
          <a:bodyPr/>
          <a:lstStyle/>
          <a:p>
            <a:pPr marL="0" indent="0" algn="l">
              <a:buNone/>
            </a:pPr>
            <a:r>
              <a:rPr lang="sv-SE" b="0" i="0" dirty="0">
                <a:solidFill>
                  <a:srgbClr val="595959"/>
                </a:solidFill>
                <a:effectLst/>
                <a:latin typeface="Söhne"/>
              </a:rPr>
              <a:t>Under de senaste 150 åren har den industriella utvecklingen i stort sett följt en linjär ekonomisk modell.</a:t>
            </a:r>
          </a:p>
          <a:p>
            <a:pPr marL="0" indent="0" algn="l">
              <a:buNone/>
            </a:pPr>
            <a:endParaRPr lang="en-GB" b="0" i="0" dirty="0">
              <a:solidFill>
                <a:srgbClr val="595959"/>
              </a:solidFill>
              <a:effectLst/>
              <a:latin typeface="Söhne"/>
            </a:endParaRPr>
          </a:p>
          <a:p>
            <a:pPr algn="l">
              <a:buFont typeface="Arial" panose="020B0604020202020204" pitchFamily="34" charset="0"/>
              <a:buChar char="•"/>
            </a:pPr>
            <a:r>
              <a:rPr lang="en-GB" b="0" i="0" u="sng" dirty="0" err="1">
                <a:solidFill>
                  <a:srgbClr val="595959"/>
                </a:solidFill>
                <a:effectLst/>
                <a:latin typeface="Söhne"/>
              </a:rPr>
              <a:t>Känd</a:t>
            </a:r>
            <a:r>
              <a:rPr lang="en-GB" b="0" i="0" u="sng" dirty="0">
                <a:solidFill>
                  <a:srgbClr val="595959"/>
                </a:solidFill>
                <a:effectLst/>
                <a:latin typeface="Söhne"/>
              </a:rPr>
              <a:t> </a:t>
            </a:r>
            <a:r>
              <a:rPr lang="en-GB" b="0" i="0" u="sng" dirty="0" err="1">
                <a:solidFill>
                  <a:srgbClr val="595959"/>
                </a:solidFill>
                <a:effectLst/>
                <a:latin typeface="Söhne"/>
              </a:rPr>
              <a:t>som</a:t>
            </a:r>
            <a:r>
              <a:rPr lang="en-GB" b="0" i="0" u="sng" dirty="0">
                <a:solidFill>
                  <a:srgbClr val="595959"/>
                </a:solidFill>
                <a:effectLst/>
                <a:latin typeface="Söhne"/>
              </a:rPr>
              <a:t> take-make-waste-</a:t>
            </a:r>
            <a:r>
              <a:rPr lang="en-GB" b="0" i="0" u="sng" dirty="0" err="1">
                <a:solidFill>
                  <a:srgbClr val="595959"/>
                </a:solidFill>
                <a:effectLst/>
                <a:latin typeface="Söhne"/>
              </a:rPr>
              <a:t>systemet</a:t>
            </a:r>
            <a:r>
              <a:rPr lang="en-GB" b="0" i="0" u="sng" dirty="0">
                <a:solidFill>
                  <a:srgbClr val="595959"/>
                </a:solidFill>
                <a:effectLst/>
                <a:latin typeface="Söhne"/>
              </a:rPr>
              <a:t>:</a:t>
            </a:r>
          </a:p>
          <a:p>
            <a:pPr algn="l">
              <a:buFont typeface="Arial" panose="020B0604020202020204" pitchFamily="34" charset="0"/>
              <a:buChar char="•"/>
            </a:pPr>
            <a:r>
              <a:rPr lang="sv-SE" b="0" i="0" dirty="0">
                <a:effectLst/>
                <a:latin typeface="Söhne"/>
              </a:rPr>
              <a:t>Resurser som används för att producera föremål som blir avfall</a:t>
            </a:r>
          </a:p>
          <a:p>
            <a:pPr algn="l">
              <a:buFont typeface="Arial" panose="020B0604020202020204" pitchFamily="34" charset="0"/>
              <a:buChar char="•"/>
            </a:pPr>
            <a:r>
              <a:rPr lang="sv-SE" b="0" i="0" dirty="0">
                <a:effectLst/>
                <a:latin typeface="Söhne"/>
              </a:rPr>
              <a:t>Produkter följer en linjär väg från råmaterial till kasserat avfall</a:t>
            </a:r>
          </a:p>
          <a:p>
            <a:pPr marL="0" indent="0" algn="l">
              <a:buNone/>
            </a:pPr>
            <a:endParaRPr lang="en-GB" b="0" i="0" dirty="0">
              <a:effectLst/>
              <a:latin typeface="Söhne"/>
            </a:endParaRPr>
          </a:p>
          <a:p>
            <a:pPr algn="l">
              <a:buFont typeface="Arial" panose="020B0604020202020204" pitchFamily="34" charset="0"/>
              <a:buChar char="•"/>
            </a:pPr>
            <a:r>
              <a:rPr lang="sv-SE" b="0" i="0" u="sng" dirty="0">
                <a:solidFill>
                  <a:srgbClr val="595959"/>
                </a:solidFill>
                <a:effectLst/>
                <a:latin typeface="Söhne"/>
              </a:rPr>
              <a:t>Fördelar med den linjära modellen</a:t>
            </a:r>
            <a:r>
              <a:rPr lang="en-GB" b="0" i="0" u="sng" dirty="0">
                <a:solidFill>
                  <a:srgbClr val="595959"/>
                </a:solidFill>
                <a:effectLst/>
                <a:latin typeface="Söhne"/>
              </a:rPr>
              <a:t>:</a:t>
            </a:r>
          </a:p>
          <a:p>
            <a:pPr marL="742950" lvl="1" indent="-285750" algn="l">
              <a:buFont typeface="Arial" panose="020B0604020202020204" pitchFamily="34" charset="0"/>
              <a:buChar char="•"/>
            </a:pPr>
            <a:r>
              <a:rPr lang="sv-SE" b="0" i="0" dirty="0">
                <a:effectLst/>
                <a:latin typeface="Söhne"/>
              </a:rPr>
              <a:t>Möjliggjorde massproduktion och ekonomisk tillväxt</a:t>
            </a:r>
          </a:p>
          <a:p>
            <a:pPr marL="742950" lvl="1" indent="-285750" algn="l">
              <a:buFont typeface="Arial" panose="020B0604020202020204" pitchFamily="34" charset="0"/>
              <a:buChar char="•"/>
            </a:pPr>
            <a:r>
              <a:rPr lang="sv-SE" b="0" i="0" dirty="0">
                <a:effectLst/>
                <a:latin typeface="Söhne"/>
              </a:rPr>
              <a:t>Lyfte människor ur fattigdom och drev på befolkningstillväxten</a:t>
            </a:r>
            <a:endParaRPr lang="en-GB" dirty="0">
              <a:solidFill>
                <a:srgbClr val="595959"/>
              </a:solidFill>
            </a:endParaRPr>
          </a:p>
        </p:txBody>
      </p:sp>
      <p:sp>
        <p:nvSpPr>
          <p:cNvPr id="4" name="Segnaposto piè di pagina 3">
            <a:extLst>
              <a:ext uri="{FF2B5EF4-FFF2-40B4-BE49-F238E27FC236}">
                <a16:creationId xmlns:a16="http://schemas.microsoft.com/office/drawing/2014/main" id="{C5CFD60C-3B1F-441F-E41E-03E4126F8770}"/>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p:txBody>
      </p:sp>
      <p:sp>
        <p:nvSpPr>
          <p:cNvPr id="5" name="Segnaposto numero diapositiva 4">
            <a:extLst>
              <a:ext uri="{FF2B5EF4-FFF2-40B4-BE49-F238E27FC236}">
                <a16:creationId xmlns:a16="http://schemas.microsoft.com/office/drawing/2014/main" id="{ECEF02FE-F2D8-905C-5150-C85FC42CBBC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3909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EBDAF-4B18-9367-F51B-7A2D5778EE1A}"/>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F91E181-8687-E7FE-BBBB-8E37E13D21CF}"/>
              </a:ext>
            </a:extLst>
          </p:cNvPr>
          <p:cNvSpPr>
            <a:spLocks noGrp="1"/>
          </p:cNvSpPr>
          <p:nvPr>
            <p:ph idx="1"/>
          </p:nvPr>
        </p:nvSpPr>
        <p:spPr>
          <a:xfrm>
            <a:off x="838200" y="2005012"/>
            <a:ext cx="10515600" cy="4351338"/>
          </a:xfrm>
        </p:spPr>
        <p:txBody>
          <a:bodyPr/>
          <a:lstStyle/>
          <a:p>
            <a:pPr algn="just">
              <a:lnSpc>
                <a:spcPct val="100000"/>
              </a:lnSpc>
            </a:pPr>
            <a:r>
              <a:rPr lang="sv-SE" dirty="0">
                <a:solidFill>
                  <a:srgbClr val="595959"/>
                </a:solidFill>
              </a:rPr>
              <a:t>De cirkulära och linjära modellerna skiljer sig åt i sitt sätt att skapa och bibehålla värde. Medan en linjär ekonomi fungerar enligt en "ta-tillverka-avfall"-sekvens, där råvaror skördas, omvandlas till produkter och slutligen kasseras, beror dess värdeskapande på att producera och marknadsföra maximalt antal produkter.</a:t>
            </a:r>
          </a:p>
          <a:p>
            <a:pPr marL="0" indent="0" algn="just">
              <a:lnSpc>
                <a:spcPct val="100000"/>
              </a:lnSpc>
              <a:buNone/>
            </a:pPr>
            <a:endParaRPr lang="en-GB" dirty="0">
              <a:solidFill>
                <a:srgbClr val="595959"/>
              </a:solidFill>
            </a:endParaRPr>
          </a:p>
          <a:p>
            <a:pPr algn="just">
              <a:lnSpc>
                <a:spcPct val="100000"/>
              </a:lnSpc>
            </a:pPr>
            <a:r>
              <a:rPr lang="sv-SE" dirty="0">
                <a:solidFill>
                  <a:srgbClr val="595959"/>
                </a:solidFill>
              </a:rPr>
              <a:t>Den cirkulära ekonomin fokuserar på att optimera resursanvändningen, gynna hållbara insatsvaror, förlänga produkternas livslängd för att maximera värdet samt återvinna biprodukter och avfall till nya material eller produkter.</a:t>
            </a:r>
            <a:endParaRPr lang="en-GB" dirty="0">
              <a:solidFill>
                <a:srgbClr val="595959"/>
              </a:solidFill>
            </a:endParaRPr>
          </a:p>
        </p:txBody>
      </p:sp>
      <p:sp>
        <p:nvSpPr>
          <p:cNvPr id="4" name="Segnaposto piè di pagina 3">
            <a:extLst>
              <a:ext uri="{FF2B5EF4-FFF2-40B4-BE49-F238E27FC236}">
                <a16:creationId xmlns:a16="http://schemas.microsoft.com/office/drawing/2014/main" id="{B90DE29F-C253-F34A-25DD-CCD89A19829A}"/>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p:txBody>
      </p:sp>
      <p:sp>
        <p:nvSpPr>
          <p:cNvPr id="5" name="Segnaposto numero diapositiva 4">
            <a:extLst>
              <a:ext uri="{FF2B5EF4-FFF2-40B4-BE49-F238E27FC236}">
                <a16:creationId xmlns:a16="http://schemas.microsoft.com/office/drawing/2014/main" id="{4DD198DE-3799-5787-70F8-54A480D18E6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Titolo 1">
            <a:extLst>
              <a:ext uri="{FF2B5EF4-FFF2-40B4-BE49-F238E27FC236}">
                <a16:creationId xmlns:a16="http://schemas.microsoft.com/office/drawing/2014/main" id="{8002049B-EAB3-4E50-F547-DEE26B02AD85}"/>
              </a:ext>
            </a:extLst>
          </p:cNvPr>
          <p:cNvSpPr txBox="1">
            <a:spLocks/>
          </p:cNvSpPr>
          <p:nvPr/>
        </p:nvSpPr>
        <p:spPr>
          <a:xfrm>
            <a:off x="3173896" y="681037"/>
            <a:ext cx="10515600"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r>
              <a:rPr lang="en-GB" dirty="0"/>
              <a:t>1.3. </a:t>
            </a:r>
            <a:r>
              <a:rPr lang="en-GB" dirty="0" err="1"/>
              <a:t>Linjär</a:t>
            </a:r>
            <a:r>
              <a:rPr lang="en-GB" dirty="0"/>
              <a:t> vs </a:t>
            </a:r>
            <a:r>
              <a:rPr lang="en-GB" dirty="0" err="1"/>
              <a:t>cirkulär</a:t>
            </a:r>
            <a:endParaRPr lang="en-GB" dirty="0"/>
          </a:p>
        </p:txBody>
      </p:sp>
    </p:spTree>
    <p:extLst>
      <p:ext uri="{BB962C8B-B14F-4D97-AF65-F5344CB8AC3E}">
        <p14:creationId xmlns:p14="http://schemas.microsoft.com/office/powerpoint/2010/main" val="76203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1B5C2-221E-F6B9-AE45-974586092F28}"/>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9D90E43-A5E4-1CBB-8AEC-9A16ED50096A}"/>
              </a:ext>
            </a:extLst>
          </p:cNvPr>
          <p:cNvSpPr>
            <a:spLocks noGrp="1"/>
          </p:cNvSpPr>
          <p:nvPr>
            <p:ph idx="1"/>
          </p:nvPr>
        </p:nvSpPr>
        <p:spPr>
          <a:xfrm>
            <a:off x="838200" y="2370137"/>
            <a:ext cx="10797209" cy="4351338"/>
          </a:xfrm>
        </p:spPr>
        <p:txBody>
          <a:bodyPr/>
          <a:lstStyle/>
          <a:p>
            <a:pPr algn="just">
              <a:lnSpc>
                <a:spcPct val="150000"/>
              </a:lnSpc>
              <a:buFont typeface="Arial" panose="020B0604020202020204" pitchFamily="34" charset="0"/>
              <a:buChar char="•"/>
            </a:pPr>
            <a:r>
              <a:rPr lang="sv-SE" b="0" i="0" dirty="0">
                <a:solidFill>
                  <a:srgbClr val="595959"/>
                </a:solidFill>
                <a:effectLst/>
                <a:latin typeface="Söhne"/>
              </a:rPr>
              <a:t>Miljöpåverkan</a:t>
            </a:r>
          </a:p>
          <a:p>
            <a:pPr algn="just">
              <a:lnSpc>
                <a:spcPct val="150000"/>
              </a:lnSpc>
              <a:buFont typeface="Arial" panose="020B0604020202020204" pitchFamily="34" charset="0"/>
              <a:buChar char="•"/>
            </a:pPr>
            <a:r>
              <a:rPr lang="sv-SE" b="0" i="0" dirty="0">
                <a:solidFill>
                  <a:srgbClr val="595959"/>
                </a:solidFill>
                <a:effectLst/>
                <a:latin typeface="Söhne"/>
              </a:rPr>
              <a:t>Minskat beroende av råvaror</a:t>
            </a:r>
          </a:p>
          <a:p>
            <a:pPr algn="just">
              <a:lnSpc>
                <a:spcPct val="150000"/>
              </a:lnSpc>
              <a:buFont typeface="Arial" panose="020B0604020202020204" pitchFamily="34" charset="0"/>
              <a:buChar char="•"/>
            </a:pPr>
            <a:r>
              <a:rPr lang="sv-SE" b="0" i="0" dirty="0">
                <a:solidFill>
                  <a:srgbClr val="595959"/>
                </a:solidFill>
                <a:effectLst/>
                <a:latin typeface="Söhne"/>
              </a:rPr>
              <a:t>Ekonomiska fördelar och konsumentfördelar</a:t>
            </a:r>
            <a:endParaRPr lang="en-GB" b="0" i="0" dirty="0">
              <a:solidFill>
                <a:srgbClr val="595959"/>
              </a:solidFill>
              <a:effectLst/>
              <a:latin typeface="Söhne"/>
            </a:endParaRPr>
          </a:p>
        </p:txBody>
      </p:sp>
      <p:sp>
        <p:nvSpPr>
          <p:cNvPr id="4" name="Segnaposto piè di pagina 3">
            <a:extLst>
              <a:ext uri="{FF2B5EF4-FFF2-40B4-BE49-F238E27FC236}">
                <a16:creationId xmlns:a16="http://schemas.microsoft.com/office/drawing/2014/main" id="{0CFAB6A4-40AD-FE0B-6766-CFF9CD3DA556}"/>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p:txBody>
      </p:sp>
      <p:sp>
        <p:nvSpPr>
          <p:cNvPr id="5" name="Segnaposto numero diapositiva 4">
            <a:extLst>
              <a:ext uri="{FF2B5EF4-FFF2-40B4-BE49-F238E27FC236}">
                <a16:creationId xmlns:a16="http://schemas.microsoft.com/office/drawing/2014/main" id="{D05F25CB-A799-2E5C-532A-057D867CCF4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6" descr="A person holding a plant&#10;&#10;Description automatically generated">
            <a:extLst>
              <a:ext uri="{FF2B5EF4-FFF2-40B4-BE49-F238E27FC236}">
                <a16:creationId xmlns:a16="http://schemas.microsoft.com/office/drawing/2014/main" id="{F2132295-0764-286E-CD2C-18EF545140DA}"/>
              </a:ext>
            </a:extLst>
          </p:cNvPr>
          <p:cNvPicPr>
            <a:picLocks noChangeAspect="1"/>
          </p:cNvPicPr>
          <p:nvPr/>
        </p:nvPicPr>
        <p:blipFill>
          <a:blip r:embed="rId2"/>
          <a:stretch>
            <a:fillRect/>
          </a:stretch>
        </p:blipFill>
        <p:spPr>
          <a:xfrm>
            <a:off x="7049318" y="2516224"/>
            <a:ext cx="4075882" cy="2171680"/>
          </a:xfrm>
          <a:prstGeom prst="rect">
            <a:avLst/>
          </a:prstGeom>
        </p:spPr>
      </p:pic>
      <p:sp>
        <p:nvSpPr>
          <p:cNvPr id="9" name="Titolo 1">
            <a:extLst>
              <a:ext uri="{FF2B5EF4-FFF2-40B4-BE49-F238E27FC236}">
                <a16:creationId xmlns:a16="http://schemas.microsoft.com/office/drawing/2014/main" id="{92210DD3-9278-7163-C60B-D58C552DDC93}"/>
              </a:ext>
            </a:extLst>
          </p:cNvPr>
          <p:cNvSpPr txBox="1">
            <a:spLocks/>
          </p:cNvSpPr>
          <p:nvPr/>
        </p:nvSpPr>
        <p:spPr>
          <a:xfrm>
            <a:off x="1676400" y="588272"/>
            <a:ext cx="10515600"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r>
              <a:rPr lang="en-GB" dirty="0"/>
              <a:t>1.4. </a:t>
            </a:r>
            <a:r>
              <a:rPr lang="en-GB" dirty="0" err="1"/>
              <a:t>Fördelar</a:t>
            </a:r>
            <a:r>
              <a:rPr lang="en-GB" dirty="0"/>
              <a:t> med </a:t>
            </a:r>
            <a:r>
              <a:rPr lang="en-GB" dirty="0" err="1"/>
              <a:t>cirkulär</a:t>
            </a:r>
            <a:r>
              <a:rPr lang="en-GB" dirty="0"/>
              <a:t> </a:t>
            </a:r>
            <a:r>
              <a:rPr lang="en-GB" dirty="0" err="1"/>
              <a:t>ekonomi</a:t>
            </a:r>
            <a:endParaRPr lang="en-GB" dirty="0"/>
          </a:p>
        </p:txBody>
      </p:sp>
    </p:spTree>
    <p:extLst>
      <p:ext uri="{BB962C8B-B14F-4D97-AF65-F5344CB8AC3E}">
        <p14:creationId xmlns:p14="http://schemas.microsoft.com/office/powerpoint/2010/main" val="27314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3C58-F208-1B3C-9421-05C2263C926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92C9711-C1FB-94DF-482F-15DEE74F8E6B}"/>
              </a:ext>
            </a:extLst>
          </p:cNvPr>
          <p:cNvSpPr>
            <a:spLocks noGrp="1"/>
          </p:cNvSpPr>
          <p:nvPr>
            <p:ph type="title"/>
          </p:nvPr>
        </p:nvSpPr>
        <p:spPr>
          <a:xfrm>
            <a:off x="2652643" y="1017796"/>
            <a:ext cx="6516757" cy="1009651"/>
          </a:xfrm>
        </p:spPr>
        <p:txBody>
          <a:bodyPr/>
          <a:lstStyle/>
          <a:p>
            <a:r>
              <a:rPr lang="en-GB" dirty="0" err="1"/>
              <a:t>Ytterligare</a:t>
            </a:r>
            <a:r>
              <a:rPr lang="en-GB" dirty="0"/>
              <a:t> information</a:t>
            </a:r>
          </a:p>
        </p:txBody>
      </p:sp>
      <p:sp>
        <p:nvSpPr>
          <p:cNvPr id="3" name="Segnaposto contenuto 2">
            <a:extLst>
              <a:ext uri="{FF2B5EF4-FFF2-40B4-BE49-F238E27FC236}">
                <a16:creationId xmlns:a16="http://schemas.microsoft.com/office/drawing/2014/main" id="{5E797D65-7CB8-123F-3661-107F8D812EC7}"/>
              </a:ext>
            </a:extLst>
          </p:cNvPr>
          <p:cNvSpPr>
            <a:spLocks noGrp="1"/>
          </p:cNvSpPr>
          <p:nvPr>
            <p:ph idx="1"/>
          </p:nvPr>
        </p:nvSpPr>
        <p:spPr>
          <a:xfrm>
            <a:off x="838200" y="2475123"/>
            <a:ext cx="10515600" cy="3316218"/>
          </a:xfrm>
        </p:spPr>
        <p:txBody>
          <a:bodyPr/>
          <a:lstStyle/>
          <a:p>
            <a:pPr algn="just">
              <a:lnSpc>
                <a:spcPct val="115000"/>
              </a:lnSpc>
              <a:spcBef>
                <a:spcPts val="600"/>
              </a:spcBef>
              <a:spcAft>
                <a:spcPts val="600"/>
              </a:spcAft>
            </a:pPr>
            <a:r>
              <a:rPr lang="sv-SE" sz="18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lära dig mer om den cirkulära ekonomin kan du titta på den här videon på följande länk:</a:t>
            </a:r>
            <a:r>
              <a:rPr lang="sv-SE" sz="1800" i="1" dirty="0">
                <a:solidFill>
                  <a:srgbClr val="808080"/>
                </a:solidFill>
                <a:latin typeface="Calibri" panose="020F0502020204030204" pitchFamily="34" charset="0"/>
                <a:ea typeface="Calibri" panose="020F0502020204030204" pitchFamily="34" charset="0"/>
                <a:cs typeface="Calibri" panose="020F0502020204030204" pitchFamily="34" charset="0"/>
              </a:rPr>
              <a:t> </a:t>
            </a:r>
            <a:r>
              <a:rPr lang="en-GB" sz="18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https://www.youtube.com/watch?v=zCRKvDyyHmI</a:t>
            </a:r>
            <a:r>
              <a:rPr lang="en-GB" sz="18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sv-SE" sz="18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veta mer om avfallsstatistik kan du läsa den här artikeln på följande länk: </a:t>
            </a:r>
            <a:r>
              <a:rPr lang="en-GB" sz="18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3"/>
              </a:rPr>
              <a:t>https://ec.europa.eu/eurostat/statistics-explained/SEPDF/cache/1183.pdf</a:t>
            </a:r>
            <a:endParaRPr lang="en-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egnaposto piè di pagina 3">
            <a:extLst>
              <a:ext uri="{FF2B5EF4-FFF2-40B4-BE49-F238E27FC236}">
                <a16:creationId xmlns:a16="http://schemas.microsoft.com/office/drawing/2014/main" id="{4607EA5F-95CE-55A4-9C8F-72A5FE12ADEB}"/>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a:p>
            <a:endParaRPr lang="en-US" dirty="0"/>
          </a:p>
        </p:txBody>
      </p:sp>
      <p:sp>
        <p:nvSpPr>
          <p:cNvPr id="5" name="Segnaposto numero diapositiva 4">
            <a:extLst>
              <a:ext uri="{FF2B5EF4-FFF2-40B4-BE49-F238E27FC236}">
                <a16:creationId xmlns:a16="http://schemas.microsoft.com/office/drawing/2014/main" id="{C9B3352F-E7B9-0F89-6875-BA38051B096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53560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22638-4624-76DC-0C04-77C3219E3A2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997D27-7CA4-EA12-0B2C-F347DC99BA8F}"/>
              </a:ext>
            </a:extLst>
          </p:cNvPr>
          <p:cNvSpPr>
            <a:spLocks noGrp="1"/>
          </p:cNvSpPr>
          <p:nvPr>
            <p:ph type="title"/>
          </p:nvPr>
        </p:nvSpPr>
        <p:spPr>
          <a:xfrm>
            <a:off x="838200" y="2634593"/>
            <a:ext cx="10515600" cy="1009651"/>
          </a:xfrm>
        </p:spPr>
        <p:txBody>
          <a:bodyPr>
            <a:normAutofit/>
          </a:bodyPr>
          <a:lstStyle/>
          <a:p>
            <a:r>
              <a:rPr lang="en-US" dirty="0"/>
              <a:t>2. </a:t>
            </a:r>
            <a:r>
              <a:rPr lang="en-US" dirty="0" err="1"/>
              <a:t>Resursminskning</a:t>
            </a:r>
            <a:r>
              <a:rPr lang="en-US" dirty="0"/>
              <a:t> och </a:t>
            </a:r>
            <a:r>
              <a:rPr lang="en-US" dirty="0" err="1"/>
              <a:t>avfallshantering</a:t>
            </a:r>
            <a:endParaRPr lang="en-GB" dirty="0"/>
          </a:p>
        </p:txBody>
      </p:sp>
      <p:sp>
        <p:nvSpPr>
          <p:cNvPr id="4" name="Segnaposto piè di pagina 3">
            <a:extLst>
              <a:ext uri="{FF2B5EF4-FFF2-40B4-BE49-F238E27FC236}">
                <a16:creationId xmlns:a16="http://schemas.microsoft.com/office/drawing/2014/main" id="{172E6AC8-88B2-1C56-F3BA-966EF15A3264}"/>
              </a:ext>
            </a:extLst>
          </p:cNvPr>
          <p:cNvSpPr>
            <a:spLocks noGrp="1"/>
          </p:cNvSpPr>
          <p:nvPr>
            <p:ph type="ftr" sz="quarter" idx="11"/>
          </p:nvPr>
        </p:nvSpPr>
        <p:spPr/>
        <p:txBody>
          <a:bodyPr/>
          <a:lstStyle/>
          <a:p>
            <a:r>
              <a:rPr lang="sv-SE" dirty="0"/>
              <a:t>Modul: Bioekonomi, cirkulär ekonomi och biobaserade produkter / Ämne: Cirkulär ekonomi / Delämne: Resursminskning och avfallshantering</a:t>
            </a:r>
            <a:endParaRPr lang="en-US" dirty="0"/>
          </a:p>
        </p:txBody>
      </p:sp>
      <p:sp>
        <p:nvSpPr>
          <p:cNvPr id="5" name="Segnaposto numero diapositiva 4">
            <a:extLst>
              <a:ext uri="{FF2B5EF4-FFF2-40B4-BE49-F238E27FC236}">
                <a16:creationId xmlns:a16="http://schemas.microsoft.com/office/drawing/2014/main" id="{1383AB9F-B6D1-69A9-39FC-7155CD955F7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4298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9699-CF7D-05B5-CD2C-2D82FFC0BF7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9B45780-059A-A51C-9BE2-91AA3CE54EA9}"/>
              </a:ext>
            </a:extLst>
          </p:cNvPr>
          <p:cNvSpPr>
            <a:spLocks noGrp="1"/>
          </p:cNvSpPr>
          <p:nvPr>
            <p:ph type="title"/>
          </p:nvPr>
        </p:nvSpPr>
        <p:spPr>
          <a:xfrm>
            <a:off x="1219200" y="713028"/>
            <a:ext cx="9906000" cy="1009651"/>
          </a:xfrm>
        </p:spPr>
        <p:txBody>
          <a:bodyPr>
            <a:normAutofit/>
          </a:bodyPr>
          <a:lstStyle/>
          <a:p>
            <a:pPr algn="ctr"/>
            <a:r>
              <a:rPr lang="en-US" dirty="0"/>
              <a:t>2.1. </a:t>
            </a:r>
            <a:r>
              <a:rPr lang="en-US" dirty="0" err="1"/>
              <a:t>Resursminskning</a:t>
            </a:r>
            <a:r>
              <a:rPr lang="en-US" dirty="0"/>
              <a:t> och </a:t>
            </a:r>
            <a:r>
              <a:rPr lang="en-US" dirty="0" err="1"/>
              <a:t>avfallshantering</a:t>
            </a:r>
            <a:endParaRPr lang="en-GB" dirty="0"/>
          </a:p>
        </p:txBody>
      </p:sp>
      <p:sp>
        <p:nvSpPr>
          <p:cNvPr id="4" name="Segnaposto piè di pagina 3">
            <a:extLst>
              <a:ext uri="{FF2B5EF4-FFF2-40B4-BE49-F238E27FC236}">
                <a16:creationId xmlns:a16="http://schemas.microsoft.com/office/drawing/2014/main" id="{A9F15333-A00E-CDD0-6C91-EEB115A1F269}"/>
              </a:ext>
            </a:extLst>
          </p:cNvPr>
          <p:cNvSpPr>
            <a:spLocks noGrp="1"/>
          </p:cNvSpPr>
          <p:nvPr>
            <p:ph type="ftr" sz="quarter" idx="11"/>
          </p:nvPr>
        </p:nvSpPr>
        <p:spPr/>
        <p:txBody>
          <a:bodyPr/>
          <a:lstStyle/>
          <a:p>
            <a:r>
              <a:rPr lang="sv-SE" dirty="0"/>
              <a:t>Modul: Bioekonomi, cirkulär ekonomi och biobaserade produkter / Ämne: Cirkulär ekonomi / Delämne: Resursminskning och avfallshantering</a:t>
            </a:r>
            <a:endParaRPr lang="en-US" dirty="0"/>
          </a:p>
        </p:txBody>
      </p:sp>
      <p:sp>
        <p:nvSpPr>
          <p:cNvPr id="5" name="Segnaposto numero diapositiva 4">
            <a:extLst>
              <a:ext uri="{FF2B5EF4-FFF2-40B4-BE49-F238E27FC236}">
                <a16:creationId xmlns:a16="http://schemas.microsoft.com/office/drawing/2014/main" id="{C565F6EA-7260-0E80-246C-E2DD6F7F973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8" name="Content Placeholder 7">
            <a:extLst>
              <a:ext uri="{FF2B5EF4-FFF2-40B4-BE49-F238E27FC236}">
                <a16:creationId xmlns:a16="http://schemas.microsoft.com/office/drawing/2014/main" id="{38AADA4C-09C3-1C6E-0971-61273D21290F}"/>
              </a:ext>
            </a:extLst>
          </p:cNvPr>
          <p:cNvSpPr>
            <a:spLocks noGrp="1"/>
          </p:cNvSpPr>
          <p:nvPr>
            <p:ph idx="1"/>
          </p:nvPr>
        </p:nvSpPr>
        <p:spPr>
          <a:xfrm>
            <a:off x="609600" y="2191045"/>
            <a:ext cx="10515600" cy="3461992"/>
          </a:xfrm>
        </p:spPr>
        <p:txBody>
          <a:bodyPr>
            <a:normAutofit fontScale="85000" lnSpcReduction="10000"/>
          </a:bodyPr>
          <a:lstStyle/>
          <a:p>
            <a:pPr marL="0" indent="0" algn="l">
              <a:lnSpc>
                <a:spcPct val="150000"/>
              </a:lnSpc>
              <a:buNone/>
            </a:pPr>
            <a:r>
              <a:rPr lang="en-GB" b="0" i="0" u="sng" dirty="0" err="1">
                <a:solidFill>
                  <a:srgbClr val="595959"/>
                </a:solidFill>
                <a:effectLst/>
                <a:latin typeface="Söhne"/>
              </a:rPr>
              <a:t>Översikt</a:t>
            </a:r>
            <a:r>
              <a:rPr lang="en-GB" b="0" i="0" u="sng" dirty="0">
                <a:solidFill>
                  <a:srgbClr val="595959"/>
                </a:solidFill>
                <a:effectLst/>
                <a:latin typeface="Söhne"/>
              </a:rPr>
              <a:t> </a:t>
            </a:r>
            <a:r>
              <a:rPr lang="en-GB" b="0" i="0" u="sng" dirty="0" err="1">
                <a:solidFill>
                  <a:srgbClr val="595959"/>
                </a:solidFill>
                <a:effectLst/>
                <a:latin typeface="Söhne"/>
              </a:rPr>
              <a:t>över</a:t>
            </a:r>
            <a:r>
              <a:rPr lang="en-GB" b="0" i="0" u="sng" dirty="0">
                <a:solidFill>
                  <a:srgbClr val="595959"/>
                </a:solidFill>
                <a:effectLst/>
                <a:latin typeface="Söhne"/>
              </a:rPr>
              <a:t> </a:t>
            </a:r>
            <a:r>
              <a:rPr lang="en-GB" b="0" i="0" u="sng" dirty="0" err="1">
                <a:solidFill>
                  <a:srgbClr val="595959"/>
                </a:solidFill>
                <a:effectLst/>
                <a:latin typeface="Söhne"/>
              </a:rPr>
              <a:t>avfallshantering</a:t>
            </a:r>
            <a:endParaRPr lang="en-GB" b="0" i="0" u="sng" dirty="0">
              <a:solidFill>
                <a:srgbClr val="595959"/>
              </a:solidFill>
              <a:effectLst/>
              <a:latin typeface="Söhne"/>
            </a:endParaRPr>
          </a:p>
          <a:p>
            <a:pPr>
              <a:lnSpc>
                <a:spcPct val="150000"/>
              </a:lnSpc>
            </a:pPr>
            <a:r>
              <a:rPr lang="sv-SE" b="0" i="0" dirty="0">
                <a:solidFill>
                  <a:srgbClr val="595959"/>
                </a:solidFill>
                <a:effectLst/>
                <a:latin typeface="Söhne"/>
              </a:rPr>
              <a:t>Avfallshantering omfattar olika processer som insamling, transport, behandling, återvinning och bortskaffande av avfallsmaterial.</a:t>
            </a:r>
          </a:p>
          <a:p>
            <a:pPr>
              <a:lnSpc>
                <a:spcPct val="150000"/>
              </a:lnSpc>
            </a:pPr>
            <a:r>
              <a:rPr lang="sv-SE" b="0" i="0" dirty="0">
                <a:solidFill>
                  <a:srgbClr val="595959"/>
                </a:solidFill>
                <a:effectLst/>
                <a:latin typeface="Söhne"/>
              </a:rPr>
              <a:t>Målen omfattar minimering av avfall, återanvändning av material, återföring av organiskt avfall till miljön och anpassning till förändringar i avfallets sammansättning.</a:t>
            </a:r>
          </a:p>
          <a:p>
            <a:pPr>
              <a:lnSpc>
                <a:spcPct val="150000"/>
              </a:lnSpc>
            </a:pPr>
            <a:r>
              <a:rPr lang="sv-SE" b="0" i="0" dirty="0">
                <a:solidFill>
                  <a:srgbClr val="595959"/>
                </a:solidFill>
                <a:effectLst/>
                <a:latin typeface="Söhne"/>
              </a:rPr>
              <a:t>Praxis skiljer sig åt mellan utvecklingsländer och industrialiserade länder, vilket gör det nödvändigt att ta hänsyn till lokala faktorer som avfallstyper, samhällsperspektiv och resursbegränsningar.</a:t>
            </a:r>
            <a:endParaRPr lang="en-GB" b="0" i="0" dirty="0">
              <a:solidFill>
                <a:srgbClr val="595959"/>
              </a:solidFill>
              <a:effectLst/>
              <a:latin typeface="Söhne"/>
            </a:endParaRPr>
          </a:p>
        </p:txBody>
      </p:sp>
    </p:spTree>
    <p:extLst>
      <p:ext uri="{BB962C8B-B14F-4D97-AF65-F5344CB8AC3E}">
        <p14:creationId xmlns:p14="http://schemas.microsoft.com/office/powerpoint/2010/main" val="200133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7CB3-9C77-62D9-6D6E-86843DD9102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515AED-2795-CCC2-2571-63317F057D24}"/>
              </a:ext>
            </a:extLst>
          </p:cNvPr>
          <p:cNvSpPr>
            <a:spLocks noGrp="1"/>
          </p:cNvSpPr>
          <p:nvPr>
            <p:ph type="title"/>
          </p:nvPr>
        </p:nvSpPr>
        <p:spPr>
          <a:xfrm>
            <a:off x="1033670" y="693511"/>
            <a:ext cx="9786730" cy="1009651"/>
          </a:xfrm>
        </p:spPr>
        <p:txBody>
          <a:bodyPr>
            <a:normAutofit/>
          </a:bodyPr>
          <a:lstStyle/>
          <a:p>
            <a:pPr algn="ctr"/>
            <a:r>
              <a:rPr lang="en-US" dirty="0"/>
              <a:t>2.1. </a:t>
            </a:r>
            <a:r>
              <a:rPr lang="en-US" dirty="0" err="1"/>
              <a:t>Resursminskning</a:t>
            </a:r>
            <a:r>
              <a:rPr lang="en-US" dirty="0"/>
              <a:t> och </a:t>
            </a:r>
            <a:r>
              <a:rPr lang="en-US" dirty="0" err="1"/>
              <a:t>avfallshantering</a:t>
            </a:r>
            <a:endParaRPr lang="en-GB" dirty="0"/>
          </a:p>
        </p:txBody>
      </p:sp>
      <p:sp>
        <p:nvSpPr>
          <p:cNvPr id="4" name="Segnaposto piè di pagina 3">
            <a:extLst>
              <a:ext uri="{FF2B5EF4-FFF2-40B4-BE49-F238E27FC236}">
                <a16:creationId xmlns:a16="http://schemas.microsoft.com/office/drawing/2014/main" id="{8A3C08B1-99DC-DC67-330D-52D657565E0B}"/>
              </a:ext>
            </a:extLst>
          </p:cNvPr>
          <p:cNvSpPr>
            <a:spLocks noGrp="1"/>
          </p:cNvSpPr>
          <p:nvPr>
            <p:ph type="ftr" sz="quarter" idx="11"/>
          </p:nvPr>
        </p:nvSpPr>
        <p:spPr/>
        <p:txBody>
          <a:bodyPr/>
          <a:lstStyle/>
          <a:p>
            <a:r>
              <a:rPr lang="sv-SE" dirty="0"/>
              <a:t>Modul: Bioekonomi, cirkulär ekonomi och biobaserade produkter / Ämne: Cirkulär ekonomi / Delämne: Resursminskning och avfallshantering</a:t>
            </a:r>
            <a:endParaRPr lang="en-US" dirty="0"/>
          </a:p>
        </p:txBody>
      </p:sp>
      <p:sp>
        <p:nvSpPr>
          <p:cNvPr id="5" name="Segnaposto numero diapositiva 4">
            <a:extLst>
              <a:ext uri="{FF2B5EF4-FFF2-40B4-BE49-F238E27FC236}">
                <a16:creationId xmlns:a16="http://schemas.microsoft.com/office/drawing/2014/main" id="{6BF66E59-8E0B-A7E7-68D3-302349AAC47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8" name="Content Placeholder 7">
            <a:extLst>
              <a:ext uri="{FF2B5EF4-FFF2-40B4-BE49-F238E27FC236}">
                <a16:creationId xmlns:a16="http://schemas.microsoft.com/office/drawing/2014/main" id="{68BE8CE3-5E27-18F4-76BF-6052EA9200AE}"/>
              </a:ext>
            </a:extLst>
          </p:cNvPr>
          <p:cNvSpPr>
            <a:spLocks noGrp="1"/>
          </p:cNvSpPr>
          <p:nvPr>
            <p:ph idx="1"/>
          </p:nvPr>
        </p:nvSpPr>
        <p:spPr>
          <a:xfrm>
            <a:off x="4678017" y="2104905"/>
            <a:ext cx="7288696" cy="4059584"/>
          </a:xfrm>
        </p:spPr>
        <p:txBody>
          <a:bodyPr>
            <a:normAutofit fontScale="85000" lnSpcReduction="20000"/>
          </a:bodyPr>
          <a:lstStyle/>
          <a:p>
            <a:pPr marL="0" indent="0" algn="just">
              <a:lnSpc>
                <a:spcPct val="150000"/>
              </a:lnSpc>
              <a:buNone/>
            </a:pPr>
            <a:r>
              <a:rPr lang="en-GB" b="0" i="0" u="sng" dirty="0" err="1">
                <a:solidFill>
                  <a:srgbClr val="595959"/>
                </a:solidFill>
                <a:effectLst/>
                <a:latin typeface="Söhne"/>
              </a:rPr>
              <a:t>Komponenter</a:t>
            </a:r>
            <a:r>
              <a:rPr lang="en-GB" b="0" i="0" u="sng" dirty="0">
                <a:solidFill>
                  <a:srgbClr val="595959"/>
                </a:solidFill>
                <a:effectLst/>
                <a:latin typeface="Söhne"/>
              </a:rPr>
              <a:t> </a:t>
            </a:r>
            <a:r>
              <a:rPr lang="en-GB" b="0" i="0" u="sng" dirty="0" err="1">
                <a:solidFill>
                  <a:srgbClr val="595959"/>
                </a:solidFill>
                <a:effectLst/>
                <a:latin typeface="Söhne"/>
              </a:rPr>
              <a:t>i</a:t>
            </a:r>
            <a:r>
              <a:rPr lang="en-GB" b="0" i="0" u="sng" dirty="0">
                <a:solidFill>
                  <a:srgbClr val="595959"/>
                </a:solidFill>
                <a:effectLst/>
                <a:latin typeface="Söhne"/>
              </a:rPr>
              <a:t> </a:t>
            </a:r>
            <a:r>
              <a:rPr lang="en-GB" b="0" i="0" u="sng" dirty="0" err="1">
                <a:solidFill>
                  <a:srgbClr val="595959"/>
                </a:solidFill>
                <a:effectLst/>
                <a:latin typeface="Söhne"/>
              </a:rPr>
              <a:t>ett</a:t>
            </a:r>
            <a:r>
              <a:rPr lang="en-GB" b="0" i="0" u="sng" dirty="0">
                <a:solidFill>
                  <a:srgbClr val="595959"/>
                </a:solidFill>
                <a:effectLst/>
                <a:latin typeface="Söhne"/>
              </a:rPr>
              <a:t> </a:t>
            </a:r>
            <a:r>
              <a:rPr lang="en-GB" b="0" i="0" u="sng" dirty="0" err="1">
                <a:solidFill>
                  <a:srgbClr val="595959"/>
                </a:solidFill>
                <a:effectLst/>
                <a:latin typeface="Söhne"/>
              </a:rPr>
              <a:t>avfallshanteringssystem</a:t>
            </a:r>
            <a:endParaRPr lang="en-GB" b="0" i="0" u="sng" dirty="0">
              <a:solidFill>
                <a:srgbClr val="595959"/>
              </a:solidFill>
              <a:effectLst/>
              <a:latin typeface="Söhne"/>
            </a:endParaRPr>
          </a:p>
          <a:p>
            <a:pPr algn="just">
              <a:lnSpc>
                <a:spcPct val="150000"/>
              </a:lnSpc>
            </a:pPr>
            <a:r>
              <a:rPr lang="sv-SE" b="0" i="0" dirty="0">
                <a:solidFill>
                  <a:srgbClr val="595959"/>
                </a:solidFill>
                <a:effectLst/>
                <a:latin typeface="Söhne"/>
              </a:rPr>
              <a:t>Ett avfallshanteringssystem omfattar åtgärder som rör insamling, behandling, bortskaffande och återvinning av avfall.</a:t>
            </a:r>
          </a:p>
          <a:p>
            <a:pPr algn="just">
              <a:lnSpc>
                <a:spcPct val="150000"/>
              </a:lnSpc>
            </a:pPr>
            <a:r>
              <a:rPr lang="sv-SE" b="0" i="0" dirty="0">
                <a:solidFill>
                  <a:srgbClr val="595959"/>
                </a:solidFill>
                <a:effectLst/>
                <a:latin typeface="Söhne"/>
              </a:rPr>
              <a:t>Systemet består av fyra huvudsegment: generering av avfall, insamling och transport, behandling och slutligt omhändertagande.</a:t>
            </a:r>
          </a:p>
          <a:p>
            <a:pPr algn="just">
              <a:lnSpc>
                <a:spcPct val="150000"/>
              </a:lnSpc>
            </a:pPr>
            <a:r>
              <a:rPr lang="sv-SE" b="0" i="0" dirty="0">
                <a:solidFill>
                  <a:srgbClr val="595959"/>
                </a:solidFill>
                <a:effectLst/>
                <a:latin typeface="Söhne"/>
              </a:rPr>
              <a:t>Modern avfallshantering prioriterar hög återvinningsgrad och rent separerade avfallskällor för att minimera miljöpåverkan och maximera resursåtervinningen.</a:t>
            </a:r>
            <a:endParaRPr lang="en-GB" b="0" i="0" dirty="0">
              <a:solidFill>
                <a:srgbClr val="595959"/>
              </a:solidFill>
              <a:effectLst/>
              <a:latin typeface="Söhne"/>
            </a:endParaRPr>
          </a:p>
        </p:txBody>
      </p:sp>
      <p:pic>
        <p:nvPicPr>
          <p:cNvPr id="6" name="Picture 5" descr="A large pile of garbage&#10;&#10;Description automatically generated">
            <a:extLst>
              <a:ext uri="{FF2B5EF4-FFF2-40B4-BE49-F238E27FC236}">
                <a16:creationId xmlns:a16="http://schemas.microsoft.com/office/drawing/2014/main" id="{14D363EE-8D52-E0F9-6443-7C39EE462E30}"/>
              </a:ext>
            </a:extLst>
          </p:cNvPr>
          <p:cNvPicPr>
            <a:picLocks noChangeAspect="1"/>
          </p:cNvPicPr>
          <p:nvPr/>
        </p:nvPicPr>
        <p:blipFill>
          <a:blip r:embed="rId2"/>
          <a:stretch>
            <a:fillRect/>
          </a:stretch>
        </p:blipFill>
        <p:spPr>
          <a:xfrm>
            <a:off x="382074" y="2612578"/>
            <a:ext cx="4081700" cy="2716881"/>
          </a:xfrm>
          <a:prstGeom prst="rect">
            <a:avLst/>
          </a:prstGeom>
        </p:spPr>
      </p:pic>
    </p:spTree>
    <p:extLst>
      <p:ext uri="{BB962C8B-B14F-4D97-AF65-F5344CB8AC3E}">
        <p14:creationId xmlns:p14="http://schemas.microsoft.com/office/powerpoint/2010/main" val="111521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CC954-27F2-37ED-2070-E8D04162B2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25F3989-E407-EA57-973C-F470030288D0}"/>
              </a:ext>
            </a:extLst>
          </p:cNvPr>
          <p:cNvSpPr>
            <a:spLocks noGrp="1"/>
          </p:cNvSpPr>
          <p:nvPr>
            <p:ph type="title"/>
          </p:nvPr>
        </p:nvSpPr>
        <p:spPr>
          <a:xfrm>
            <a:off x="1311966" y="487743"/>
            <a:ext cx="9336156" cy="1009651"/>
          </a:xfrm>
        </p:spPr>
        <p:txBody>
          <a:bodyPr>
            <a:normAutofit fontScale="90000"/>
          </a:bodyPr>
          <a:lstStyle/>
          <a:p>
            <a:pPr algn="ctr"/>
            <a:r>
              <a:rPr lang="en-US" dirty="0"/>
              <a:t>2.1. </a:t>
            </a:r>
            <a:r>
              <a:rPr lang="en-US" dirty="0" err="1"/>
              <a:t>Resursminskning</a:t>
            </a:r>
            <a:r>
              <a:rPr lang="en-US" dirty="0"/>
              <a:t> och </a:t>
            </a:r>
            <a:r>
              <a:rPr lang="en-US" dirty="0" err="1"/>
              <a:t>avfallshantering</a:t>
            </a:r>
            <a:endParaRPr lang="en-GB" dirty="0"/>
          </a:p>
        </p:txBody>
      </p:sp>
      <p:sp>
        <p:nvSpPr>
          <p:cNvPr id="4" name="Segnaposto piè di pagina 3">
            <a:extLst>
              <a:ext uri="{FF2B5EF4-FFF2-40B4-BE49-F238E27FC236}">
                <a16:creationId xmlns:a16="http://schemas.microsoft.com/office/drawing/2014/main" id="{25C3B8CD-2A3C-E0CF-1BB7-F34BDE6C2BA7}"/>
              </a:ext>
            </a:extLst>
          </p:cNvPr>
          <p:cNvSpPr>
            <a:spLocks noGrp="1"/>
          </p:cNvSpPr>
          <p:nvPr>
            <p:ph type="ftr" sz="quarter" idx="11"/>
          </p:nvPr>
        </p:nvSpPr>
        <p:spPr/>
        <p:txBody>
          <a:bodyPr/>
          <a:lstStyle/>
          <a:p>
            <a:r>
              <a:rPr lang="sv-SE" dirty="0"/>
              <a:t>Modul: Bioekonomi, cirkulär ekonomi och biobaserade produkter / Ämne: Cirkulär ekonomi / Delämne: Resursminskning och avfallshantering</a:t>
            </a:r>
            <a:endParaRPr lang="en-US" dirty="0"/>
          </a:p>
        </p:txBody>
      </p:sp>
      <p:sp>
        <p:nvSpPr>
          <p:cNvPr id="5" name="Segnaposto numero diapositiva 4">
            <a:extLst>
              <a:ext uri="{FF2B5EF4-FFF2-40B4-BE49-F238E27FC236}">
                <a16:creationId xmlns:a16="http://schemas.microsoft.com/office/drawing/2014/main" id="{B8E34456-F4E7-F2AE-CF1F-F96E6F7CF23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8" name="Content Placeholder 7">
            <a:extLst>
              <a:ext uri="{FF2B5EF4-FFF2-40B4-BE49-F238E27FC236}">
                <a16:creationId xmlns:a16="http://schemas.microsoft.com/office/drawing/2014/main" id="{D7298740-3689-AC92-965F-8711575EFE6B}"/>
              </a:ext>
            </a:extLst>
          </p:cNvPr>
          <p:cNvSpPr>
            <a:spLocks noGrp="1"/>
          </p:cNvSpPr>
          <p:nvPr>
            <p:ph idx="1"/>
          </p:nvPr>
        </p:nvSpPr>
        <p:spPr>
          <a:xfrm>
            <a:off x="271669" y="1314178"/>
            <a:ext cx="11648661" cy="3461992"/>
          </a:xfrm>
        </p:spPr>
        <p:txBody>
          <a:bodyPr>
            <a:noAutofit/>
          </a:bodyPr>
          <a:lstStyle/>
          <a:p>
            <a:pPr marL="0" indent="0" algn="l">
              <a:buNone/>
            </a:pPr>
            <a:r>
              <a:rPr lang="en-GB" sz="2000" b="0" i="0" u="sng" dirty="0" err="1">
                <a:solidFill>
                  <a:srgbClr val="595959"/>
                </a:solidFill>
                <a:effectLst/>
                <a:latin typeface="Söhne"/>
              </a:rPr>
              <a:t>Strategier</a:t>
            </a:r>
            <a:r>
              <a:rPr lang="en-GB" sz="2000" b="0" i="0" u="sng" dirty="0">
                <a:solidFill>
                  <a:srgbClr val="595959"/>
                </a:solidFill>
                <a:effectLst/>
                <a:latin typeface="Söhne"/>
              </a:rPr>
              <a:t> för </a:t>
            </a:r>
            <a:r>
              <a:rPr lang="en-GB" sz="2000" b="0" i="0" u="sng" dirty="0" err="1">
                <a:solidFill>
                  <a:srgbClr val="595959"/>
                </a:solidFill>
                <a:effectLst/>
                <a:latin typeface="Söhne"/>
              </a:rPr>
              <a:t>avfallshantering</a:t>
            </a:r>
            <a:endParaRPr lang="en-GB" sz="2000" b="0" i="0" u="sng" dirty="0">
              <a:solidFill>
                <a:srgbClr val="595959"/>
              </a:solidFill>
              <a:effectLst/>
              <a:latin typeface="Söhne"/>
            </a:endParaRPr>
          </a:p>
          <a:p>
            <a:pPr marL="0" indent="0" algn="l">
              <a:buNone/>
            </a:pPr>
            <a:r>
              <a:rPr lang="sv-SE" sz="2000" b="0" i="0" dirty="0">
                <a:solidFill>
                  <a:srgbClr val="595959"/>
                </a:solidFill>
                <a:effectLst/>
                <a:latin typeface="Söhne"/>
              </a:rPr>
              <a:t>Avfallshanteringsstrategier kan kategoriseras i fyra huvudsakliga tillvägagångssätt:</a:t>
            </a:r>
          </a:p>
          <a:p>
            <a:r>
              <a:rPr lang="sv-SE" sz="2000" b="0" i="0" dirty="0">
                <a:effectLst/>
                <a:latin typeface="Söhne"/>
              </a:rPr>
              <a:t>Minskning eller förebyggande av avfall</a:t>
            </a:r>
          </a:p>
          <a:p>
            <a:r>
              <a:rPr lang="sv-SE" sz="2000" b="0" i="0" dirty="0">
                <a:effectLst/>
                <a:latin typeface="Söhne"/>
              </a:rPr>
              <a:t>Återvinning av avfall</a:t>
            </a:r>
          </a:p>
          <a:p>
            <a:r>
              <a:rPr lang="sv-SE" sz="2000" b="0" i="0" dirty="0">
                <a:effectLst/>
                <a:latin typeface="Söhne"/>
              </a:rPr>
              <a:t>Termisk behandling med energiutvinning</a:t>
            </a:r>
          </a:p>
          <a:p>
            <a:r>
              <a:rPr lang="sv-SE" sz="2000" b="0" i="0" dirty="0">
                <a:effectLst/>
                <a:latin typeface="Söhne"/>
              </a:rPr>
              <a:t>Deponering</a:t>
            </a:r>
            <a:endParaRPr lang="sv-SE" sz="2000" dirty="0">
              <a:solidFill>
                <a:srgbClr val="595959"/>
              </a:solidFill>
              <a:latin typeface="Söhne"/>
            </a:endParaRPr>
          </a:p>
          <a:p>
            <a:pPr marL="0" indent="0" algn="l">
              <a:buNone/>
            </a:pPr>
            <a:r>
              <a:rPr lang="sv-SE" sz="2000" b="0" i="0" dirty="0">
                <a:solidFill>
                  <a:srgbClr val="595959"/>
                </a:solidFill>
                <a:effectLst/>
                <a:latin typeface="Söhne"/>
              </a:rPr>
              <a:t>Prioritet ges till avfallsminimering, följt av återvinning för att återvinna material för alternativa användningsområden.</a:t>
            </a:r>
          </a:p>
          <a:p>
            <a:pPr marL="0" indent="0" algn="l">
              <a:buNone/>
            </a:pPr>
            <a:r>
              <a:rPr lang="sv-SE" sz="2000" b="0" i="0" dirty="0">
                <a:solidFill>
                  <a:srgbClr val="595959"/>
                </a:solidFill>
                <a:effectLst/>
                <a:latin typeface="Söhne"/>
              </a:rPr>
              <a:t>Avfallshanteringsmetoderna rangordnas utifrån miljöpåverkan, med en hierarki som omfattar minskning, återanvändning, återvinning, kompostering, förbränning och deponering.</a:t>
            </a:r>
          </a:p>
          <a:p>
            <a:pPr marL="0" indent="0" algn="l">
              <a:buNone/>
            </a:pPr>
            <a:r>
              <a:rPr lang="sv-SE" sz="2000" b="0" i="0" dirty="0">
                <a:solidFill>
                  <a:srgbClr val="595959"/>
                </a:solidFill>
                <a:effectLst/>
                <a:latin typeface="Söhne"/>
              </a:rPr>
              <a:t>Effektiv avfallshantering kräver att man förstår avfallets volym, karaktär och ursprung, och att oundvikligt avfall hanteras av licensierade entreprenörer för bearbetning utanför anläggningen.</a:t>
            </a:r>
          </a:p>
          <a:p>
            <a:pPr marL="0" indent="0" algn="l">
              <a:buNone/>
            </a:pPr>
            <a:r>
              <a:rPr lang="sv-SE" sz="2000" b="0" i="0" dirty="0">
                <a:solidFill>
                  <a:srgbClr val="595959"/>
                </a:solidFill>
                <a:effectLst/>
                <a:latin typeface="Söhne"/>
              </a:rPr>
              <a:t>Avfallshierarkin prioriterar metoder för att maximera produktnyttan och samtidigt minimera uppkomsten av avfall, med betoning på hållbart utnyttjande.</a:t>
            </a:r>
            <a:endParaRPr lang="en-GB" sz="2000" b="0" i="0" dirty="0">
              <a:solidFill>
                <a:srgbClr val="595959"/>
              </a:solidFill>
              <a:effectLst/>
              <a:latin typeface="Söhne"/>
            </a:endParaRPr>
          </a:p>
        </p:txBody>
      </p:sp>
      <p:pic>
        <p:nvPicPr>
          <p:cNvPr id="6" name="Picture 5" descr="A dump truck on a hill&#10;&#10;Description automatically generated">
            <a:extLst>
              <a:ext uri="{FF2B5EF4-FFF2-40B4-BE49-F238E27FC236}">
                <a16:creationId xmlns:a16="http://schemas.microsoft.com/office/drawing/2014/main" id="{A0FB09E4-E0CE-B55E-3355-2EECA9538336}"/>
              </a:ext>
            </a:extLst>
          </p:cNvPr>
          <p:cNvPicPr>
            <a:picLocks noChangeAspect="1"/>
          </p:cNvPicPr>
          <p:nvPr/>
        </p:nvPicPr>
        <p:blipFill>
          <a:blip r:embed="rId2"/>
          <a:stretch>
            <a:fillRect/>
          </a:stretch>
        </p:blipFill>
        <p:spPr>
          <a:xfrm>
            <a:off x="9174480" y="1756710"/>
            <a:ext cx="2884777" cy="1920179"/>
          </a:xfrm>
          <a:prstGeom prst="rect">
            <a:avLst/>
          </a:prstGeom>
        </p:spPr>
      </p:pic>
    </p:spTree>
    <p:extLst>
      <p:ext uri="{BB962C8B-B14F-4D97-AF65-F5344CB8AC3E}">
        <p14:creationId xmlns:p14="http://schemas.microsoft.com/office/powerpoint/2010/main" val="166682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1A1F-9971-40BD-7EBE-225592667A8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F71B38A-4123-3B2E-D7A8-F2E04B23015D}"/>
              </a:ext>
            </a:extLst>
          </p:cNvPr>
          <p:cNvSpPr>
            <a:spLocks noGrp="1"/>
          </p:cNvSpPr>
          <p:nvPr>
            <p:ph type="title"/>
          </p:nvPr>
        </p:nvSpPr>
        <p:spPr>
          <a:xfrm>
            <a:off x="1772478" y="543438"/>
            <a:ext cx="8647043" cy="1009651"/>
          </a:xfrm>
        </p:spPr>
        <p:txBody>
          <a:bodyPr>
            <a:normAutofit fontScale="90000"/>
          </a:bodyPr>
          <a:lstStyle/>
          <a:p>
            <a:pPr algn="ctr"/>
            <a:r>
              <a:rPr lang="en-US" dirty="0"/>
              <a:t>2.1. </a:t>
            </a:r>
            <a:r>
              <a:rPr lang="en-US" dirty="0" err="1"/>
              <a:t>Resursminskning</a:t>
            </a:r>
            <a:r>
              <a:rPr lang="en-US" dirty="0"/>
              <a:t> och </a:t>
            </a:r>
            <a:r>
              <a:rPr lang="en-US" dirty="0" err="1"/>
              <a:t>avfallshantering</a:t>
            </a:r>
            <a:endParaRPr lang="en-GB" dirty="0"/>
          </a:p>
        </p:txBody>
      </p:sp>
      <p:sp>
        <p:nvSpPr>
          <p:cNvPr id="4" name="Segnaposto piè di pagina 3">
            <a:extLst>
              <a:ext uri="{FF2B5EF4-FFF2-40B4-BE49-F238E27FC236}">
                <a16:creationId xmlns:a16="http://schemas.microsoft.com/office/drawing/2014/main" id="{36364ECA-6930-978F-0DD2-CD54B1C07824}"/>
              </a:ext>
            </a:extLst>
          </p:cNvPr>
          <p:cNvSpPr>
            <a:spLocks noGrp="1"/>
          </p:cNvSpPr>
          <p:nvPr>
            <p:ph type="ftr" sz="quarter" idx="11"/>
          </p:nvPr>
        </p:nvSpPr>
        <p:spPr/>
        <p:txBody>
          <a:bodyPr/>
          <a:lstStyle/>
          <a:p>
            <a:r>
              <a:rPr lang="sv-SE" dirty="0"/>
              <a:t>Modul: Bioekonomi, cirkulär ekonomi och biobaserade produkter / Ämne: Cirkulär ekonomi / Delämne: Resursminskning och avfallshantering</a:t>
            </a:r>
            <a:endParaRPr lang="en-US" dirty="0"/>
          </a:p>
        </p:txBody>
      </p:sp>
      <p:sp>
        <p:nvSpPr>
          <p:cNvPr id="5" name="Segnaposto numero diapositiva 4">
            <a:extLst>
              <a:ext uri="{FF2B5EF4-FFF2-40B4-BE49-F238E27FC236}">
                <a16:creationId xmlns:a16="http://schemas.microsoft.com/office/drawing/2014/main" id="{DAAEA971-05C4-5832-66AA-C3D619D7547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3" name="Content Placeholder 2" descr="A diagram of a problem&#10;&#10;Description automatically generated with medium confidence">
            <a:extLst>
              <a:ext uri="{FF2B5EF4-FFF2-40B4-BE49-F238E27FC236}">
                <a16:creationId xmlns:a16="http://schemas.microsoft.com/office/drawing/2014/main" id="{77B21EC1-5337-07B2-B40C-4E4CA2985AD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150"/>
          <a:stretch/>
        </p:blipFill>
        <p:spPr bwMode="auto">
          <a:xfrm>
            <a:off x="4217865" y="2372139"/>
            <a:ext cx="4446019" cy="3238287"/>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9C4CD96-A2B2-59FB-D080-10AB87F45F18}"/>
              </a:ext>
            </a:extLst>
          </p:cNvPr>
          <p:cNvSpPr txBox="1"/>
          <p:nvPr/>
        </p:nvSpPr>
        <p:spPr>
          <a:xfrm>
            <a:off x="838200" y="1963050"/>
            <a:ext cx="2788327" cy="369332"/>
          </a:xfrm>
          <a:prstGeom prst="rect">
            <a:avLst/>
          </a:prstGeom>
          <a:noFill/>
        </p:spPr>
        <p:txBody>
          <a:bodyPr wrap="none" rtlCol="0">
            <a:spAutoFit/>
          </a:bodyPr>
          <a:lstStyle/>
          <a:p>
            <a:r>
              <a:rPr lang="en-GB" dirty="0" err="1">
                <a:solidFill>
                  <a:srgbClr val="595959"/>
                </a:solidFill>
              </a:rPr>
              <a:t>Avfallshanteringens</a:t>
            </a:r>
            <a:r>
              <a:rPr lang="en-GB" dirty="0">
                <a:solidFill>
                  <a:srgbClr val="595959"/>
                </a:solidFill>
              </a:rPr>
              <a:t> </a:t>
            </a:r>
            <a:r>
              <a:rPr lang="en-GB" dirty="0" err="1">
                <a:solidFill>
                  <a:srgbClr val="595959"/>
                </a:solidFill>
              </a:rPr>
              <a:t>hierarki</a:t>
            </a:r>
            <a:endParaRPr lang="en-GR" dirty="0">
              <a:solidFill>
                <a:srgbClr val="595959"/>
              </a:solidFill>
            </a:endParaRPr>
          </a:p>
        </p:txBody>
      </p:sp>
      <p:sp>
        <p:nvSpPr>
          <p:cNvPr id="7" name="TextBox 6">
            <a:extLst>
              <a:ext uri="{FF2B5EF4-FFF2-40B4-BE49-F238E27FC236}">
                <a16:creationId xmlns:a16="http://schemas.microsoft.com/office/drawing/2014/main" id="{817514A3-EF79-A48B-410F-D7C4489607F3}"/>
              </a:ext>
            </a:extLst>
          </p:cNvPr>
          <p:cNvSpPr txBox="1"/>
          <p:nvPr/>
        </p:nvSpPr>
        <p:spPr>
          <a:xfrm>
            <a:off x="8663884" y="5885499"/>
            <a:ext cx="1552028" cy="246221"/>
          </a:xfrm>
          <a:prstGeom prst="rect">
            <a:avLst/>
          </a:prstGeom>
          <a:noFill/>
        </p:spPr>
        <p:txBody>
          <a:bodyPr wrap="none" rtlCol="0">
            <a:spAutoFit/>
          </a:bodyPr>
          <a:lstStyle/>
          <a:p>
            <a:r>
              <a:rPr lang="en-GB" sz="1000" dirty="0">
                <a:solidFill>
                  <a:srgbClr val="595959"/>
                </a:solidFill>
              </a:rPr>
              <a:t>SOURCE: DEMIRBAS, 2011</a:t>
            </a:r>
            <a:endParaRPr lang="en-GR" sz="1000" dirty="0">
              <a:solidFill>
                <a:srgbClr val="595959"/>
              </a:solidFill>
            </a:endParaRPr>
          </a:p>
        </p:txBody>
      </p:sp>
    </p:spTree>
    <p:extLst>
      <p:ext uri="{BB962C8B-B14F-4D97-AF65-F5344CB8AC3E}">
        <p14:creationId xmlns:p14="http://schemas.microsoft.com/office/powerpoint/2010/main" val="395075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A647B-9C94-5506-AB87-4316ACC2E82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5616A7E-331E-28D1-4B20-4F8AEAB92FAE}"/>
              </a:ext>
            </a:extLst>
          </p:cNvPr>
          <p:cNvSpPr>
            <a:spLocks noGrp="1"/>
          </p:cNvSpPr>
          <p:nvPr>
            <p:ph type="title"/>
          </p:nvPr>
        </p:nvSpPr>
        <p:spPr>
          <a:xfrm>
            <a:off x="609600" y="373059"/>
            <a:ext cx="10515600" cy="1009651"/>
          </a:xfrm>
        </p:spPr>
        <p:txBody>
          <a:bodyPr>
            <a:normAutofit/>
          </a:bodyPr>
          <a:lstStyle/>
          <a:p>
            <a:pPr algn="ctr"/>
            <a:r>
              <a:rPr lang="en-US" dirty="0" err="1"/>
              <a:t>Ytterligare</a:t>
            </a:r>
            <a:r>
              <a:rPr lang="en-US" dirty="0"/>
              <a:t> information</a:t>
            </a:r>
            <a:endParaRPr lang="en-GB" dirty="0"/>
          </a:p>
        </p:txBody>
      </p:sp>
      <p:sp>
        <p:nvSpPr>
          <p:cNvPr id="4" name="Segnaposto piè di pagina 3">
            <a:extLst>
              <a:ext uri="{FF2B5EF4-FFF2-40B4-BE49-F238E27FC236}">
                <a16:creationId xmlns:a16="http://schemas.microsoft.com/office/drawing/2014/main" id="{CBCBE417-B4E9-C72F-2AE7-92D3AC6099B2}"/>
              </a:ext>
            </a:extLst>
          </p:cNvPr>
          <p:cNvSpPr>
            <a:spLocks noGrp="1"/>
          </p:cNvSpPr>
          <p:nvPr>
            <p:ph type="ftr" sz="quarter" idx="11"/>
          </p:nvPr>
        </p:nvSpPr>
        <p:spPr/>
        <p:txBody>
          <a:bodyPr/>
          <a:lstStyle/>
          <a:p>
            <a:r>
              <a:rPr lang="sv-SE" dirty="0"/>
              <a:t>Modul: Bioekonomi, cirkulär ekonomi och biobaserade produkter / Ämne: Cirkulär ekonomi / Delämne: Resursminskning och avfallshantering</a:t>
            </a:r>
            <a:endParaRPr lang="en-US" dirty="0"/>
          </a:p>
        </p:txBody>
      </p:sp>
      <p:sp>
        <p:nvSpPr>
          <p:cNvPr id="5" name="Segnaposto numero diapositiva 4">
            <a:extLst>
              <a:ext uri="{FF2B5EF4-FFF2-40B4-BE49-F238E27FC236}">
                <a16:creationId xmlns:a16="http://schemas.microsoft.com/office/drawing/2014/main" id="{6730C406-ACC9-7B72-0B6D-655FE2BC206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9" name="Content Placeholder 8">
            <a:extLst>
              <a:ext uri="{FF2B5EF4-FFF2-40B4-BE49-F238E27FC236}">
                <a16:creationId xmlns:a16="http://schemas.microsoft.com/office/drawing/2014/main" id="{7A6C577F-E0F0-5EAC-EAA9-463B22290DBC}"/>
              </a:ext>
            </a:extLst>
          </p:cNvPr>
          <p:cNvSpPr>
            <a:spLocks noGrp="1"/>
          </p:cNvSpPr>
          <p:nvPr>
            <p:ph idx="1"/>
          </p:nvPr>
        </p:nvSpPr>
        <p:spPr>
          <a:xfrm>
            <a:off x="838200" y="2087907"/>
            <a:ext cx="10515600" cy="3328298"/>
          </a:xfrm>
        </p:spPr>
        <p:txBody>
          <a:bodyPr>
            <a:normAutofit/>
          </a:bodyPr>
          <a:lstStyle/>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veta mer om avfallshantering i Europa kan du lyssna på denna podcast via följande länk</a:t>
            </a:r>
          </a:p>
          <a:p>
            <a:pPr marL="0" indent="0" algn="just">
              <a:lnSpc>
                <a:spcPct val="115000"/>
              </a:lnSpc>
              <a:spcBef>
                <a:spcPts val="600"/>
              </a:spcBef>
              <a:spcAft>
                <a:spcPts val="600"/>
              </a:spcAft>
              <a:buNone/>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https://www.youtube.com/watch?v=pE7a4N9GDKk</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veta mer om ett fall med förpackningar utan avfall, kan du titta på den här videon på följande länk</a:t>
            </a:r>
          </a:p>
          <a:p>
            <a:pPr marL="0" indent="0" algn="just">
              <a:lnSpc>
                <a:spcPct val="115000"/>
              </a:lnSpc>
              <a:spcBef>
                <a:spcPts val="600"/>
              </a:spcBef>
              <a:spcAft>
                <a:spcPts val="600"/>
              </a:spcAft>
              <a:buNone/>
            </a:pPr>
            <a:r>
              <a:rPr lang="en-GB" sz="2000" i="1" u="sng" dirty="0">
                <a:solidFill>
                  <a:srgbClr val="000000"/>
                </a:solidFill>
                <a:effectLst/>
                <a:latin typeface="Minion Pro"/>
                <a:ea typeface="Times New Roman" panose="02020603050405020304" pitchFamily="18" charset="0"/>
                <a:cs typeface="Calibri" panose="020F0502020204030204" pitchFamily="34" charset="0"/>
                <a:hlinkClick r:id="rId3"/>
              </a:rPr>
              <a:t>https://www.youtube.com/watch?v=PvAd7t33fdo</a:t>
            </a:r>
            <a:r>
              <a:rPr lang="en-GB" sz="2000" i="1" dirty="0">
                <a:solidFill>
                  <a:srgbClr val="000000"/>
                </a:solidFill>
                <a:effectLst/>
                <a:latin typeface="Minion Pro"/>
                <a:ea typeface="Times New Roman" panose="02020603050405020304" pitchFamily="18" charset="0"/>
                <a:cs typeface="Calibri" panose="020F0502020204030204" pitchFamily="34" charset="0"/>
              </a:rPr>
              <a:t> </a:t>
            </a:r>
            <a:endParaRPr lang="en-GR" sz="2000" dirty="0"/>
          </a:p>
        </p:txBody>
      </p:sp>
    </p:spTree>
    <p:extLst>
      <p:ext uri="{BB962C8B-B14F-4D97-AF65-F5344CB8AC3E}">
        <p14:creationId xmlns:p14="http://schemas.microsoft.com/office/powerpoint/2010/main" val="220380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743200"/>
            <a:ext cx="9713843" cy="2387600"/>
          </a:xfrm>
        </p:spPr>
        <p:txBody>
          <a:bodyPr>
            <a:normAutofit fontScale="90000"/>
          </a:bodyPr>
          <a:lstStyle/>
          <a:p>
            <a:r>
              <a:rPr lang="en-GB" b="1" dirty="0" err="1">
                <a:solidFill>
                  <a:srgbClr val="94C020"/>
                </a:solidFill>
                <a:latin typeface="+mn-lt"/>
              </a:rPr>
              <a:t>Kurs</a:t>
            </a:r>
            <a:r>
              <a:rPr lang="en-GB" b="1" dirty="0">
                <a:solidFill>
                  <a:srgbClr val="94C020"/>
                </a:solidFill>
                <a:latin typeface="+mn-lt"/>
              </a:rPr>
              <a:t>: </a:t>
            </a:r>
            <a:r>
              <a:rPr lang="en-GB" b="1" dirty="0" err="1">
                <a:solidFill>
                  <a:srgbClr val="94C020"/>
                </a:solidFill>
                <a:latin typeface="+mn-lt"/>
              </a:rPr>
              <a:t>Yrkesutbildning</a:t>
            </a:r>
            <a:r>
              <a:rPr lang="en-GB" b="1" dirty="0">
                <a:solidFill>
                  <a:srgbClr val="94C020"/>
                </a:solidFill>
                <a:latin typeface="+mn-lt"/>
              </a:rPr>
              <a:t> </a:t>
            </a:r>
            <a:br>
              <a:rPr lang="en-GB" b="1" dirty="0">
                <a:solidFill>
                  <a:srgbClr val="94C020"/>
                </a:solidFill>
                <a:latin typeface="+mn-lt"/>
              </a:rPr>
            </a:br>
            <a:r>
              <a:rPr lang="en-GB" b="1" dirty="0">
                <a:solidFill>
                  <a:srgbClr val="94C020"/>
                </a:solidFill>
                <a:latin typeface="+mn-lt"/>
              </a:rPr>
              <a:t>Modul: </a:t>
            </a:r>
            <a:r>
              <a:rPr lang="en-GB" dirty="0"/>
              <a:t>Bio-</a:t>
            </a:r>
            <a:r>
              <a:rPr lang="en-GB" dirty="0" err="1"/>
              <a:t>ekonomi</a:t>
            </a:r>
            <a:r>
              <a:rPr lang="en-GB" dirty="0"/>
              <a:t>, </a:t>
            </a:r>
            <a:r>
              <a:rPr lang="en-GB" dirty="0" err="1"/>
              <a:t>cirkulär</a:t>
            </a:r>
            <a:r>
              <a:rPr lang="en-GB" dirty="0"/>
              <a:t> </a:t>
            </a:r>
            <a:r>
              <a:rPr lang="en-GB" dirty="0" err="1"/>
              <a:t>ekonomi</a:t>
            </a:r>
            <a:r>
              <a:rPr lang="en-GB" dirty="0"/>
              <a:t> </a:t>
            </a:r>
            <a:r>
              <a:rPr lang="en-GB" dirty="0" err="1"/>
              <a:t>och</a:t>
            </a:r>
            <a:r>
              <a:rPr lang="en-GB" dirty="0"/>
              <a:t> </a:t>
            </a:r>
            <a:r>
              <a:rPr lang="en-GB" dirty="0" err="1"/>
              <a:t>biobaserade</a:t>
            </a:r>
            <a:r>
              <a:rPr lang="en-GB" dirty="0"/>
              <a:t> </a:t>
            </a:r>
            <a:r>
              <a:rPr lang="en-GB" dirty="0" err="1"/>
              <a:t>produkter</a:t>
            </a:r>
            <a:br>
              <a:rPr lang="en-GB" b="1" dirty="0">
                <a:solidFill>
                  <a:srgbClr val="94C020"/>
                </a:solidFill>
                <a:latin typeface="+mn-lt"/>
              </a:rPr>
            </a:br>
            <a:r>
              <a:rPr lang="en-GB" b="1" dirty="0" err="1">
                <a:solidFill>
                  <a:srgbClr val="94C020"/>
                </a:solidFill>
                <a:latin typeface="+mn-lt"/>
              </a:rPr>
              <a:t>Ämne</a:t>
            </a:r>
            <a:r>
              <a:rPr lang="en-GB" b="1" dirty="0">
                <a:solidFill>
                  <a:srgbClr val="94C020"/>
                </a:solidFill>
                <a:latin typeface="+mn-lt"/>
              </a:rPr>
              <a:t>: </a:t>
            </a:r>
            <a:r>
              <a:rPr lang="en-US" dirty="0" err="1"/>
              <a:t>Cirkulär</a:t>
            </a:r>
            <a:r>
              <a:rPr lang="en-US" dirty="0"/>
              <a:t> Ekonomi</a:t>
            </a:r>
            <a:endParaRPr lang="en-GB" dirty="0"/>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448138"/>
            <a:ext cx="9144000" cy="1655762"/>
          </a:xfrm>
        </p:spPr>
        <p:txBody>
          <a:bodyPr/>
          <a:lstStyle/>
          <a:p>
            <a:pPr marL="0" indent="0">
              <a:buNone/>
            </a:pPr>
            <a:r>
              <a:rPr lang="en-GB" dirty="0" err="1">
                <a:solidFill>
                  <a:schemeClr val="tx1">
                    <a:lumMod val="65000"/>
                    <a:lumOff val="35000"/>
                  </a:schemeClr>
                </a:solidFill>
              </a:rPr>
              <a:t>Författare</a:t>
            </a:r>
            <a:r>
              <a:rPr lang="it-IT" dirty="0">
                <a:solidFill>
                  <a:schemeClr val="tx1">
                    <a:lumMod val="65000"/>
                    <a:lumOff val="35000"/>
                  </a:schemeClr>
                </a:solidFill>
              </a:rPr>
              <a:t>: </a:t>
            </a:r>
            <a:r>
              <a:rPr lang="it-IT" dirty="0"/>
              <a:t>UOP</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7DCA-871E-9B38-D9F2-048ADD46984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559BDA-618F-169D-B206-10AC5E6CDBAF}"/>
              </a:ext>
            </a:extLst>
          </p:cNvPr>
          <p:cNvSpPr>
            <a:spLocks noGrp="1"/>
          </p:cNvSpPr>
          <p:nvPr>
            <p:ph type="title"/>
          </p:nvPr>
        </p:nvSpPr>
        <p:spPr>
          <a:xfrm>
            <a:off x="957470" y="2728295"/>
            <a:ext cx="10515600" cy="1009651"/>
          </a:xfrm>
        </p:spPr>
        <p:txBody>
          <a:bodyPr>
            <a:normAutofit fontScale="90000"/>
          </a:bodyPr>
          <a:lstStyle/>
          <a:p>
            <a:r>
              <a:rPr lang="en-US" dirty="0"/>
              <a:t>3. </a:t>
            </a:r>
            <a:r>
              <a:rPr lang="en-US" dirty="0" err="1"/>
              <a:t>Jordbruksproduktion</a:t>
            </a:r>
            <a:r>
              <a:rPr lang="en-US" dirty="0"/>
              <a:t> av </a:t>
            </a:r>
            <a:r>
              <a:rPr lang="en-US" dirty="0" err="1"/>
              <a:t>biobaserade</a:t>
            </a:r>
            <a:r>
              <a:rPr lang="en-US" dirty="0"/>
              <a:t> </a:t>
            </a:r>
            <a:r>
              <a:rPr lang="en-US" dirty="0" err="1"/>
              <a:t>resurser</a:t>
            </a:r>
            <a:endParaRPr lang="en-GB" dirty="0"/>
          </a:p>
        </p:txBody>
      </p:sp>
      <p:sp>
        <p:nvSpPr>
          <p:cNvPr id="4" name="Segnaposto piè di pagina 3">
            <a:extLst>
              <a:ext uri="{FF2B5EF4-FFF2-40B4-BE49-F238E27FC236}">
                <a16:creationId xmlns:a16="http://schemas.microsoft.com/office/drawing/2014/main" id="{92D8927C-C34E-AEF6-0487-1B4BF44B77A2}"/>
              </a:ext>
            </a:extLst>
          </p:cNvPr>
          <p:cNvSpPr>
            <a:spLocks noGrp="1"/>
          </p:cNvSpPr>
          <p:nvPr>
            <p:ph type="ftr" sz="quarter" idx="11"/>
          </p:nvPr>
        </p:nvSpPr>
        <p:spPr/>
        <p:txBody>
          <a:bodyPr/>
          <a:lstStyle/>
          <a:p>
            <a:r>
              <a:rPr lang="sv-SE" dirty="0"/>
              <a:t>Modul: Bioekonomi, cirkulär ekonomi och biobaserade produkter / Ämne: Cirkulär ekonomi / Delämne: Jordbruksproduktion av biobaserade resurser</a:t>
            </a:r>
            <a:endParaRPr lang="en-US" dirty="0"/>
          </a:p>
        </p:txBody>
      </p:sp>
      <p:sp>
        <p:nvSpPr>
          <p:cNvPr id="5" name="Segnaposto numero diapositiva 4">
            <a:extLst>
              <a:ext uri="{FF2B5EF4-FFF2-40B4-BE49-F238E27FC236}">
                <a16:creationId xmlns:a16="http://schemas.microsoft.com/office/drawing/2014/main" id="{77E261CA-28D1-BC40-8C0F-D76846A0DC7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40751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38A5A-5526-C712-7B02-DE662D84567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8896A61-A4EF-D17E-8B1B-3FE26B3F452A}"/>
              </a:ext>
            </a:extLst>
          </p:cNvPr>
          <p:cNvSpPr>
            <a:spLocks noGrp="1"/>
          </p:cNvSpPr>
          <p:nvPr>
            <p:ph type="title"/>
          </p:nvPr>
        </p:nvSpPr>
        <p:spPr>
          <a:xfrm>
            <a:off x="2494721" y="533328"/>
            <a:ext cx="10515600" cy="1009651"/>
          </a:xfrm>
        </p:spPr>
        <p:txBody>
          <a:bodyPr>
            <a:normAutofit/>
          </a:bodyPr>
          <a:lstStyle/>
          <a:p>
            <a:r>
              <a:rPr lang="en-US" dirty="0"/>
              <a:t>3.1. </a:t>
            </a:r>
            <a:r>
              <a:rPr lang="en-US" dirty="0" err="1"/>
              <a:t>Biobaserade</a:t>
            </a:r>
            <a:r>
              <a:rPr lang="en-US" dirty="0"/>
              <a:t> </a:t>
            </a:r>
            <a:r>
              <a:rPr lang="en-US" dirty="0" err="1"/>
              <a:t>produkter</a:t>
            </a:r>
            <a:endParaRPr lang="en-GB" dirty="0"/>
          </a:p>
        </p:txBody>
      </p:sp>
      <p:sp>
        <p:nvSpPr>
          <p:cNvPr id="4" name="Segnaposto piè di pagina 3">
            <a:extLst>
              <a:ext uri="{FF2B5EF4-FFF2-40B4-BE49-F238E27FC236}">
                <a16:creationId xmlns:a16="http://schemas.microsoft.com/office/drawing/2014/main" id="{2B9D04F4-791B-E081-5B23-468E14566520}"/>
              </a:ext>
            </a:extLst>
          </p:cNvPr>
          <p:cNvSpPr>
            <a:spLocks noGrp="1"/>
          </p:cNvSpPr>
          <p:nvPr>
            <p:ph type="ftr" sz="quarter" idx="11"/>
          </p:nvPr>
        </p:nvSpPr>
        <p:spPr/>
        <p:txBody>
          <a:bodyPr/>
          <a:lstStyle/>
          <a:p>
            <a:r>
              <a:rPr lang="sv-SE" dirty="0"/>
              <a:t>Modul: Bioekonomi, cirkulär ekonomi och biobaserade produkter / Ämne: Cirkulär ekonomi / Delämne: Jordbruksproduktion av biobaserade resurser</a:t>
            </a:r>
            <a:endParaRPr lang="en-US" dirty="0"/>
          </a:p>
        </p:txBody>
      </p:sp>
      <p:sp>
        <p:nvSpPr>
          <p:cNvPr id="5" name="Segnaposto numero diapositiva 4">
            <a:extLst>
              <a:ext uri="{FF2B5EF4-FFF2-40B4-BE49-F238E27FC236}">
                <a16:creationId xmlns:a16="http://schemas.microsoft.com/office/drawing/2014/main" id="{8867D576-27C2-6AF8-0BA7-B435B8C7D31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9" name="Content Placeholder 8">
            <a:extLst>
              <a:ext uri="{FF2B5EF4-FFF2-40B4-BE49-F238E27FC236}">
                <a16:creationId xmlns:a16="http://schemas.microsoft.com/office/drawing/2014/main" id="{888714F7-B0D2-6077-1592-F008E742A8CD}"/>
              </a:ext>
            </a:extLst>
          </p:cNvPr>
          <p:cNvSpPr>
            <a:spLocks noGrp="1"/>
          </p:cNvSpPr>
          <p:nvPr>
            <p:ph idx="1"/>
          </p:nvPr>
        </p:nvSpPr>
        <p:spPr>
          <a:xfrm>
            <a:off x="571500" y="1663974"/>
            <a:ext cx="10515600" cy="3882267"/>
          </a:xfrm>
        </p:spPr>
        <p:txBody>
          <a:bodyPr>
            <a:noAutofit/>
          </a:bodyPr>
          <a:lstStyle/>
          <a:p>
            <a:pPr marL="457200" lvl="1" indent="0" algn="l">
              <a:lnSpc>
                <a:spcPct val="120000"/>
              </a:lnSpc>
              <a:buNone/>
            </a:pPr>
            <a:r>
              <a:rPr lang="en-GB" sz="1800" b="1" i="0" u="sng" dirty="0">
                <a:effectLst/>
                <a:latin typeface="Söhne"/>
              </a:rPr>
              <a:t>Definition</a:t>
            </a:r>
          </a:p>
          <a:p>
            <a:pPr>
              <a:lnSpc>
                <a:spcPct val="120000"/>
              </a:lnSpc>
            </a:pPr>
            <a:r>
              <a:rPr lang="sv-SE" sz="1800" b="1" i="0" dirty="0">
                <a:solidFill>
                  <a:srgbClr val="595959"/>
                </a:solidFill>
                <a:effectLst/>
                <a:latin typeface="Söhne"/>
              </a:rPr>
              <a:t>Biobaserade produkter är varor som tillverkas av hållbara råvaror från livsmedels- eller jordbrukssektorn.</a:t>
            </a:r>
          </a:p>
          <a:p>
            <a:pPr>
              <a:lnSpc>
                <a:spcPct val="120000"/>
              </a:lnSpc>
            </a:pPr>
            <a:r>
              <a:rPr lang="sv-SE" sz="1800" b="1" i="0" dirty="0">
                <a:solidFill>
                  <a:srgbClr val="595959"/>
                </a:solidFill>
                <a:effectLst/>
                <a:latin typeface="Söhne"/>
              </a:rPr>
              <a:t>EU-kommissionen definierar dem som produkter som helt eller delvis tillverkas av biologiska källor, med undantag för fossila källor.</a:t>
            </a:r>
          </a:p>
          <a:p>
            <a:pPr>
              <a:lnSpc>
                <a:spcPct val="120000"/>
              </a:lnSpc>
            </a:pPr>
            <a:r>
              <a:rPr lang="sv-SE" sz="1800" b="1" i="0" dirty="0">
                <a:solidFill>
                  <a:srgbClr val="595959"/>
                </a:solidFill>
                <a:effectLst/>
                <a:latin typeface="Söhne"/>
              </a:rPr>
              <a:t>I USA definieras biobaserade produkter enligt Farm </a:t>
            </a:r>
            <a:r>
              <a:rPr lang="sv-SE" sz="1800" b="1" i="0" dirty="0" err="1">
                <a:solidFill>
                  <a:srgbClr val="595959"/>
                </a:solidFill>
                <a:effectLst/>
                <a:latin typeface="Söhne"/>
              </a:rPr>
              <a:t>Security</a:t>
            </a:r>
            <a:r>
              <a:rPr lang="sv-SE" sz="1800" b="1" i="0" dirty="0">
                <a:solidFill>
                  <a:srgbClr val="595959"/>
                </a:solidFill>
                <a:effectLst/>
                <a:latin typeface="Söhne"/>
              </a:rPr>
              <a:t> and Rural Investment </a:t>
            </a:r>
            <a:r>
              <a:rPr lang="sv-SE" sz="1800" b="1" i="0" dirty="0" err="1">
                <a:solidFill>
                  <a:srgbClr val="595959"/>
                </a:solidFill>
                <a:effectLst/>
                <a:latin typeface="Söhne"/>
              </a:rPr>
              <a:t>Act</a:t>
            </a:r>
            <a:r>
              <a:rPr lang="sv-SE" sz="1800" b="1" i="0" dirty="0">
                <a:solidFill>
                  <a:srgbClr val="595959"/>
                </a:solidFill>
                <a:effectLst/>
                <a:latin typeface="Söhne"/>
              </a:rPr>
              <a:t> från 2002 som artiklar som härrör från biologiska eller förnybara jordbruksmaterial.</a:t>
            </a:r>
            <a:endParaRPr lang="en-GB" sz="1800" b="1" i="0" dirty="0">
              <a:solidFill>
                <a:srgbClr val="595959"/>
              </a:solidFill>
              <a:effectLst/>
              <a:latin typeface="Söhne"/>
            </a:endParaRPr>
          </a:p>
          <a:p>
            <a:pPr marL="0" indent="0" algn="l">
              <a:lnSpc>
                <a:spcPct val="120000"/>
              </a:lnSpc>
              <a:buNone/>
            </a:pPr>
            <a:r>
              <a:rPr lang="en-GB" sz="1800" b="1" i="0" u="sng" dirty="0" err="1">
                <a:solidFill>
                  <a:srgbClr val="595959"/>
                </a:solidFill>
                <a:effectLst/>
                <a:latin typeface="Söhne"/>
              </a:rPr>
              <a:t>Främjande</a:t>
            </a:r>
            <a:r>
              <a:rPr lang="en-GB" sz="1800" b="1" i="0" u="sng" dirty="0">
                <a:solidFill>
                  <a:srgbClr val="595959"/>
                </a:solidFill>
                <a:effectLst/>
                <a:latin typeface="Söhne"/>
              </a:rPr>
              <a:t> </a:t>
            </a:r>
            <a:r>
              <a:rPr lang="en-GB" sz="1800" b="1" i="0" u="sng" dirty="0" err="1">
                <a:solidFill>
                  <a:srgbClr val="595959"/>
                </a:solidFill>
                <a:effectLst/>
                <a:latin typeface="Söhne"/>
              </a:rPr>
              <a:t>och</a:t>
            </a:r>
            <a:r>
              <a:rPr lang="en-GB" sz="1800" b="1" i="0" u="sng" dirty="0">
                <a:solidFill>
                  <a:srgbClr val="595959"/>
                </a:solidFill>
                <a:effectLst/>
                <a:latin typeface="Söhne"/>
              </a:rPr>
              <a:t> </a:t>
            </a:r>
            <a:r>
              <a:rPr lang="en-GB" sz="1800" b="1" i="0" u="sng" dirty="0" err="1">
                <a:solidFill>
                  <a:srgbClr val="595959"/>
                </a:solidFill>
                <a:effectLst/>
                <a:latin typeface="Söhne"/>
              </a:rPr>
              <a:t>reglering</a:t>
            </a:r>
            <a:r>
              <a:rPr lang="en-GB" sz="1800" b="1" i="0" u="sng" dirty="0">
                <a:solidFill>
                  <a:srgbClr val="595959"/>
                </a:solidFill>
                <a:effectLst/>
                <a:latin typeface="Söhne"/>
              </a:rPr>
              <a:t>:</a:t>
            </a:r>
          </a:p>
          <a:p>
            <a:pPr marL="0" indent="0" algn="l">
              <a:lnSpc>
                <a:spcPct val="120000"/>
              </a:lnSpc>
              <a:buNone/>
            </a:pPr>
            <a:r>
              <a:rPr lang="sv-SE" sz="1800" b="0" i="0" dirty="0">
                <a:effectLst/>
                <a:latin typeface="Söhne"/>
              </a:rPr>
              <a:t>Det amerikanska jordbruksdepartementet lanserade 2002 programmet </a:t>
            </a:r>
            <a:r>
              <a:rPr lang="sv-SE" sz="1800" b="0" i="0" dirty="0" err="1">
                <a:effectLst/>
                <a:latin typeface="Söhne"/>
              </a:rPr>
              <a:t>BioPreferred</a:t>
            </a:r>
            <a:r>
              <a:rPr lang="sv-SE" sz="1800" b="0" i="0" dirty="0">
                <a:effectLst/>
                <a:latin typeface="Söhne"/>
              </a:rPr>
              <a:t> för att uppmuntra användningen av biobaserade produkter.</a:t>
            </a:r>
          </a:p>
          <a:p>
            <a:pPr marL="0" indent="0" algn="l">
              <a:lnSpc>
                <a:spcPct val="120000"/>
              </a:lnSpc>
              <a:buNone/>
            </a:pPr>
            <a:r>
              <a:rPr lang="sv-SE" sz="1800" b="0" i="0" dirty="0">
                <a:effectLst/>
                <a:latin typeface="Söhne"/>
              </a:rPr>
              <a:t>Exempel på detta är besprutningsmedel för jordbruket, kompostförbättrare och produkter för skadedjursbekämpning.</a:t>
            </a:r>
            <a:endParaRPr lang="en-GB" sz="1800" b="0" i="0" dirty="0">
              <a:effectLst/>
              <a:latin typeface="Söhne"/>
            </a:endParaRPr>
          </a:p>
        </p:txBody>
      </p:sp>
    </p:spTree>
    <p:extLst>
      <p:ext uri="{BB962C8B-B14F-4D97-AF65-F5344CB8AC3E}">
        <p14:creationId xmlns:p14="http://schemas.microsoft.com/office/powerpoint/2010/main" val="171989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FA5D-6F21-AC2D-B186-F9975EF511B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307D45C-02A8-0C4D-212B-3C086A3FF441}"/>
              </a:ext>
            </a:extLst>
          </p:cNvPr>
          <p:cNvSpPr>
            <a:spLocks noGrp="1"/>
          </p:cNvSpPr>
          <p:nvPr>
            <p:ph type="title"/>
          </p:nvPr>
        </p:nvSpPr>
        <p:spPr>
          <a:xfrm>
            <a:off x="2667000" y="506824"/>
            <a:ext cx="10515600" cy="1009651"/>
          </a:xfrm>
        </p:spPr>
        <p:txBody>
          <a:bodyPr>
            <a:normAutofit/>
          </a:bodyPr>
          <a:lstStyle/>
          <a:p>
            <a:r>
              <a:rPr lang="en-US" dirty="0"/>
              <a:t>3.1. </a:t>
            </a:r>
            <a:r>
              <a:rPr lang="en-US" dirty="0" err="1"/>
              <a:t>Biobaserade</a:t>
            </a:r>
            <a:r>
              <a:rPr lang="en-US" dirty="0"/>
              <a:t> </a:t>
            </a:r>
            <a:r>
              <a:rPr lang="en-US" dirty="0" err="1"/>
              <a:t>produkter</a:t>
            </a:r>
            <a:endParaRPr lang="en-GB" dirty="0"/>
          </a:p>
        </p:txBody>
      </p:sp>
      <p:sp>
        <p:nvSpPr>
          <p:cNvPr id="4" name="Segnaposto piè di pagina 3">
            <a:extLst>
              <a:ext uri="{FF2B5EF4-FFF2-40B4-BE49-F238E27FC236}">
                <a16:creationId xmlns:a16="http://schemas.microsoft.com/office/drawing/2014/main" id="{6E08620C-DE04-4C84-10F3-34865CBA1550}"/>
              </a:ext>
            </a:extLst>
          </p:cNvPr>
          <p:cNvSpPr>
            <a:spLocks noGrp="1"/>
          </p:cNvSpPr>
          <p:nvPr>
            <p:ph type="ftr" sz="quarter" idx="11"/>
          </p:nvPr>
        </p:nvSpPr>
        <p:spPr/>
        <p:txBody>
          <a:bodyPr/>
          <a:lstStyle/>
          <a:p>
            <a:r>
              <a:rPr lang="sv-SE" dirty="0"/>
              <a:t>Modul: Bioekonomi, cirkulär ekonomi och biobaserade produkter / Ämne: Cirkulär ekonomi / Delämne: Jordbruksproduktion av biobaserade resurser</a:t>
            </a:r>
            <a:endParaRPr lang="en-US" dirty="0"/>
          </a:p>
        </p:txBody>
      </p:sp>
      <p:sp>
        <p:nvSpPr>
          <p:cNvPr id="5" name="Segnaposto numero diapositiva 4">
            <a:extLst>
              <a:ext uri="{FF2B5EF4-FFF2-40B4-BE49-F238E27FC236}">
                <a16:creationId xmlns:a16="http://schemas.microsoft.com/office/drawing/2014/main" id="{8B1518B0-AD08-F4FB-5AAB-48DFB7BA57DC}"/>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9" name="Content Placeholder 8">
            <a:extLst>
              <a:ext uri="{FF2B5EF4-FFF2-40B4-BE49-F238E27FC236}">
                <a16:creationId xmlns:a16="http://schemas.microsoft.com/office/drawing/2014/main" id="{B81674ED-75BE-EAA9-AC93-ECEA3420B527}"/>
              </a:ext>
            </a:extLst>
          </p:cNvPr>
          <p:cNvSpPr>
            <a:spLocks noGrp="1"/>
          </p:cNvSpPr>
          <p:nvPr>
            <p:ph idx="1"/>
          </p:nvPr>
        </p:nvSpPr>
        <p:spPr>
          <a:xfrm>
            <a:off x="838200" y="1742105"/>
            <a:ext cx="10515600" cy="3528463"/>
          </a:xfrm>
        </p:spPr>
        <p:txBody>
          <a:bodyPr>
            <a:noAutofit/>
          </a:bodyPr>
          <a:lstStyle/>
          <a:p>
            <a:pPr marL="0" indent="0" algn="l">
              <a:lnSpc>
                <a:spcPct val="150000"/>
              </a:lnSpc>
              <a:buNone/>
            </a:pPr>
            <a:r>
              <a:rPr lang="en-GB" sz="1800" b="1" i="0" dirty="0" err="1">
                <a:solidFill>
                  <a:srgbClr val="595959"/>
                </a:solidFill>
                <a:effectLst/>
                <a:latin typeface="Söhne"/>
              </a:rPr>
              <a:t>Globalt</a:t>
            </a:r>
            <a:r>
              <a:rPr lang="en-GB" sz="1800" b="1" i="0" dirty="0">
                <a:solidFill>
                  <a:srgbClr val="595959"/>
                </a:solidFill>
                <a:effectLst/>
                <a:latin typeface="Söhne"/>
              </a:rPr>
              <a:t> </a:t>
            </a:r>
            <a:r>
              <a:rPr lang="en-GB" sz="1800" b="1" i="0" dirty="0" err="1">
                <a:solidFill>
                  <a:srgbClr val="595959"/>
                </a:solidFill>
                <a:effectLst/>
                <a:latin typeface="Söhne"/>
              </a:rPr>
              <a:t>skifte</a:t>
            </a:r>
            <a:r>
              <a:rPr lang="en-GB" sz="1800" b="1" i="0" dirty="0">
                <a:solidFill>
                  <a:srgbClr val="595959"/>
                </a:solidFill>
                <a:effectLst/>
                <a:latin typeface="Söhne"/>
              </a:rPr>
              <a:t>:</a:t>
            </a:r>
          </a:p>
          <a:p>
            <a:pPr>
              <a:lnSpc>
                <a:spcPct val="150000"/>
              </a:lnSpc>
            </a:pPr>
            <a:r>
              <a:rPr lang="sv-SE" sz="1800" b="0" i="0" dirty="0">
                <a:effectLst/>
                <a:latin typeface="Söhne"/>
              </a:rPr>
              <a:t>Övergången till biobaserade produkter återspeglar den ekonomiska, politiska och handelsmässiga dynamiken inom jordbruket</a:t>
            </a:r>
          </a:p>
          <a:p>
            <a:pPr>
              <a:lnSpc>
                <a:spcPct val="150000"/>
              </a:lnSpc>
            </a:pPr>
            <a:r>
              <a:rPr lang="sv-SE" sz="1800" b="0" i="0" dirty="0">
                <a:effectLst/>
                <a:latin typeface="Söhne"/>
              </a:rPr>
              <a:t>Framsteg inom omvandlingsprocesser och teknik driver på denna förändring och omvandlar traditionella insatsvaror från jordbruket till kemikalier, energi och andra innovativa produkter.</a:t>
            </a:r>
          </a:p>
          <a:p>
            <a:pPr marL="0" indent="0" algn="l">
              <a:lnSpc>
                <a:spcPct val="150000"/>
              </a:lnSpc>
              <a:buNone/>
            </a:pPr>
            <a:r>
              <a:rPr lang="en-GB" sz="1800" b="1" i="0" dirty="0" err="1">
                <a:solidFill>
                  <a:srgbClr val="595959"/>
                </a:solidFill>
                <a:effectLst/>
                <a:latin typeface="Söhne"/>
              </a:rPr>
              <a:t>Tillgång</a:t>
            </a:r>
            <a:r>
              <a:rPr lang="en-GB" sz="1800" b="1" i="0" dirty="0">
                <a:solidFill>
                  <a:srgbClr val="595959"/>
                </a:solidFill>
                <a:effectLst/>
                <a:latin typeface="Söhne"/>
              </a:rPr>
              <a:t> till information:</a:t>
            </a:r>
          </a:p>
          <a:p>
            <a:pPr marL="0" indent="0" algn="l">
              <a:lnSpc>
                <a:spcPct val="150000"/>
              </a:lnSpc>
              <a:buNone/>
            </a:pPr>
            <a:r>
              <a:rPr lang="sv-SE" sz="1800" b="0" i="0" dirty="0">
                <a:effectLst/>
                <a:latin typeface="Söhne"/>
              </a:rPr>
              <a:t>Intressenter behöver tillgång till omfattande tekniska databaser för att effektivt kunna navigera i de olika klasserna av bioprodukter.</a:t>
            </a:r>
          </a:p>
          <a:p>
            <a:pPr marL="0" indent="0" algn="l">
              <a:lnSpc>
                <a:spcPct val="150000"/>
              </a:lnSpc>
              <a:buNone/>
            </a:pPr>
            <a:r>
              <a:rPr lang="sv-SE" sz="1800" b="0" i="0" dirty="0">
                <a:effectLst/>
                <a:latin typeface="Söhne"/>
              </a:rPr>
              <a:t>Initiativ som NASULGC betonar vikten av sådana resurser för att underlätta ett välgrundat beslutsfattande.</a:t>
            </a:r>
            <a:endParaRPr lang="en-GB" sz="1800" b="0" i="0" dirty="0">
              <a:effectLst/>
              <a:latin typeface="Söhne"/>
            </a:endParaRPr>
          </a:p>
        </p:txBody>
      </p:sp>
    </p:spTree>
    <p:extLst>
      <p:ext uri="{BB962C8B-B14F-4D97-AF65-F5344CB8AC3E}">
        <p14:creationId xmlns:p14="http://schemas.microsoft.com/office/powerpoint/2010/main" val="207388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C419-8E0D-F845-81EE-AB61C161B8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096F145-DC2C-6297-14C0-BDF55FB28E63}"/>
              </a:ext>
            </a:extLst>
          </p:cNvPr>
          <p:cNvSpPr>
            <a:spLocks noGrp="1"/>
          </p:cNvSpPr>
          <p:nvPr>
            <p:ph type="title"/>
          </p:nvPr>
        </p:nvSpPr>
        <p:spPr>
          <a:xfrm>
            <a:off x="2905539" y="453004"/>
            <a:ext cx="10515600" cy="1009651"/>
          </a:xfrm>
        </p:spPr>
        <p:txBody>
          <a:bodyPr>
            <a:normAutofit/>
          </a:bodyPr>
          <a:lstStyle/>
          <a:p>
            <a:r>
              <a:rPr lang="en-US" dirty="0"/>
              <a:t>3.1. </a:t>
            </a:r>
            <a:r>
              <a:rPr lang="en-US" dirty="0" err="1"/>
              <a:t>Biobaserade</a:t>
            </a:r>
            <a:r>
              <a:rPr lang="en-US" dirty="0"/>
              <a:t> </a:t>
            </a:r>
            <a:r>
              <a:rPr lang="en-US" dirty="0" err="1"/>
              <a:t>produkter</a:t>
            </a:r>
            <a:r>
              <a:rPr lang="en-US" dirty="0"/>
              <a:t> </a:t>
            </a:r>
            <a:endParaRPr lang="en-GB" dirty="0"/>
          </a:p>
        </p:txBody>
      </p:sp>
      <p:sp>
        <p:nvSpPr>
          <p:cNvPr id="4" name="Segnaposto piè di pagina 3">
            <a:extLst>
              <a:ext uri="{FF2B5EF4-FFF2-40B4-BE49-F238E27FC236}">
                <a16:creationId xmlns:a16="http://schemas.microsoft.com/office/drawing/2014/main" id="{A9982E7E-FB1E-E2B3-6941-4E15763DA73E}"/>
              </a:ext>
            </a:extLst>
          </p:cNvPr>
          <p:cNvSpPr>
            <a:spLocks noGrp="1"/>
          </p:cNvSpPr>
          <p:nvPr>
            <p:ph type="ftr" sz="quarter" idx="11"/>
          </p:nvPr>
        </p:nvSpPr>
        <p:spPr/>
        <p:txBody>
          <a:bodyPr/>
          <a:lstStyle/>
          <a:p>
            <a:r>
              <a:rPr lang="sv-SE" dirty="0"/>
              <a:t>Modul: Bioekonomi, cirkulär ekonomi och biobaserade produkter / Ämne: Cirkulär ekonomi / Delämne: Jordbruksproduktion av biobaserade resurser</a:t>
            </a:r>
            <a:endParaRPr lang="en-US" dirty="0"/>
          </a:p>
        </p:txBody>
      </p:sp>
      <p:sp>
        <p:nvSpPr>
          <p:cNvPr id="5" name="Segnaposto numero diapositiva 4">
            <a:extLst>
              <a:ext uri="{FF2B5EF4-FFF2-40B4-BE49-F238E27FC236}">
                <a16:creationId xmlns:a16="http://schemas.microsoft.com/office/drawing/2014/main" id="{1C208329-A63D-D2A0-B07E-05D94AA3E0B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3" name="Content Placeholder 2" descr="A diagram of bio based products&#10;&#10;Description automatically generated">
            <a:extLst>
              <a:ext uri="{FF2B5EF4-FFF2-40B4-BE49-F238E27FC236}">
                <a16:creationId xmlns:a16="http://schemas.microsoft.com/office/drawing/2014/main" id="{37D0666C-B160-47AE-2C3B-21E8C1DF601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190"/>
          <a:stretch/>
        </p:blipFill>
        <p:spPr bwMode="auto">
          <a:xfrm>
            <a:off x="2032038" y="2275828"/>
            <a:ext cx="7594524" cy="378559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4EEB4A8-73F3-0F14-AD93-678B00710356}"/>
              </a:ext>
            </a:extLst>
          </p:cNvPr>
          <p:cNvSpPr txBox="1"/>
          <p:nvPr/>
        </p:nvSpPr>
        <p:spPr>
          <a:xfrm>
            <a:off x="371060" y="1729041"/>
            <a:ext cx="5721631" cy="369332"/>
          </a:xfrm>
          <a:prstGeom prst="rect">
            <a:avLst/>
          </a:prstGeom>
          <a:noFill/>
        </p:spPr>
        <p:txBody>
          <a:bodyPr wrap="none" rtlCol="0">
            <a:spAutoFit/>
          </a:bodyPr>
          <a:lstStyle/>
          <a:p>
            <a:r>
              <a:rPr lang="sv-SE" dirty="0">
                <a:solidFill>
                  <a:srgbClr val="595959"/>
                </a:solidFill>
              </a:rPr>
              <a:t>Schematisk bild av uppdelningen av biobaserade produkter</a:t>
            </a:r>
            <a:endParaRPr lang="en-GR" dirty="0">
              <a:solidFill>
                <a:srgbClr val="595959"/>
              </a:solidFill>
            </a:endParaRPr>
          </a:p>
        </p:txBody>
      </p:sp>
      <p:sp>
        <p:nvSpPr>
          <p:cNvPr id="7" name="TextBox 6">
            <a:extLst>
              <a:ext uri="{FF2B5EF4-FFF2-40B4-BE49-F238E27FC236}">
                <a16:creationId xmlns:a16="http://schemas.microsoft.com/office/drawing/2014/main" id="{D7A53FFE-9CC7-8DD9-EA50-07E59200AF82}"/>
              </a:ext>
            </a:extLst>
          </p:cNvPr>
          <p:cNvSpPr txBox="1"/>
          <p:nvPr/>
        </p:nvSpPr>
        <p:spPr>
          <a:xfrm>
            <a:off x="8401735" y="5992655"/>
            <a:ext cx="1611339" cy="246221"/>
          </a:xfrm>
          <a:prstGeom prst="rect">
            <a:avLst/>
          </a:prstGeom>
          <a:noFill/>
        </p:spPr>
        <p:txBody>
          <a:bodyPr wrap="none" rtlCol="0">
            <a:spAutoFit/>
          </a:bodyPr>
          <a:lstStyle/>
          <a:p>
            <a:r>
              <a:rPr lang="en-GB" sz="1000" dirty="0">
                <a:solidFill>
                  <a:srgbClr val="595959"/>
                </a:solidFill>
              </a:rPr>
              <a:t>SOURCE: PRIYA ET AL, 2023</a:t>
            </a:r>
            <a:endParaRPr lang="en-GR" sz="1000" dirty="0">
              <a:solidFill>
                <a:srgbClr val="595959"/>
              </a:solidFill>
            </a:endParaRPr>
          </a:p>
        </p:txBody>
      </p:sp>
    </p:spTree>
    <p:extLst>
      <p:ext uri="{BB962C8B-B14F-4D97-AF65-F5344CB8AC3E}">
        <p14:creationId xmlns:p14="http://schemas.microsoft.com/office/powerpoint/2010/main" val="7885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73DE-6934-F3F4-EB5F-504A5E0A0C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2AD6751-89E9-A472-ECAA-977C22B54B55}"/>
              </a:ext>
            </a:extLst>
          </p:cNvPr>
          <p:cNvSpPr>
            <a:spLocks noGrp="1"/>
          </p:cNvSpPr>
          <p:nvPr>
            <p:ph type="title"/>
          </p:nvPr>
        </p:nvSpPr>
        <p:spPr>
          <a:xfrm>
            <a:off x="2759765" y="408055"/>
            <a:ext cx="10515600" cy="1009651"/>
          </a:xfrm>
        </p:spPr>
        <p:txBody>
          <a:bodyPr>
            <a:normAutofit/>
          </a:bodyPr>
          <a:lstStyle/>
          <a:p>
            <a:r>
              <a:rPr lang="en-US" dirty="0"/>
              <a:t>3.1. </a:t>
            </a:r>
            <a:r>
              <a:rPr lang="en-US" dirty="0" err="1"/>
              <a:t>Biobaserade</a:t>
            </a:r>
            <a:r>
              <a:rPr lang="en-US" dirty="0"/>
              <a:t> </a:t>
            </a:r>
            <a:r>
              <a:rPr lang="en-US" dirty="0" err="1"/>
              <a:t>produkter</a:t>
            </a:r>
            <a:r>
              <a:rPr lang="en-US" dirty="0"/>
              <a:t> </a:t>
            </a:r>
            <a:endParaRPr lang="en-GB" dirty="0"/>
          </a:p>
        </p:txBody>
      </p:sp>
      <p:sp>
        <p:nvSpPr>
          <p:cNvPr id="4" name="Segnaposto piè di pagina 3">
            <a:extLst>
              <a:ext uri="{FF2B5EF4-FFF2-40B4-BE49-F238E27FC236}">
                <a16:creationId xmlns:a16="http://schemas.microsoft.com/office/drawing/2014/main" id="{265828BC-4F60-1FF8-8CCC-8BB51EFF03FF}"/>
              </a:ext>
            </a:extLst>
          </p:cNvPr>
          <p:cNvSpPr>
            <a:spLocks noGrp="1"/>
          </p:cNvSpPr>
          <p:nvPr>
            <p:ph type="ftr" sz="quarter" idx="11"/>
          </p:nvPr>
        </p:nvSpPr>
        <p:spPr/>
        <p:txBody>
          <a:bodyPr/>
          <a:lstStyle/>
          <a:p>
            <a:r>
              <a:rPr lang="sv-SE" dirty="0"/>
              <a:t>Modul: Bioekonomi, cirkulär ekonomi och biobaserade produkter / Ämne: Cirkulär ekonomi / Delämne: Jordbruksproduktion av biobaserade resurser</a:t>
            </a:r>
            <a:endParaRPr lang="en-US" dirty="0"/>
          </a:p>
        </p:txBody>
      </p:sp>
      <p:sp>
        <p:nvSpPr>
          <p:cNvPr id="5" name="Segnaposto numero diapositiva 4">
            <a:extLst>
              <a:ext uri="{FF2B5EF4-FFF2-40B4-BE49-F238E27FC236}">
                <a16:creationId xmlns:a16="http://schemas.microsoft.com/office/drawing/2014/main" id="{BBBD7250-F8B6-3479-5B30-DF987CCAE586}"/>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9" name="Content Placeholder 8">
            <a:extLst>
              <a:ext uri="{FF2B5EF4-FFF2-40B4-BE49-F238E27FC236}">
                <a16:creationId xmlns:a16="http://schemas.microsoft.com/office/drawing/2014/main" id="{7BCDB3DA-DED3-609A-4EAB-BD7CFDF9D913}"/>
              </a:ext>
            </a:extLst>
          </p:cNvPr>
          <p:cNvSpPr>
            <a:spLocks noGrp="1"/>
          </p:cNvSpPr>
          <p:nvPr>
            <p:ph idx="1"/>
          </p:nvPr>
        </p:nvSpPr>
        <p:spPr>
          <a:xfrm>
            <a:off x="457200" y="1598612"/>
            <a:ext cx="11277600" cy="4005332"/>
          </a:xfrm>
        </p:spPr>
        <p:txBody>
          <a:bodyPr>
            <a:noAutofit/>
          </a:bodyPr>
          <a:lstStyle/>
          <a:p>
            <a:pPr marL="0" indent="0" algn="just">
              <a:buNone/>
            </a:pPr>
            <a:r>
              <a:rPr lang="en-GB" sz="1800" b="1" i="0" dirty="0" err="1">
                <a:solidFill>
                  <a:srgbClr val="595959"/>
                </a:solidFill>
                <a:effectLst/>
                <a:latin typeface="Söhne"/>
              </a:rPr>
              <a:t>Biologiska</a:t>
            </a:r>
            <a:r>
              <a:rPr lang="en-GB" sz="1800" b="1" i="0" dirty="0">
                <a:solidFill>
                  <a:srgbClr val="595959"/>
                </a:solidFill>
                <a:effectLst/>
                <a:latin typeface="Söhne"/>
              </a:rPr>
              <a:t> material:</a:t>
            </a:r>
          </a:p>
          <a:p>
            <a:pPr algn="just"/>
            <a:r>
              <a:rPr lang="sv-SE" sz="1800" b="0" i="0" dirty="0">
                <a:effectLst/>
                <a:latin typeface="Söhne"/>
              </a:rPr>
              <a:t>Utvinns från olika biomassakällor, inklusive växter, marina resurser och restprodukter från djur.</a:t>
            </a:r>
          </a:p>
          <a:p>
            <a:pPr algn="just"/>
            <a:r>
              <a:rPr lang="sv-SE" sz="1800" b="0" i="0" dirty="0">
                <a:effectLst/>
                <a:latin typeface="Söhne"/>
              </a:rPr>
              <a:t>Bearbetning av dessa resurser ger biomaterial, vilket kräver kunskap om råvarans sammansättning för effektiv produktion.</a:t>
            </a:r>
            <a:endParaRPr lang="en-GB" sz="1800" b="0" i="0" dirty="0">
              <a:effectLst/>
              <a:latin typeface="Söhne"/>
            </a:endParaRPr>
          </a:p>
          <a:p>
            <a:pPr marL="0" indent="0" algn="just">
              <a:buNone/>
            </a:pPr>
            <a:r>
              <a:rPr lang="en-GB" sz="1800" b="1" i="0" dirty="0" err="1">
                <a:solidFill>
                  <a:srgbClr val="595959"/>
                </a:solidFill>
                <a:effectLst/>
                <a:latin typeface="Söhne"/>
              </a:rPr>
              <a:t>Energi</a:t>
            </a:r>
            <a:r>
              <a:rPr lang="en-GB" sz="1800" b="1" i="0" dirty="0">
                <a:solidFill>
                  <a:srgbClr val="595959"/>
                </a:solidFill>
                <a:effectLst/>
                <a:latin typeface="Söhne"/>
              </a:rPr>
              <a:t> </a:t>
            </a:r>
            <a:r>
              <a:rPr lang="en-GB" sz="1800" b="1" i="0" dirty="0" err="1">
                <a:solidFill>
                  <a:srgbClr val="595959"/>
                </a:solidFill>
                <a:effectLst/>
                <a:latin typeface="Söhne"/>
              </a:rPr>
              <a:t>Bränslen</a:t>
            </a:r>
            <a:r>
              <a:rPr lang="en-GB" sz="1800" b="1" i="0" dirty="0">
                <a:solidFill>
                  <a:srgbClr val="595959"/>
                </a:solidFill>
                <a:effectLst/>
                <a:latin typeface="Söhne"/>
              </a:rPr>
              <a:t>:</a:t>
            </a:r>
          </a:p>
          <a:p>
            <a:pPr algn="just"/>
            <a:r>
              <a:rPr lang="sv-SE" sz="1800" b="0" i="0" dirty="0">
                <a:effectLst/>
                <a:latin typeface="Söhne"/>
              </a:rPr>
              <a:t>Biomassa är en förnybar energikälla som bland annat består av växter, jordbruksavfall och biprodukter från skogsbruk.</a:t>
            </a:r>
          </a:p>
          <a:p>
            <a:pPr algn="just"/>
            <a:r>
              <a:rPr lang="sv-SE" sz="1800" b="0" i="0" dirty="0">
                <a:effectLst/>
                <a:latin typeface="Söhne"/>
              </a:rPr>
              <a:t>Biobränslen som etanol, metanol och biodiesel framställs från biomassa med hjälp av biokemiska eller termokemiska omvandlingsprocesser.</a:t>
            </a:r>
            <a:endParaRPr lang="en-GB" sz="1800" b="0" i="0" dirty="0">
              <a:effectLst/>
              <a:latin typeface="Söhne"/>
            </a:endParaRPr>
          </a:p>
          <a:p>
            <a:pPr marL="0" indent="0" algn="just">
              <a:buNone/>
            </a:pPr>
            <a:r>
              <a:rPr lang="en-GB" sz="1800" b="1" i="0" dirty="0" err="1">
                <a:solidFill>
                  <a:srgbClr val="595959"/>
                </a:solidFill>
                <a:effectLst/>
                <a:latin typeface="Söhne"/>
              </a:rPr>
              <a:t>Biokemikalier</a:t>
            </a:r>
            <a:r>
              <a:rPr lang="en-GB" sz="1800" b="1" i="0" dirty="0">
                <a:solidFill>
                  <a:srgbClr val="595959"/>
                </a:solidFill>
                <a:effectLst/>
                <a:latin typeface="Söhne"/>
              </a:rPr>
              <a:t>:</a:t>
            </a:r>
          </a:p>
          <a:p>
            <a:pPr algn="just"/>
            <a:r>
              <a:rPr lang="sv-SE" sz="1800" b="0" i="0" dirty="0">
                <a:effectLst/>
                <a:latin typeface="Söhne"/>
              </a:rPr>
              <a:t>Förnybara kemikalier som härrör från biomassa erbjuder miljövänliga alternativ till petroleumbaserade kemikalier. Exempel är bioalkoholer och bioderiverade syror som används inom läkemedels-, kosmetik- och livsmedelsindustrin.</a:t>
            </a:r>
          </a:p>
          <a:p>
            <a:pPr algn="just"/>
            <a:r>
              <a:rPr lang="sv-SE" sz="1800" b="0" i="0" dirty="0">
                <a:effectLst/>
                <a:latin typeface="Söhne"/>
              </a:rPr>
              <a:t>Dessa alternativ är ofta mer hållbara, kostnadseffektiva och biologiskt nedbrytbara jämfört med icke-förnybara motsvarigheter.</a:t>
            </a:r>
            <a:endParaRPr lang="en-GR" sz="1800" dirty="0">
              <a:solidFill>
                <a:srgbClr val="595959"/>
              </a:solidFill>
            </a:endParaRPr>
          </a:p>
        </p:txBody>
      </p:sp>
    </p:spTree>
    <p:extLst>
      <p:ext uri="{BB962C8B-B14F-4D97-AF65-F5344CB8AC3E}">
        <p14:creationId xmlns:p14="http://schemas.microsoft.com/office/powerpoint/2010/main" val="164993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5BE8-F778-C42C-1F1F-8C1010B072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F6BE51-6C40-EC09-3941-8D2F135AEA13}"/>
              </a:ext>
            </a:extLst>
          </p:cNvPr>
          <p:cNvSpPr>
            <a:spLocks noGrp="1"/>
          </p:cNvSpPr>
          <p:nvPr>
            <p:ph type="title"/>
          </p:nvPr>
        </p:nvSpPr>
        <p:spPr>
          <a:xfrm>
            <a:off x="1401418" y="612014"/>
            <a:ext cx="9418982" cy="1009651"/>
          </a:xfrm>
        </p:spPr>
        <p:txBody>
          <a:bodyPr>
            <a:normAutofit fontScale="90000"/>
          </a:bodyPr>
          <a:lstStyle/>
          <a:p>
            <a:pPr algn="ctr"/>
            <a:r>
              <a:rPr lang="en-US" dirty="0"/>
              <a:t>3.2. </a:t>
            </a:r>
            <a:r>
              <a:rPr lang="sv-SE" dirty="0"/>
              <a:t>Framväxten av bioprodukter inom jordbruket</a:t>
            </a:r>
            <a:endParaRPr lang="en-GB" dirty="0"/>
          </a:p>
        </p:txBody>
      </p:sp>
      <p:sp>
        <p:nvSpPr>
          <p:cNvPr id="4" name="Segnaposto piè di pagina 3">
            <a:extLst>
              <a:ext uri="{FF2B5EF4-FFF2-40B4-BE49-F238E27FC236}">
                <a16:creationId xmlns:a16="http://schemas.microsoft.com/office/drawing/2014/main" id="{7BAC8A8B-61DF-53E1-C4D7-F55E0B1DC2B3}"/>
              </a:ext>
            </a:extLst>
          </p:cNvPr>
          <p:cNvSpPr>
            <a:spLocks noGrp="1"/>
          </p:cNvSpPr>
          <p:nvPr>
            <p:ph type="ftr" sz="quarter" idx="11"/>
          </p:nvPr>
        </p:nvSpPr>
        <p:spPr/>
        <p:txBody>
          <a:bodyPr/>
          <a:lstStyle/>
          <a:p>
            <a:r>
              <a:rPr lang="sv-SE" dirty="0"/>
              <a:t>Modul: Bioekonomi, cirkulär ekonomi och biobaserade produkter / Ämne: Cirkulär ekonomi / Delämne: Jordbruksproduktion av biobaserade resurser</a:t>
            </a:r>
            <a:endParaRPr lang="en-US" dirty="0"/>
          </a:p>
        </p:txBody>
      </p:sp>
      <p:sp>
        <p:nvSpPr>
          <p:cNvPr id="5" name="Segnaposto numero diapositiva 4">
            <a:extLst>
              <a:ext uri="{FF2B5EF4-FFF2-40B4-BE49-F238E27FC236}">
                <a16:creationId xmlns:a16="http://schemas.microsoft.com/office/drawing/2014/main" id="{EB5EF34C-E575-0C45-9DF2-11943C49EDA4}"/>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9" name="Content Placeholder 8">
            <a:extLst>
              <a:ext uri="{FF2B5EF4-FFF2-40B4-BE49-F238E27FC236}">
                <a16:creationId xmlns:a16="http://schemas.microsoft.com/office/drawing/2014/main" id="{E71110B2-B50F-7680-3BC4-0E4FC01B8CD6}"/>
              </a:ext>
            </a:extLst>
          </p:cNvPr>
          <p:cNvSpPr>
            <a:spLocks noGrp="1"/>
          </p:cNvSpPr>
          <p:nvPr>
            <p:ph idx="1"/>
          </p:nvPr>
        </p:nvSpPr>
        <p:spPr>
          <a:xfrm>
            <a:off x="530087" y="1998179"/>
            <a:ext cx="11131826" cy="4240697"/>
          </a:xfrm>
        </p:spPr>
        <p:txBody>
          <a:bodyPr>
            <a:normAutofit fontScale="85000" lnSpcReduction="10000"/>
          </a:bodyPr>
          <a:lstStyle/>
          <a:p>
            <a:pPr marL="0" indent="0" algn="just">
              <a:lnSpc>
                <a:spcPct val="150000"/>
              </a:lnSpc>
              <a:buNone/>
            </a:pPr>
            <a:r>
              <a:rPr lang="en-GB" sz="2000" b="1" i="0" u="sng" dirty="0">
                <a:solidFill>
                  <a:srgbClr val="595959"/>
                </a:solidFill>
                <a:effectLst/>
                <a:latin typeface="Söhne"/>
              </a:rPr>
              <a:t>Typer </a:t>
            </a:r>
            <a:r>
              <a:rPr lang="en-GB" sz="2000" b="1" i="0" u="sng" dirty="0" err="1">
                <a:solidFill>
                  <a:srgbClr val="595959"/>
                </a:solidFill>
                <a:effectLst/>
                <a:latin typeface="Söhne"/>
              </a:rPr>
              <a:t>av</a:t>
            </a:r>
            <a:r>
              <a:rPr lang="en-GB" sz="2000" b="1" i="0" u="sng" dirty="0">
                <a:solidFill>
                  <a:srgbClr val="595959"/>
                </a:solidFill>
                <a:effectLst/>
                <a:latin typeface="Söhne"/>
              </a:rPr>
              <a:t> </a:t>
            </a:r>
            <a:r>
              <a:rPr lang="en-GB" sz="2000" b="1" i="0" u="sng" dirty="0" err="1">
                <a:solidFill>
                  <a:srgbClr val="595959"/>
                </a:solidFill>
                <a:effectLst/>
                <a:latin typeface="Söhne"/>
              </a:rPr>
              <a:t>bioprodukter</a:t>
            </a:r>
            <a:r>
              <a:rPr lang="en-GB" sz="2000" b="1" i="0" u="sng" dirty="0">
                <a:solidFill>
                  <a:srgbClr val="595959"/>
                </a:solidFill>
                <a:effectLst/>
                <a:latin typeface="Söhne"/>
              </a:rPr>
              <a:t>:</a:t>
            </a:r>
          </a:p>
          <a:p>
            <a:pPr algn="just">
              <a:lnSpc>
                <a:spcPct val="150000"/>
              </a:lnSpc>
            </a:pPr>
            <a:r>
              <a:rPr lang="sv-SE" sz="2000" b="1" i="0" dirty="0">
                <a:effectLst/>
                <a:latin typeface="Söhne"/>
              </a:rPr>
              <a:t>Biopesticider: </a:t>
            </a:r>
            <a:r>
              <a:rPr lang="sv-SE" sz="2000" i="0" dirty="0">
                <a:effectLst/>
                <a:latin typeface="Söhne"/>
              </a:rPr>
              <a:t>Använder biologiska medel för att bekämpa skadedjur och sjukdomar.</a:t>
            </a:r>
          </a:p>
          <a:p>
            <a:pPr algn="just">
              <a:lnSpc>
                <a:spcPct val="150000"/>
              </a:lnSpc>
            </a:pPr>
            <a:r>
              <a:rPr lang="sv-SE" sz="2000" b="1" i="0" dirty="0" err="1">
                <a:effectLst/>
                <a:latin typeface="Söhne"/>
              </a:rPr>
              <a:t>Biostimulanter</a:t>
            </a:r>
            <a:r>
              <a:rPr lang="sv-SE" sz="2000" b="1" i="0" dirty="0">
                <a:effectLst/>
                <a:latin typeface="Söhne"/>
              </a:rPr>
              <a:t>: </a:t>
            </a:r>
            <a:r>
              <a:rPr lang="sv-SE" sz="2000" i="0" dirty="0">
                <a:effectLst/>
                <a:latin typeface="Söhne"/>
              </a:rPr>
              <a:t>Stimulerar växttillväxt med hjälp av ämnen som hormoner eller enzymer.</a:t>
            </a:r>
          </a:p>
          <a:p>
            <a:pPr algn="just">
              <a:lnSpc>
                <a:spcPct val="150000"/>
              </a:lnSpc>
            </a:pPr>
            <a:r>
              <a:rPr lang="sv-SE" sz="2000" b="1" i="0" dirty="0">
                <a:effectLst/>
                <a:latin typeface="Söhne"/>
              </a:rPr>
              <a:t>Biogödsel: </a:t>
            </a:r>
            <a:r>
              <a:rPr lang="sv-SE" sz="2000" i="0" dirty="0">
                <a:effectLst/>
                <a:latin typeface="Söhne"/>
              </a:rPr>
              <a:t>Tillför näringsämnen från organiska källor, t.ex. kompost eller fiskmjöl, för att förbättra växtskydd, växtförädling och näringstillförsel.</a:t>
            </a:r>
          </a:p>
          <a:p>
            <a:pPr marL="0" indent="0" algn="just">
              <a:lnSpc>
                <a:spcPct val="150000"/>
              </a:lnSpc>
              <a:buNone/>
            </a:pPr>
            <a:r>
              <a:rPr lang="en-GB" sz="2000" b="1" i="0" u="sng" dirty="0" err="1">
                <a:solidFill>
                  <a:srgbClr val="595959"/>
                </a:solidFill>
                <a:effectLst/>
                <a:latin typeface="Söhne"/>
              </a:rPr>
              <a:t>Användningsområden</a:t>
            </a:r>
            <a:r>
              <a:rPr lang="en-GB" sz="2000" b="1" i="0" u="sng" dirty="0">
                <a:solidFill>
                  <a:srgbClr val="595959"/>
                </a:solidFill>
                <a:effectLst/>
                <a:latin typeface="Söhne"/>
              </a:rPr>
              <a:t>:</a:t>
            </a:r>
          </a:p>
          <a:p>
            <a:pPr algn="just">
              <a:lnSpc>
                <a:spcPct val="150000"/>
              </a:lnSpc>
            </a:pPr>
            <a:r>
              <a:rPr lang="sv-SE" sz="2000" b="0" i="0" dirty="0">
                <a:effectLst/>
                <a:latin typeface="Söhne"/>
              </a:rPr>
              <a:t>Tack vare sin miljövänlighet och effektivitet används de i stor utsträckning inom allt från kosmetika till bränslen.</a:t>
            </a:r>
          </a:p>
          <a:p>
            <a:pPr algn="just">
              <a:lnSpc>
                <a:spcPct val="150000"/>
              </a:lnSpc>
            </a:pPr>
            <a:r>
              <a:rPr lang="sv-SE" sz="2000" b="0" i="0" dirty="0">
                <a:effectLst/>
                <a:latin typeface="Söhne"/>
              </a:rPr>
              <a:t>Spelar en viktig roll i integrerat växtskydd, underlättar kommunikation mellan olika arter och främjar hållbara jordbruksmetoder.</a:t>
            </a:r>
            <a:endParaRPr lang="en-GR" sz="2000" dirty="0">
              <a:solidFill>
                <a:srgbClr val="595959"/>
              </a:solidFill>
            </a:endParaRPr>
          </a:p>
        </p:txBody>
      </p:sp>
    </p:spTree>
    <p:extLst>
      <p:ext uri="{BB962C8B-B14F-4D97-AF65-F5344CB8AC3E}">
        <p14:creationId xmlns:p14="http://schemas.microsoft.com/office/powerpoint/2010/main" val="201634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660A-C190-0A6E-B102-49488F72AE8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1857D88-7A05-72EC-D49A-7697AF922FF3}"/>
              </a:ext>
            </a:extLst>
          </p:cNvPr>
          <p:cNvSpPr>
            <a:spLocks noGrp="1"/>
          </p:cNvSpPr>
          <p:nvPr>
            <p:ph type="title"/>
          </p:nvPr>
        </p:nvSpPr>
        <p:spPr>
          <a:xfrm>
            <a:off x="2994991" y="429662"/>
            <a:ext cx="11128513" cy="1009651"/>
          </a:xfrm>
        </p:spPr>
        <p:txBody>
          <a:bodyPr>
            <a:normAutofit/>
          </a:bodyPr>
          <a:lstStyle/>
          <a:p>
            <a:r>
              <a:rPr lang="en-US" dirty="0"/>
              <a:t>Mer Information</a:t>
            </a:r>
            <a:endParaRPr lang="en-GB" dirty="0"/>
          </a:p>
        </p:txBody>
      </p:sp>
      <p:sp>
        <p:nvSpPr>
          <p:cNvPr id="4" name="Segnaposto piè di pagina 3">
            <a:extLst>
              <a:ext uri="{FF2B5EF4-FFF2-40B4-BE49-F238E27FC236}">
                <a16:creationId xmlns:a16="http://schemas.microsoft.com/office/drawing/2014/main" id="{C1928A13-E2B2-B936-0CF3-DA93170E51C5}"/>
              </a:ext>
            </a:extLst>
          </p:cNvPr>
          <p:cNvSpPr>
            <a:spLocks noGrp="1"/>
          </p:cNvSpPr>
          <p:nvPr>
            <p:ph type="ftr" sz="quarter" idx="11"/>
          </p:nvPr>
        </p:nvSpPr>
        <p:spPr/>
        <p:txBody>
          <a:bodyPr/>
          <a:lstStyle/>
          <a:p>
            <a:r>
              <a:rPr lang="sv-SE" dirty="0"/>
              <a:t>Modul: Bioekonomi, cirkulär ekonomi och biobaserade produkter / Ämne: Cirkulär ekonomi / Delämne: Jordbruksproduktion av biobaserade resurser</a:t>
            </a:r>
            <a:endParaRPr lang="en-US" dirty="0"/>
          </a:p>
        </p:txBody>
      </p:sp>
      <p:sp>
        <p:nvSpPr>
          <p:cNvPr id="5" name="Segnaposto numero diapositiva 4">
            <a:extLst>
              <a:ext uri="{FF2B5EF4-FFF2-40B4-BE49-F238E27FC236}">
                <a16:creationId xmlns:a16="http://schemas.microsoft.com/office/drawing/2014/main" id="{DD8161F1-54C2-222C-06EC-B4F590B4933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9" name="Content Placeholder 8">
            <a:extLst>
              <a:ext uri="{FF2B5EF4-FFF2-40B4-BE49-F238E27FC236}">
                <a16:creationId xmlns:a16="http://schemas.microsoft.com/office/drawing/2014/main" id="{FE3FE6FA-CA8B-A6A0-C54C-4CEF108CE49E}"/>
              </a:ext>
            </a:extLst>
          </p:cNvPr>
          <p:cNvSpPr>
            <a:spLocks noGrp="1"/>
          </p:cNvSpPr>
          <p:nvPr>
            <p:ph idx="1"/>
          </p:nvPr>
        </p:nvSpPr>
        <p:spPr>
          <a:xfrm>
            <a:off x="609600" y="1895165"/>
            <a:ext cx="10515600" cy="4005332"/>
          </a:xfrm>
        </p:spPr>
        <p:txBody>
          <a:bodyPr>
            <a:normAutofit/>
          </a:bodyPr>
          <a:lstStyle/>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veta mer om biobaserade produkter kan du läsa den här artikeln på följande länk</a:t>
            </a:r>
          </a:p>
          <a:p>
            <a:pPr marL="0" indent="0" algn="just">
              <a:lnSpc>
                <a:spcPct val="115000"/>
              </a:lnSpc>
              <a:spcBef>
                <a:spcPts val="600"/>
              </a:spcBef>
              <a:spcAft>
                <a:spcPts val="600"/>
              </a:spcAft>
              <a:buNone/>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https://single-market-economy.ec.europa.eu/sectors/biotechnology/bio-based-products_en#:~:text=Bio%2Dbased%20products%20are%20wholly,and%20paper%2C%20textiles%2C%20etc</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lära dig mer om biobaserad plast från jordbruksavfall kan du titta på den här videon på följande länk</a:t>
            </a:r>
          </a:p>
          <a:p>
            <a:pPr marL="0" indent="0" algn="just">
              <a:lnSpc>
                <a:spcPct val="115000"/>
              </a:lnSpc>
              <a:spcBef>
                <a:spcPts val="600"/>
              </a:spcBef>
              <a:spcAft>
                <a:spcPts val="600"/>
              </a:spcAft>
              <a:buNone/>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https://www.youtube.com/watch?v=ioHQNIrsojU</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R" sz="2000" dirty="0"/>
          </a:p>
        </p:txBody>
      </p:sp>
    </p:spTree>
    <p:extLst>
      <p:ext uri="{BB962C8B-B14F-4D97-AF65-F5344CB8AC3E}">
        <p14:creationId xmlns:p14="http://schemas.microsoft.com/office/powerpoint/2010/main" val="402333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33E4-817D-9F97-C246-10A492A3D1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4D6D85B-D28F-D20F-9D05-22B09AA0555D}"/>
              </a:ext>
            </a:extLst>
          </p:cNvPr>
          <p:cNvSpPr>
            <a:spLocks noGrp="1"/>
          </p:cNvSpPr>
          <p:nvPr>
            <p:ph type="title"/>
          </p:nvPr>
        </p:nvSpPr>
        <p:spPr>
          <a:xfrm>
            <a:off x="1076739" y="2635870"/>
            <a:ext cx="10515600" cy="1009651"/>
          </a:xfrm>
        </p:spPr>
        <p:txBody>
          <a:bodyPr>
            <a:normAutofit/>
          </a:bodyPr>
          <a:lstStyle/>
          <a:p>
            <a:r>
              <a:rPr lang="en-GB" dirty="0"/>
              <a:t>4. </a:t>
            </a:r>
            <a:r>
              <a:rPr lang="en-GB" dirty="0" err="1"/>
              <a:t>Agroekologi</a:t>
            </a:r>
            <a:r>
              <a:rPr lang="en-GB" dirty="0"/>
              <a:t> </a:t>
            </a:r>
            <a:r>
              <a:rPr lang="en-GB" dirty="0" err="1"/>
              <a:t>och</a:t>
            </a:r>
            <a:r>
              <a:rPr lang="en-GB" dirty="0"/>
              <a:t> </a:t>
            </a:r>
            <a:r>
              <a:rPr lang="en-GB" dirty="0" err="1"/>
              <a:t>regenerativa</a:t>
            </a:r>
            <a:r>
              <a:rPr lang="en-GB" dirty="0"/>
              <a:t> </a:t>
            </a:r>
            <a:r>
              <a:rPr lang="en-GB" dirty="0" err="1"/>
              <a:t>metoder</a:t>
            </a:r>
            <a:endParaRPr lang="en-GB" dirty="0"/>
          </a:p>
        </p:txBody>
      </p:sp>
      <p:sp>
        <p:nvSpPr>
          <p:cNvPr id="4" name="Segnaposto piè di pagina 3">
            <a:extLst>
              <a:ext uri="{FF2B5EF4-FFF2-40B4-BE49-F238E27FC236}">
                <a16:creationId xmlns:a16="http://schemas.microsoft.com/office/drawing/2014/main" id="{ACAD2EA2-3717-2716-5D85-931997D2F234}"/>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C04C5BC0-0025-2F3E-1EEE-AC90C468DFC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320097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2FE68-1827-CBD3-1F09-2EA9992EE96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8669794-458C-0091-F6CA-BC9A8087583A}"/>
              </a:ext>
            </a:extLst>
          </p:cNvPr>
          <p:cNvSpPr>
            <a:spLocks noGrp="1"/>
          </p:cNvSpPr>
          <p:nvPr>
            <p:ph type="title"/>
          </p:nvPr>
        </p:nvSpPr>
        <p:spPr>
          <a:xfrm>
            <a:off x="3700669" y="280192"/>
            <a:ext cx="6503505" cy="1009651"/>
          </a:xfrm>
        </p:spPr>
        <p:txBody>
          <a:bodyPr>
            <a:normAutofit/>
          </a:bodyPr>
          <a:lstStyle/>
          <a:p>
            <a:r>
              <a:rPr lang="en-GB" dirty="0"/>
              <a:t>4.1. </a:t>
            </a:r>
            <a:r>
              <a:rPr lang="en-GB" dirty="0" err="1"/>
              <a:t>Agroekologi</a:t>
            </a:r>
            <a:endParaRPr lang="en-GB" dirty="0"/>
          </a:p>
        </p:txBody>
      </p:sp>
      <p:sp>
        <p:nvSpPr>
          <p:cNvPr id="3" name="Segnaposto contenuto 2">
            <a:extLst>
              <a:ext uri="{FF2B5EF4-FFF2-40B4-BE49-F238E27FC236}">
                <a16:creationId xmlns:a16="http://schemas.microsoft.com/office/drawing/2014/main" id="{41ADA3FC-EFF1-B894-1CD0-2C81DB5C86F5}"/>
              </a:ext>
            </a:extLst>
          </p:cNvPr>
          <p:cNvSpPr>
            <a:spLocks noGrp="1"/>
          </p:cNvSpPr>
          <p:nvPr>
            <p:ph idx="1"/>
          </p:nvPr>
        </p:nvSpPr>
        <p:spPr>
          <a:xfrm>
            <a:off x="571500" y="1588690"/>
            <a:ext cx="10782300" cy="4351338"/>
          </a:xfrm>
        </p:spPr>
        <p:txBody>
          <a:bodyPr/>
          <a:lstStyle/>
          <a:p>
            <a:pPr marL="0" indent="0" algn="just">
              <a:lnSpc>
                <a:spcPct val="100000"/>
              </a:lnSpc>
              <a:buNone/>
            </a:pPr>
            <a:r>
              <a:rPr lang="en-GB" b="0" i="0" u="sng" dirty="0" err="1">
                <a:solidFill>
                  <a:srgbClr val="595959"/>
                </a:solidFill>
                <a:effectLst/>
                <a:latin typeface="Söhne"/>
              </a:rPr>
              <a:t>Agroekologins</a:t>
            </a:r>
            <a:r>
              <a:rPr lang="en-GB" b="0" i="0" u="sng" dirty="0">
                <a:solidFill>
                  <a:srgbClr val="595959"/>
                </a:solidFill>
                <a:effectLst/>
                <a:latin typeface="Söhne"/>
              </a:rPr>
              <a:t> </a:t>
            </a:r>
            <a:r>
              <a:rPr lang="en-GB" b="0" i="0" u="sng" dirty="0" err="1">
                <a:solidFill>
                  <a:srgbClr val="595959"/>
                </a:solidFill>
                <a:effectLst/>
                <a:latin typeface="Söhne"/>
              </a:rPr>
              <a:t>ursprung</a:t>
            </a:r>
            <a:r>
              <a:rPr lang="en-GB" b="0" i="0" u="sng" dirty="0">
                <a:solidFill>
                  <a:srgbClr val="595959"/>
                </a:solidFill>
                <a:effectLst/>
                <a:latin typeface="Söhne"/>
              </a:rPr>
              <a:t> </a:t>
            </a:r>
            <a:r>
              <a:rPr lang="en-GB" b="0" i="0" u="sng" dirty="0" err="1">
                <a:solidFill>
                  <a:srgbClr val="595959"/>
                </a:solidFill>
                <a:effectLst/>
                <a:latin typeface="Söhne"/>
              </a:rPr>
              <a:t>och</a:t>
            </a:r>
            <a:r>
              <a:rPr lang="en-GB" b="0" i="0" u="sng" dirty="0">
                <a:solidFill>
                  <a:srgbClr val="595959"/>
                </a:solidFill>
                <a:effectLst/>
                <a:latin typeface="Söhne"/>
              </a:rPr>
              <a:t> </a:t>
            </a:r>
            <a:r>
              <a:rPr lang="en-GB" b="0" i="0" u="sng" dirty="0" err="1">
                <a:solidFill>
                  <a:srgbClr val="595959"/>
                </a:solidFill>
                <a:effectLst/>
                <a:latin typeface="Söhne"/>
              </a:rPr>
              <a:t>utveckling</a:t>
            </a:r>
            <a:endParaRPr lang="en-GB" b="0" i="0" u="sng" dirty="0">
              <a:solidFill>
                <a:srgbClr val="595959"/>
              </a:solidFill>
              <a:effectLst/>
              <a:latin typeface="Söhne"/>
            </a:endParaRPr>
          </a:p>
          <a:p>
            <a:pPr algn="just">
              <a:lnSpc>
                <a:spcPct val="100000"/>
              </a:lnSpc>
            </a:pPr>
            <a:r>
              <a:rPr lang="sv-SE" b="0" i="0" dirty="0" err="1">
                <a:solidFill>
                  <a:srgbClr val="595959"/>
                </a:solidFill>
                <a:effectLst/>
                <a:latin typeface="Söhne"/>
              </a:rPr>
              <a:t>Agroekologi</a:t>
            </a:r>
            <a:r>
              <a:rPr lang="sv-SE" b="0" i="0" dirty="0">
                <a:solidFill>
                  <a:srgbClr val="595959"/>
                </a:solidFill>
                <a:effectLst/>
                <a:latin typeface="Söhne"/>
              </a:rPr>
              <a:t> har sina rötter i ursprungsbefolkningarnas traditionella livsmedelssystem och har en djup koppling till ekosystem, traditioner och kulturarv.</a:t>
            </a:r>
          </a:p>
          <a:p>
            <a:pPr algn="just">
              <a:lnSpc>
                <a:spcPct val="100000"/>
              </a:lnSpc>
            </a:pPr>
            <a:r>
              <a:rPr lang="sv-SE" b="0" i="0" dirty="0">
                <a:solidFill>
                  <a:srgbClr val="595959"/>
                </a:solidFill>
                <a:effectLst/>
                <a:latin typeface="Söhne"/>
              </a:rPr>
              <a:t>Termen "</a:t>
            </a:r>
            <a:r>
              <a:rPr lang="sv-SE" b="0" i="0" dirty="0" err="1">
                <a:solidFill>
                  <a:srgbClr val="595959"/>
                </a:solidFill>
                <a:effectLst/>
                <a:latin typeface="Söhne"/>
              </a:rPr>
              <a:t>agroekologi</a:t>
            </a:r>
            <a:r>
              <a:rPr lang="sv-SE" b="0" i="0" dirty="0">
                <a:solidFill>
                  <a:srgbClr val="595959"/>
                </a:solidFill>
                <a:effectLst/>
                <a:latin typeface="Söhne"/>
              </a:rPr>
              <a:t>" uppstod i början av 1900-talet och fokuserade till en början på aspekter som skadedjursbekämpning och markbiologi, innan den på 1950-talet utvidgades till att omfatta växtodling, markhälsa och jordbruksmeteorologi.</a:t>
            </a:r>
          </a:p>
          <a:p>
            <a:pPr algn="just">
              <a:lnSpc>
                <a:spcPct val="100000"/>
              </a:lnSpc>
            </a:pPr>
            <a:r>
              <a:rPr lang="sv-SE" b="0" i="0" dirty="0">
                <a:solidFill>
                  <a:srgbClr val="595959"/>
                </a:solidFill>
                <a:effectLst/>
                <a:latin typeface="Söhne"/>
              </a:rPr>
              <a:t>På 1960-talet bidrog forskare som Wolfgang </a:t>
            </a:r>
            <a:r>
              <a:rPr lang="sv-SE" b="0" i="0" dirty="0" err="1">
                <a:solidFill>
                  <a:srgbClr val="595959"/>
                </a:solidFill>
                <a:effectLst/>
                <a:latin typeface="Söhne"/>
              </a:rPr>
              <a:t>Tischler</a:t>
            </a:r>
            <a:r>
              <a:rPr lang="sv-SE" b="0" i="0" dirty="0">
                <a:solidFill>
                  <a:srgbClr val="595959"/>
                </a:solidFill>
                <a:effectLst/>
                <a:latin typeface="Söhne"/>
              </a:rPr>
              <a:t> till utvecklingen av </a:t>
            </a:r>
            <a:r>
              <a:rPr lang="sv-SE" b="0" i="0" dirty="0" err="1">
                <a:solidFill>
                  <a:srgbClr val="595959"/>
                </a:solidFill>
                <a:effectLst/>
                <a:latin typeface="Söhne"/>
              </a:rPr>
              <a:t>agroekologi</a:t>
            </a:r>
            <a:r>
              <a:rPr lang="sv-SE" b="0" i="0" dirty="0">
                <a:solidFill>
                  <a:srgbClr val="595959"/>
                </a:solidFill>
                <a:effectLst/>
                <a:latin typeface="Söhne"/>
              </a:rPr>
              <a:t> som en oberoende akademisk disciplin och utforskade samspelet mellan växter, djur, jordar och klimat inom </a:t>
            </a:r>
            <a:r>
              <a:rPr lang="sv-SE" b="0" i="0" dirty="0" err="1">
                <a:solidFill>
                  <a:srgbClr val="595959"/>
                </a:solidFill>
                <a:effectLst/>
                <a:latin typeface="Söhne"/>
              </a:rPr>
              <a:t>agroekosystem</a:t>
            </a:r>
            <a:r>
              <a:rPr lang="sv-SE" b="0" i="0" dirty="0">
                <a:solidFill>
                  <a:srgbClr val="595959"/>
                </a:solidFill>
                <a:effectLst/>
                <a:latin typeface="Söhne"/>
              </a:rPr>
              <a:t>.</a:t>
            </a:r>
            <a:endParaRPr lang="en-GB" dirty="0">
              <a:solidFill>
                <a:srgbClr val="595959"/>
              </a:solidFill>
            </a:endParaRPr>
          </a:p>
        </p:txBody>
      </p:sp>
      <p:sp>
        <p:nvSpPr>
          <p:cNvPr id="4" name="Segnaposto piè di pagina 3">
            <a:extLst>
              <a:ext uri="{FF2B5EF4-FFF2-40B4-BE49-F238E27FC236}">
                <a16:creationId xmlns:a16="http://schemas.microsoft.com/office/drawing/2014/main" id="{B3CE5EF0-977E-6696-4FC3-D1A3CEF8A001}"/>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9F7533A4-C517-E738-F4E2-62DDE8192890}"/>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521295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57A9-690E-93DE-5005-A56AD389A47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D76360C-291F-04CF-BD5F-27A59B7F2011}"/>
              </a:ext>
            </a:extLst>
          </p:cNvPr>
          <p:cNvSpPr>
            <a:spLocks noGrp="1"/>
          </p:cNvSpPr>
          <p:nvPr>
            <p:ph type="title"/>
          </p:nvPr>
        </p:nvSpPr>
        <p:spPr>
          <a:xfrm>
            <a:off x="3713921" y="280192"/>
            <a:ext cx="6503505" cy="1009651"/>
          </a:xfrm>
        </p:spPr>
        <p:txBody>
          <a:bodyPr>
            <a:normAutofit/>
          </a:bodyPr>
          <a:lstStyle/>
          <a:p>
            <a:r>
              <a:rPr lang="en-GB" dirty="0"/>
              <a:t>4.1. </a:t>
            </a:r>
            <a:r>
              <a:rPr lang="en-GB" dirty="0" err="1"/>
              <a:t>Agroekologi</a:t>
            </a:r>
            <a:endParaRPr lang="en-GB" dirty="0"/>
          </a:p>
        </p:txBody>
      </p:sp>
      <p:sp>
        <p:nvSpPr>
          <p:cNvPr id="3" name="Segnaposto contenuto 2">
            <a:extLst>
              <a:ext uri="{FF2B5EF4-FFF2-40B4-BE49-F238E27FC236}">
                <a16:creationId xmlns:a16="http://schemas.microsoft.com/office/drawing/2014/main" id="{124BE363-81FD-CBBA-9DB4-6DAEADCC257F}"/>
              </a:ext>
            </a:extLst>
          </p:cNvPr>
          <p:cNvSpPr>
            <a:spLocks noGrp="1"/>
          </p:cNvSpPr>
          <p:nvPr>
            <p:ph idx="1"/>
          </p:nvPr>
        </p:nvSpPr>
        <p:spPr>
          <a:xfrm>
            <a:off x="381000" y="1307208"/>
            <a:ext cx="10515600" cy="3435487"/>
          </a:xfrm>
        </p:spPr>
        <p:txBody>
          <a:bodyPr>
            <a:normAutofit/>
          </a:bodyPr>
          <a:lstStyle/>
          <a:p>
            <a:pPr marL="0" indent="0" algn="just">
              <a:lnSpc>
                <a:spcPct val="110000"/>
              </a:lnSpc>
              <a:buNone/>
            </a:pPr>
            <a:r>
              <a:rPr lang="en-GB" b="0" i="0" u="sng" dirty="0" err="1">
                <a:solidFill>
                  <a:srgbClr val="595959"/>
                </a:solidFill>
                <a:effectLst/>
                <a:latin typeface="Söhne"/>
              </a:rPr>
              <a:t>Agroekologins</a:t>
            </a:r>
            <a:r>
              <a:rPr lang="en-GB" b="0" i="0" u="sng" dirty="0">
                <a:solidFill>
                  <a:srgbClr val="595959"/>
                </a:solidFill>
                <a:effectLst/>
                <a:latin typeface="Söhne"/>
              </a:rPr>
              <a:t> </a:t>
            </a:r>
            <a:r>
              <a:rPr lang="en-GB" b="0" i="0" u="sng" dirty="0" err="1">
                <a:solidFill>
                  <a:srgbClr val="595959"/>
                </a:solidFill>
                <a:effectLst/>
                <a:latin typeface="Söhne"/>
              </a:rPr>
              <a:t>tillväxt</a:t>
            </a:r>
            <a:r>
              <a:rPr lang="en-GB" b="0" i="0" u="sng" dirty="0">
                <a:solidFill>
                  <a:srgbClr val="595959"/>
                </a:solidFill>
                <a:effectLst/>
                <a:latin typeface="Söhne"/>
              </a:rPr>
              <a:t> </a:t>
            </a:r>
            <a:r>
              <a:rPr lang="en-GB" b="0" i="0" u="sng" dirty="0" err="1">
                <a:solidFill>
                  <a:srgbClr val="595959"/>
                </a:solidFill>
                <a:effectLst/>
                <a:latin typeface="Söhne"/>
              </a:rPr>
              <a:t>och</a:t>
            </a:r>
            <a:r>
              <a:rPr lang="en-GB" b="0" i="0" u="sng" dirty="0">
                <a:solidFill>
                  <a:srgbClr val="595959"/>
                </a:solidFill>
                <a:effectLst/>
                <a:latin typeface="Söhne"/>
              </a:rPr>
              <a:t> expansion</a:t>
            </a:r>
          </a:p>
          <a:p>
            <a:pPr algn="just">
              <a:lnSpc>
                <a:spcPct val="110000"/>
              </a:lnSpc>
            </a:pPr>
            <a:r>
              <a:rPr lang="sv-SE" b="0" i="0" dirty="0">
                <a:solidFill>
                  <a:srgbClr val="595959"/>
                </a:solidFill>
                <a:effectLst/>
                <a:latin typeface="Söhne"/>
              </a:rPr>
              <a:t>Under 1990-talet skedde en betydande tillväxt inom </a:t>
            </a:r>
            <a:r>
              <a:rPr lang="sv-SE" b="0" i="0" dirty="0" err="1">
                <a:solidFill>
                  <a:srgbClr val="595959"/>
                </a:solidFill>
                <a:effectLst/>
                <a:latin typeface="Söhne"/>
              </a:rPr>
              <a:t>agroekologi</a:t>
            </a:r>
            <a:r>
              <a:rPr lang="sv-SE" b="0" i="0" dirty="0">
                <a:solidFill>
                  <a:srgbClr val="595959"/>
                </a:solidFill>
                <a:effectLst/>
                <a:latin typeface="Söhne"/>
              </a:rPr>
              <a:t>, både som vetenskaplig disciplin och som gräsrotsrörelse, pådrivet av en ökad miljömedvetenhet.</a:t>
            </a:r>
          </a:p>
          <a:p>
            <a:pPr algn="just">
              <a:lnSpc>
                <a:spcPct val="110000"/>
              </a:lnSpc>
            </a:pPr>
            <a:r>
              <a:rPr lang="sv-SE" b="0" i="0" dirty="0">
                <a:solidFill>
                  <a:srgbClr val="595959"/>
                </a:solidFill>
                <a:effectLst/>
                <a:latin typeface="Söhne"/>
              </a:rPr>
              <a:t>Under denna period började universitet i Europa och USA erbjuda </a:t>
            </a:r>
            <a:r>
              <a:rPr lang="sv-SE" b="0" i="0" dirty="0" err="1">
                <a:solidFill>
                  <a:srgbClr val="595959"/>
                </a:solidFill>
                <a:effectLst/>
                <a:latin typeface="Söhne"/>
              </a:rPr>
              <a:t>agroekologiska</a:t>
            </a:r>
            <a:r>
              <a:rPr lang="sv-SE" b="0" i="0" dirty="0">
                <a:solidFill>
                  <a:srgbClr val="595959"/>
                </a:solidFill>
                <a:effectLst/>
                <a:latin typeface="Söhne"/>
              </a:rPr>
              <a:t> program, medan icke-statliga organisationer som AS-PTA i Brasilien växte fram för att underlätta samarbetet mellan </a:t>
            </a:r>
            <a:r>
              <a:rPr lang="sv-SE" b="0" i="0" dirty="0" err="1">
                <a:solidFill>
                  <a:srgbClr val="595959"/>
                </a:solidFill>
                <a:effectLst/>
                <a:latin typeface="Söhne"/>
              </a:rPr>
              <a:t>agroekologer</a:t>
            </a:r>
            <a:r>
              <a:rPr lang="sv-SE" b="0" i="0" dirty="0">
                <a:solidFill>
                  <a:srgbClr val="595959"/>
                </a:solidFill>
                <a:effectLst/>
                <a:latin typeface="Söhne"/>
              </a:rPr>
              <a:t> och jordbrukare.</a:t>
            </a:r>
            <a:endParaRPr lang="en-GB" b="0" i="0" dirty="0">
              <a:solidFill>
                <a:srgbClr val="595959"/>
              </a:solidFill>
              <a:effectLst/>
              <a:latin typeface="Söhne"/>
            </a:endParaRPr>
          </a:p>
        </p:txBody>
      </p:sp>
      <p:sp>
        <p:nvSpPr>
          <p:cNvPr id="4" name="Segnaposto piè di pagina 3">
            <a:extLst>
              <a:ext uri="{FF2B5EF4-FFF2-40B4-BE49-F238E27FC236}">
                <a16:creationId xmlns:a16="http://schemas.microsoft.com/office/drawing/2014/main" id="{3374DC24-90DF-7138-304F-A727A61519E9}"/>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8E59F938-43B1-7749-887E-688F073FEA6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TextBox 5">
            <a:extLst>
              <a:ext uri="{FF2B5EF4-FFF2-40B4-BE49-F238E27FC236}">
                <a16:creationId xmlns:a16="http://schemas.microsoft.com/office/drawing/2014/main" id="{F4809B1C-A9E2-D99F-CDFF-2B8A5B07362E}"/>
              </a:ext>
            </a:extLst>
          </p:cNvPr>
          <p:cNvSpPr txBox="1"/>
          <p:nvPr/>
        </p:nvSpPr>
        <p:spPr>
          <a:xfrm>
            <a:off x="381000" y="4567456"/>
            <a:ext cx="8213035" cy="1569660"/>
          </a:xfrm>
          <a:prstGeom prst="rect">
            <a:avLst/>
          </a:prstGeom>
          <a:noFill/>
        </p:spPr>
        <p:txBody>
          <a:bodyPr wrap="square" rtlCol="0">
            <a:spAutoFit/>
          </a:bodyPr>
          <a:lstStyle/>
          <a:p>
            <a:pPr marL="342900" indent="-342900">
              <a:buFont typeface="Arial" panose="020B0604020202020204" pitchFamily="34" charset="0"/>
              <a:buChar char="•"/>
            </a:pPr>
            <a:r>
              <a:rPr lang="sv-SE" sz="2400" dirty="0">
                <a:solidFill>
                  <a:srgbClr val="595959"/>
                </a:solidFill>
                <a:latin typeface="Söhne"/>
              </a:rPr>
              <a:t>På 2000-talet utvecklades </a:t>
            </a:r>
            <a:r>
              <a:rPr lang="sv-SE" sz="2400" dirty="0" err="1">
                <a:solidFill>
                  <a:srgbClr val="595959"/>
                </a:solidFill>
                <a:latin typeface="Söhne"/>
              </a:rPr>
              <a:t>agroekologi</a:t>
            </a:r>
            <a:r>
              <a:rPr lang="sv-SE" sz="2400" dirty="0">
                <a:solidFill>
                  <a:srgbClr val="595959"/>
                </a:solidFill>
                <a:latin typeface="Söhne"/>
              </a:rPr>
              <a:t> bortom jordbruket till att omfatta hela livsmedelssystemet, integrera miljömässiga, ekonomiska och sociala dimensioner och främja hållbara metoder från produktion till konsumtion.</a:t>
            </a:r>
            <a:endParaRPr lang="en-GR" dirty="0"/>
          </a:p>
        </p:txBody>
      </p:sp>
      <p:pic>
        <p:nvPicPr>
          <p:cNvPr id="8" name="Picture 7" descr="A tree growing in a field&#10;&#10;Description automatically generated">
            <a:extLst>
              <a:ext uri="{FF2B5EF4-FFF2-40B4-BE49-F238E27FC236}">
                <a16:creationId xmlns:a16="http://schemas.microsoft.com/office/drawing/2014/main" id="{79C32232-59D4-45E1-E6E1-4BC7EE447035}"/>
              </a:ext>
            </a:extLst>
          </p:cNvPr>
          <p:cNvPicPr>
            <a:picLocks noChangeAspect="1"/>
          </p:cNvPicPr>
          <p:nvPr/>
        </p:nvPicPr>
        <p:blipFill>
          <a:blip r:embed="rId2"/>
          <a:stretch>
            <a:fillRect/>
          </a:stretch>
        </p:blipFill>
        <p:spPr>
          <a:xfrm>
            <a:off x="8594035" y="4065638"/>
            <a:ext cx="3279860" cy="2188281"/>
          </a:xfrm>
          <a:prstGeom prst="rect">
            <a:avLst/>
          </a:prstGeom>
        </p:spPr>
      </p:pic>
    </p:spTree>
    <p:extLst>
      <p:ext uri="{BB962C8B-B14F-4D97-AF65-F5344CB8AC3E}">
        <p14:creationId xmlns:p14="http://schemas.microsoft.com/office/powerpoint/2010/main" val="203344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2517570" y="850149"/>
            <a:ext cx="10515600" cy="1009651"/>
          </a:xfrm>
        </p:spPr>
        <p:txBody>
          <a:bodyPr/>
          <a:lstStyle/>
          <a:p>
            <a:r>
              <a:rPr lang="en-GB" dirty="0"/>
              <a:t>INNEHÅLLSFÖRTECKNING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987829" y="2187574"/>
            <a:ext cx="10515600" cy="3315451"/>
          </a:xfrm>
        </p:spPr>
        <p:txBody>
          <a:bodyPr>
            <a:normAutofit/>
          </a:bodyPr>
          <a:lstStyle/>
          <a:p>
            <a:pPr>
              <a:lnSpc>
                <a:spcPct val="150000"/>
              </a:lnSpc>
              <a:spcBef>
                <a:spcPts val="0"/>
              </a:spcBef>
              <a:spcAft>
                <a:spcPts val="0"/>
              </a:spcAft>
              <a:buFont typeface="Wingdings" pitchFamily="2" charset="2"/>
              <a:buChar char="Ø"/>
            </a:pPr>
            <a:r>
              <a:rPr lang="en-GB" b="1" dirty="0">
                <a:solidFill>
                  <a:srgbClr val="595959"/>
                </a:solidFill>
                <a:effectLst/>
              </a:rPr>
              <a:t>1. </a:t>
            </a:r>
            <a:r>
              <a:rPr lang="sv-SE" b="1" dirty="0">
                <a:solidFill>
                  <a:srgbClr val="595959"/>
                </a:solidFill>
                <a:effectLst/>
              </a:rPr>
              <a:t>Cirkulär ekonomi - principer, dimensioner, fördelar och utmaningar</a:t>
            </a:r>
            <a:endParaRPr lang="en-GB" b="1" dirty="0">
              <a:solidFill>
                <a:srgbClr val="595959"/>
              </a:solidFill>
              <a:effectLst/>
            </a:endParaRPr>
          </a:p>
          <a:p>
            <a:pPr>
              <a:lnSpc>
                <a:spcPct val="150000"/>
              </a:lnSpc>
              <a:spcBef>
                <a:spcPts val="0"/>
              </a:spcBef>
              <a:spcAft>
                <a:spcPts val="0"/>
              </a:spcAft>
              <a:buFont typeface="Wingdings" pitchFamily="2" charset="2"/>
              <a:buChar char="Ø"/>
            </a:pPr>
            <a:r>
              <a:rPr lang="en-GB" b="1" dirty="0">
                <a:solidFill>
                  <a:srgbClr val="595959"/>
                </a:solidFill>
                <a:effectLst/>
              </a:rPr>
              <a:t>2. </a:t>
            </a:r>
            <a:r>
              <a:rPr lang="en-GB" b="1" dirty="0" err="1">
                <a:solidFill>
                  <a:srgbClr val="595959"/>
                </a:solidFill>
                <a:effectLst/>
              </a:rPr>
              <a:t>Resursminskning</a:t>
            </a:r>
            <a:r>
              <a:rPr lang="en-GB" b="1" dirty="0">
                <a:solidFill>
                  <a:srgbClr val="595959"/>
                </a:solidFill>
                <a:effectLst/>
              </a:rPr>
              <a:t> </a:t>
            </a:r>
            <a:r>
              <a:rPr lang="en-GB" b="1" dirty="0" err="1">
                <a:solidFill>
                  <a:srgbClr val="595959"/>
                </a:solidFill>
                <a:effectLst/>
              </a:rPr>
              <a:t>och</a:t>
            </a:r>
            <a:r>
              <a:rPr lang="en-GB" b="1" dirty="0">
                <a:solidFill>
                  <a:srgbClr val="595959"/>
                </a:solidFill>
                <a:effectLst/>
              </a:rPr>
              <a:t> </a:t>
            </a:r>
            <a:r>
              <a:rPr lang="en-GB" b="1" dirty="0" err="1">
                <a:solidFill>
                  <a:srgbClr val="595959"/>
                </a:solidFill>
                <a:effectLst/>
              </a:rPr>
              <a:t>avfallshantering</a:t>
            </a:r>
            <a:endParaRPr lang="en-GB" dirty="0">
              <a:solidFill>
                <a:srgbClr val="595959"/>
              </a:solidFill>
              <a:effectLst/>
            </a:endParaRPr>
          </a:p>
          <a:p>
            <a:pPr>
              <a:lnSpc>
                <a:spcPct val="150000"/>
              </a:lnSpc>
              <a:spcBef>
                <a:spcPts val="0"/>
              </a:spcBef>
              <a:buFont typeface="Wingdings" pitchFamily="2" charset="2"/>
              <a:buChar char="Ø"/>
            </a:pPr>
            <a:r>
              <a:rPr lang="en-GB" b="1" dirty="0">
                <a:solidFill>
                  <a:srgbClr val="595959"/>
                </a:solidFill>
                <a:effectLst/>
              </a:rPr>
              <a:t>3. </a:t>
            </a:r>
            <a:r>
              <a:rPr lang="en-GB" b="1" dirty="0" err="1">
                <a:solidFill>
                  <a:srgbClr val="595959"/>
                </a:solidFill>
                <a:effectLst/>
              </a:rPr>
              <a:t>Jordbruksproduktion</a:t>
            </a:r>
            <a:r>
              <a:rPr lang="en-GB" b="1" dirty="0">
                <a:solidFill>
                  <a:srgbClr val="595959"/>
                </a:solidFill>
                <a:effectLst/>
              </a:rPr>
              <a:t> </a:t>
            </a:r>
            <a:r>
              <a:rPr lang="en-GB" b="1" dirty="0" err="1">
                <a:solidFill>
                  <a:srgbClr val="595959"/>
                </a:solidFill>
                <a:effectLst/>
              </a:rPr>
              <a:t>av</a:t>
            </a:r>
            <a:r>
              <a:rPr lang="en-GB" b="1" dirty="0">
                <a:solidFill>
                  <a:srgbClr val="595959"/>
                </a:solidFill>
                <a:effectLst/>
              </a:rPr>
              <a:t> </a:t>
            </a:r>
            <a:r>
              <a:rPr lang="en-GB" b="1" dirty="0" err="1">
                <a:solidFill>
                  <a:srgbClr val="595959"/>
                </a:solidFill>
                <a:effectLst/>
              </a:rPr>
              <a:t>biobaserade</a:t>
            </a:r>
            <a:r>
              <a:rPr lang="en-GB" b="1" dirty="0">
                <a:solidFill>
                  <a:srgbClr val="595959"/>
                </a:solidFill>
                <a:effectLst/>
              </a:rPr>
              <a:t> </a:t>
            </a:r>
            <a:r>
              <a:rPr lang="en-GB" b="1" dirty="0" err="1">
                <a:solidFill>
                  <a:srgbClr val="595959"/>
                </a:solidFill>
                <a:effectLst/>
              </a:rPr>
              <a:t>råvaror</a:t>
            </a:r>
            <a:endParaRPr lang="en-GB" b="1" dirty="0">
              <a:solidFill>
                <a:srgbClr val="595959"/>
              </a:solidFill>
              <a:effectLst/>
            </a:endParaRPr>
          </a:p>
          <a:p>
            <a:pPr>
              <a:lnSpc>
                <a:spcPct val="150000"/>
              </a:lnSpc>
              <a:spcBef>
                <a:spcPts val="0"/>
              </a:spcBef>
              <a:buFont typeface="Wingdings" pitchFamily="2" charset="2"/>
              <a:buChar char="Ø"/>
            </a:pPr>
            <a:r>
              <a:rPr lang="en-GB" b="1" dirty="0">
                <a:solidFill>
                  <a:srgbClr val="595959"/>
                </a:solidFill>
              </a:rPr>
              <a:t>4</a:t>
            </a:r>
            <a:r>
              <a:rPr lang="en-GB" b="1" dirty="0">
                <a:solidFill>
                  <a:srgbClr val="595959"/>
                </a:solidFill>
                <a:effectLst/>
              </a:rPr>
              <a:t>. </a:t>
            </a:r>
            <a:r>
              <a:rPr lang="en-GB" b="1" dirty="0" err="1">
                <a:solidFill>
                  <a:srgbClr val="595959"/>
                </a:solidFill>
                <a:effectLst/>
              </a:rPr>
              <a:t>Agroekologi</a:t>
            </a:r>
            <a:r>
              <a:rPr lang="en-GB" b="1" dirty="0">
                <a:solidFill>
                  <a:srgbClr val="595959"/>
                </a:solidFill>
                <a:effectLst/>
              </a:rPr>
              <a:t> </a:t>
            </a:r>
            <a:r>
              <a:rPr lang="en-GB" b="1" dirty="0" err="1">
                <a:solidFill>
                  <a:srgbClr val="595959"/>
                </a:solidFill>
                <a:effectLst/>
              </a:rPr>
              <a:t>och</a:t>
            </a:r>
            <a:r>
              <a:rPr lang="en-GB" b="1" dirty="0">
                <a:solidFill>
                  <a:srgbClr val="595959"/>
                </a:solidFill>
                <a:effectLst/>
              </a:rPr>
              <a:t> </a:t>
            </a:r>
            <a:r>
              <a:rPr lang="en-GB" b="1" dirty="0" err="1">
                <a:solidFill>
                  <a:srgbClr val="595959"/>
                </a:solidFill>
                <a:effectLst/>
              </a:rPr>
              <a:t>regenerativa</a:t>
            </a:r>
            <a:r>
              <a:rPr lang="en-GB" b="1" dirty="0">
                <a:solidFill>
                  <a:srgbClr val="595959"/>
                </a:solidFill>
                <a:effectLst/>
              </a:rPr>
              <a:t> </a:t>
            </a:r>
            <a:r>
              <a:rPr lang="en-GB" b="1" dirty="0" err="1">
                <a:solidFill>
                  <a:srgbClr val="595959"/>
                </a:solidFill>
                <a:effectLst/>
              </a:rPr>
              <a:t>metoder</a:t>
            </a:r>
            <a:endParaRPr lang="en-GB" b="1" dirty="0">
              <a:solidFill>
                <a:srgbClr val="595959"/>
              </a:solidFill>
              <a:effectLst/>
            </a:endParaRPr>
          </a:p>
          <a:p>
            <a:pPr>
              <a:lnSpc>
                <a:spcPct val="150000"/>
              </a:lnSpc>
              <a:spcBef>
                <a:spcPts val="0"/>
              </a:spcBef>
              <a:buFont typeface="Wingdings" pitchFamily="2" charset="2"/>
              <a:buChar char="Ø"/>
            </a:pPr>
            <a:r>
              <a:rPr lang="en-GB" b="1" dirty="0">
                <a:solidFill>
                  <a:srgbClr val="595959"/>
                </a:solidFill>
              </a:rPr>
              <a:t>5</a:t>
            </a:r>
            <a:r>
              <a:rPr lang="en-GB" b="1" dirty="0">
                <a:solidFill>
                  <a:srgbClr val="595959"/>
                </a:solidFill>
                <a:effectLst/>
              </a:rPr>
              <a:t>. Teknik för </a:t>
            </a:r>
            <a:r>
              <a:rPr lang="en-GB" b="1" dirty="0" err="1">
                <a:solidFill>
                  <a:srgbClr val="595959"/>
                </a:solidFill>
                <a:effectLst/>
              </a:rPr>
              <a:t>cirkulärt</a:t>
            </a:r>
            <a:r>
              <a:rPr lang="en-GB" b="1" dirty="0">
                <a:solidFill>
                  <a:srgbClr val="595959"/>
                </a:solidFill>
                <a:effectLst/>
              </a:rPr>
              <a:t> </a:t>
            </a:r>
            <a:r>
              <a:rPr lang="en-GB" b="1" dirty="0" err="1">
                <a:solidFill>
                  <a:srgbClr val="595959"/>
                </a:solidFill>
                <a:effectLst/>
              </a:rPr>
              <a:t>jordbruk</a:t>
            </a:r>
            <a:endParaRPr lang="en-GB" dirty="0">
              <a:solidFill>
                <a:srgbClr val="595959"/>
              </a:solidFill>
              <a:effectLst/>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sv-SE" dirty="0"/>
              <a:t>Modul: Bioekonomi, cirkulär ekonomi och biobaserade produkter / Ämne: Cirkulär ekonomi</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020A-BF2F-F2BC-E1E0-5B78A505586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68C0172-1F1D-AC18-4889-DCEEF019CA1F}"/>
              </a:ext>
            </a:extLst>
          </p:cNvPr>
          <p:cNvSpPr>
            <a:spLocks noGrp="1"/>
          </p:cNvSpPr>
          <p:nvPr>
            <p:ph type="title"/>
          </p:nvPr>
        </p:nvSpPr>
        <p:spPr>
          <a:xfrm>
            <a:off x="3674165" y="455750"/>
            <a:ext cx="6503505" cy="1009651"/>
          </a:xfrm>
        </p:spPr>
        <p:txBody>
          <a:bodyPr>
            <a:normAutofit/>
          </a:bodyPr>
          <a:lstStyle/>
          <a:p>
            <a:r>
              <a:rPr lang="en-GB" dirty="0"/>
              <a:t>4.1. </a:t>
            </a:r>
            <a:r>
              <a:rPr lang="en-GB" dirty="0" err="1"/>
              <a:t>Agroekologi</a:t>
            </a:r>
            <a:endParaRPr lang="en-GB" dirty="0"/>
          </a:p>
        </p:txBody>
      </p:sp>
      <p:sp>
        <p:nvSpPr>
          <p:cNvPr id="3" name="Segnaposto contenuto 2">
            <a:extLst>
              <a:ext uri="{FF2B5EF4-FFF2-40B4-BE49-F238E27FC236}">
                <a16:creationId xmlns:a16="http://schemas.microsoft.com/office/drawing/2014/main" id="{7956B7C1-A93C-8DD0-041C-0D726105F11D}"/>
              </a:ext>
            </a:extLst>
          </p:cNvPr>
          <p:cNvSpPr>
            <a:spLocks noGrp="1"/>
          </p:cNvSpPr>
          <p:nvPr>
            <p:ph idx="1"/>
          </p:nvPr>
        </p:nvSpPr>
        <p:spPr/>
        <p:txBody>
          <a:bodyPr>
            <a:normAutofit/>
          </a:bodyPr>
          <a:lstStyle/>
          <a:p>
            <a:pPr marL="0" indent="0" algn="just">
              <a:lnSpc>
                <a:spcPct val="110000"/>
              </a:lnSpc>
              <a:buNone/>
            </a:pPr>
            <a:r>
              <a:rPr lang="sv-SE" b="0" i="0" u="sng" dirty="0">
                <a:solidFill>
                  <a:srgbClr val="0D0D0D"/>
                </a:solidFill>
                <a:effectLst/>
                <a:latin typeface="Söhne"/>
              </a:rPr>
              <a:t>Diverse perspektiv och vägledande principer</a:t>
            </a:r>
          </a:p>
          <a:p>
            <a:pPr algn="just">
              <a:lnSpc>
                <a:spcPct val="110000"/>
              </a:lnSpc>
            </a:pPr>
            <a:r>
              <a:rPr lang="sv-SE" b="0" i="0" dirty="0">
                <a:solidFill>
                  <a:srgbClr val="0D0D0D"/>
                </a:solidFill>
                <a:effectLst/>
                <a:latin typeface="Söhne"/>
              </a:rPr>
              <a:t>Trots dess tillväxt är definitionen av </a:t>
            </a:r>
            <a:r>
              <a:rPr lang="sv-SE" b="0" i="0" dirty="0" err="1">
                <a:solidFill>
                  <a:srgbClr val="0D0D0D"/>
                </a:solidFill>
                <a:effectLst/>
                <a:latin typeface="Söhne"/>
              </a:rPr>
              <a:t>agroekologi</a:t>
            </a:r>
            <a:r>
              <a:rPr lang="sv-SE" b="0" i="0" dirty="0">
                <a:solidFill>
                  <a:srgbClr val="0D0D0D"/>
                </a:solidFill>
                <a:effectLst/>
                <a:latin typeface="Söhne"/>
              </a:rPr>
              <a:t> fortfarande föremål för debatt, där vissa ser det som ett rent tekniskt område och andra betonar dess politiska och transformativa potential.</a:t>
            </a:r>
          </a:p>
          <a:p>
            <a:pPr algn="just">
              <a:lnSpc>
                <a:spcPct val="110000"/>
              </a:lnSpc>
            </a:pPr>
            <a:r>
              <a:rPr lang="sv-SE" b="0" i="0" dirty="0">
                <a:solidFill>
                  <a:srgbClr val="0D0D0D"/>
                </a:solidFill>
                <a:effectLst/>
                <a:latin typeface="Söhne"/>
              </a:rPr>
              <a:t>FAO:s "10 element i </a:t>
            </a:r>
            <a:r>
              <a:rPr lang="sv-SE" b="0" i="0" dirty="0" err="1">
                <a:solidFill>
                  <a:srgbClr val="0D0D0D"/>
                </a:solidFill>
                <a:effectLst/>
                <a:latin typeface="Söhne"/>
              </a:rPr>
              <a:t>agroekologi</a:t>
            </a:r>
            <a:r>
              <a:rPr lang="sv-SE" b="0" i="0" dirty="0">
                <a:solidFill>
                  <a:srgbClr val="0D0D0D"/>
                </a:solidFill>
                <a:effectLst/>
                <a:latin typeface="Söhne"/>
              </a:rPr>
              <a:t>" och FN:s kommitté för världens livsmedelsförsörjning 13 vägledande principer understryker </a:t>
            </a:r>
            <a:r>
              <a:rPr lang="sv-SE" b="0" i="0" dirty="0" err="1">
                <a:solidFill>
                  <a:srgbClr val="0D0D0D"/>
                </a:solidFill>
                <a:effectLst/>
                <a:latin typeface="Söhne"/>
              </a:rPr>
              <a:t>agroekologins</a:t>
            </a:r>
            <a:r>
              <a:rPr lang="sv-SE" b="0" i="0" dirty="0">
                <a:solidFill>
                  <a:srgbClr val="0D0D0D"/>
                </a:solidFill>
                <a:effectLst/>
                <a:latin typeface="Söhne"/>
              </a:rPr>
              <a:t> mångfacetterade natur och förespråkar en helhetssyn som kombinerar traditionell kunskap med vetenskap för att driva djupgående förändringar i livsmedelssystemen för hållbarhet och social rättvisa.</a:t>
            </a:r>
            <a:endParaRPr lang="en-GB" dirty="0"/>
          </a:p>
        </p:txBody>
      </p:sp>
      <p:sp>
        <p:nvSpPr>
          <p:cNvPr id="4" name="Segnaposto piè di pagina 3">
            <a:extLst>
              <a:ext uri="{FF2B5EF4-FFF2-40B4-BE49-F238E27FC236}">
                <a16:creationId xmlns:a16="http://schemas.microsoft.com/office/drawing/2014/main" id="{D8D7AF82-558B-6886-0161-56E260DB672F}"/>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C66CBF22-B33F-10A9-99F8-D5FC2F47C7C3}"/>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901734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0720-40A1-3E4A-C8B2-8A638AA3BDB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C186EF2-A9F7-BD0E-1950-B4431A841E54}"/>
              </a:ext>
            </a:extLst>
          </p:cNvPr>
          <p:cNvSpPr>
            <a:spLocks noGrp="1"/>
          </p:cNvSpPr>
          <p:nvPr>
            <p:ph type="title"/>
          </p:nvPr>
        </p:nvSpPr>
        <p:spPr>
          <a:xfrm>
            <a:off x="3295881" y="332721"/>
            <a:ext cx="6503505" cy="1009651"/>
          </a:xfrm>
        </p:spPr>
        <p:txBody>
          <a:bodyPr>
            <a:normAutofit/>
          </a:bodyPr>
          <a:lstStyle/>
          <a:p>
            <a:r>
              <a:rPr lang="en-GB" dirty="0"/>
              <a:t>4.1. </a:t>
            </a:r>
            <a:r>
              <a:rPr lang="en-GB" dirty="0" err="1"/>
              <a:t>Agroekologi</a:t>
            </a:r>
            <a:endParaRPr lang="en-GB" dirty="0"/>
          </a:p>
        </p:txBody>
      </p:sp>
      <p:sp>
        <p:nvSpPr>
          <p:cNvPr id="3" name="Segnaposto contenuto 2">
            <a:extLst>
              <a:ext uri="{FF2B5EF4-FFF2-40B4-BE49-F238E27FC236}">
                <a16:creationId xmlns:a16="http://schemas.microsoft.com/office/drawing/2014/main" id="{E28129C0-37F2-6678-1E01-3232956327BB}"/>
              </a:ext>
            </a:extLst>
          </p:cNvPr>
          <p:cNvSpPr>
            <a:spLocks noGrp="1"/>
          </p:cNvSpPr>
          <p:nvPr>
            <p:ph idx="1"/>
          </p:nvPr>
        </p:nvSpPr>
        <p:spPr>
          <a:xfrm>
            <a:off x="966067" y="2780972"/>
            <a:ext cx="5562600" cy="1009651"/>
          </a:xfrm>
        </p:spPr>
        <p:txBody>
          <a:bodyPr/>
          <a:lstStyle/>
          <a:p>
            <a:pPr marL="0" indent="0">
              <a:buNone/>
            </a:pPr>
            <a:r>
              <a:rPr lang="sv-SE" dirty="0"/>
              <a:t>Element och principer för </a:t>
            </a:r>
            <a:r>
              <a:rPr lang="sv-SE" dirty="0" err="1"/>
              <a:t>agroekologi</a:t>
            </a:r>
            <a:endParaRPr lang="en-GB" dirty="0"/>
          </a:p>
        </p:txBody>
      </p:sp>
      <p:sp>
        <p:nvSpPr>
          <p:cNvPr id="4" name="Segnaposto piè di pagina 3">
            <a:extLst>
              <a:ext uri="{FF2B5EF4-FFF2-40B4-BE49-F238E27FC236}">
                <a16:creationId xmlns:a16="http://schemas.microsoft.com/office/drawing/2014/main" id="{355D7CDE-BA24-F2C0-262A-7AFF9923F6D6}"/>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62367971-C902-CCC0-63C4-3ABAED69A7A2}"/>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Picture 5" descr="A poster of a diagram&#10;&#10;Description automatically generated">
            <a:extLst>
              <a:ext uri="{FF2B5EF4-FFF2-40B4-BE49-F238E27FC236}">
                <a16:creationId xmlns:a16="http://schemas.microsoft.com/office/drawing/2014/main" id="{1537264F-A15F-CC39-7D56-6D33B3C36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846" y="858541"/>
            <a:ext cx="3357025" cy="5260274"/>
          </a:xfrm>
          <a:prstGeom prst="rect">
            <a:avLst/>
          </a:prstGeom>
        </p:spPr>
      </p:pic>
      <p:sp>
        <p:nvSpPr>
          <p:cNvPr id="7" name="TextBox 6">
            <a:extLst>
              <a:ext uri="{FF2B5EF4-FFF2-40B4-BE49-F238E27FC236}">
                <a16:creationId xmlns:a16="http://schemas.microsoft.com/office/drawing/2014/main" id="{BA62F657-E6F4-7DCA-539A-8F68D33A43ED}"/>
              </a:ext>
            </a:extLst>
          </p:cNvPr>
          <p:cNvSpPr txBox="1"/>
          <p:nvPr/>
        </p:nvSpPr>
        <p:spPr>
          <a:xfrm>
            <a:off x="8979459" y="6110129"/>
            <a:ext cx="1879041" cy="246221"/>
          </a:xfrm>
          <a:prstGeom prst="rect">
            <a:avLst/>
          </a:prstGeom>
          <a:noFill/>
        </p:spPr>
        <p:txBody>
          <a:bodyPr wrap="none" rtlCol="0">
            <a:spAutoFit/>
          </a:bodyPr>
          <a:lstStyle/>
          <a:p>
            <a:r>
              <a:rPr lang="en-GB" sz="1000" dirty="0">
                <a:solidFill>
                  <a:srgbClr val="595959"/>
                </a:solidFill>
              </a:rPr>
              <a:t>SOURCE: IDS &amp; IPES-FOOD, 2022</a:t>
            </a:r>
            <a:endParaRPr lang="en-GR" sz="1000" dirty="0">
              <a:solidFill>
                <a:srgbClr val="595959"/>
              </a:solidFill>
            </a:endParaRPr>
          </a:p>
        </p:txBody>
      </p:sp>
    </p:spTree>
    <p:extLst>
      <p:ext uri="{BB962C8B-B14F-4D97-AF65-F5344CB8AC3E}">
        <p14:creationId xmlns:p14="http://schemas.microsoft.com/office/powerpoint/2010/main" val="5878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CE77-53EF-17FD-9285-6C54398D20C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BAA0433-7C15-D118-0CDF-9889D40A63AB}"/>
              </a:ext>
            </a:extLst>
          </p:cNvPr>
          <p:cNvSpPr>
            <a:spLocks noGrp="1"/>
          </p:cNvSpPr>
          <p:nvPr>
            <p:ph type="title"/>
          </p:nvPr>
        </p:nvSpPr>
        <p:spPr>
          <a:xfrm>
            <a:off x="3700669" y="280192"/>
            <a:ext cx="6503505" cy="1009651"/>
          </a:xfrm>
        </p:spPr>
        <p:txBody>
          <a:bodyPr>
            <a:normAutofit/>
          </a:bodyPr>
          <a:lstStyle/>
          <a:p>
            <a:r>
              <a:rPr lang="en-GB" dirty="0"/>
              <a:t>4.1. </a:t>
            </a:r>
            <a:r>
              <a:rPr lang="en-GB" dirty="0" err="1"/>
              <a:t>Agroekologi</a:t>
            </a:r>
            <a:endParaRPr lang="en-GB" dirty="0"/>
          </a:p>
        </p:txBody>
      </p:sp>
      <p:sp>
        <p:nvSpPr>
          <p:cNvPr id="3" name="Segnaposto contenuto 2">
            <a:extLst>
              <a:ext uri="{FF2B5EF4-FFF2-40B4-BE49-F238E27FC236}">
                <a16:creationId xmlns:a16="http://schemas.microsoft.com/office/drawing/2014/main" id="{8BF5B9E3-91C9-F5F5-E753-3878508B9FA7}"/>
              </a:ext>
            </a:extLst>
          </p:cNvPr>
          <p:cNvSpPr>
            <a:spLocks noGrp="1"/>
          </p:cNvSpPr>
          <p:nvPr>
            <p:ph idx="1"/>
          </p:nvPr>
        </p:nvSpPr>
        <p:spPr>
          <a:xfrm>
            <a:off x="838200" y="1588690"/>
            <a:ext cx="10515600" cy="4351338"/>
          </a:xfrm>
        </p:spPr>
        <p:txBody>
          <a:bodyPr>
            <a:normAutofit/>
          </a:bodyPr>
          <a:lstStyle/>
          <a:p>
            <a:pPr algn="just">
              <a:lnSpc>
                <a:spcPct val="100000"/>
              </a:lnSpc>
              <a:buFont typeface="Arial" panose="020B0604020202020204" pitchFamily="34" charset="0"/>
              <a:buChar char="•"/>
            </a:pPr>
            <a:r>
              <a:rPr lang="sv-SE" b="0" i="0" dirty="0">
                <a:solidFill>
                  <a:srgbClr val="595959"/>
                </a:solidFill>
                <a:effectLst/>
                <a:latin typeface="Söhne"/>
              </a:rPr>
              <a:t>De 13 vägledande principerna för </a:t>
            </a:r>
            <a:r>
              <a:rPr lang="sv-SE" b="0" i="0" dirty="0" err="1">
                <a:solidFill>
                  <a:srgbClr val="595959"/>
                </a:solidFill>
                <a:effectLst/>
                <a:latin typeface="Söhne"/>
              </a:rPr>
              <a:t>agroekologi</a:t>
            </a:r>
            <a:r>
              <a:rPr lang="sv-SE" b="0" i="0" dirty="0">
                <a:solidFill>
                  <a:srgbClr val="595959"/>
                </a:solidFill>
                <a:effectLst/>
                <a:latin typeface="Söhne"/>
              </a:rPr>
              <a:t> ligger i linje med de 10 elementen och återspeglar dess utveckling från en metod för att förändra ohållbar livsmedelsproduktion till ett heltäckande tillvägagångssätt.</a:t>
            </a:r>
          </a:p>
          <a:p>
            <a:pPr algn="just">
              <a:lnSpc>
                <a:spcPct val="100000"/>
              </a:lnSpc>
              <a:buFont typeface="Arial" panose="020B0604020202020204" pitchFamily="34" charset="0"/>
              <a:buChar char="•"/>
            </a:pPr>
            <a:r>
              <a:rPr lang="sv-SE" b="0" i="0" dirty="0">
                <a:solidFill>
                  <a:srgbClr val="595959"/>
                </a:solidFill>
                <a:effectLst/>
                <a:latin typeface="Söhne"/>
              </a:rPr>
              <a:t>Idag integrerar </a:t>
            </a:r>
            <a:r>
              <a:rPr lang="sv-SE" b="0" i="0" dirty="0" err="1">
                <a:solidFill>
                  <a:srgbClr val="595959"/>
                </a:solidFill>
                <a:effectLst/>
                <a:latin typeface="Söhne"/>
              </a:rPr>
              <a:t>agroekologi</a:t>
            </a:r>
            <a:r>
              <a:rPr lang="sv-SE" b="0" i="0" dirty="0">
                <a:solidFill>
                  <a:srgbClr val="595959"/>
                </a:solidFill>
                <a:effectLst/>
                <a:latin typeface="Söhne"/>
              </a:rPr>
              <a:t> vetenskaplig kunskap med praktisk tillämpning, uppbackad av en social rörelse som förespråkar en fullständig översyn av livsmedelssystemen.</a:t>
            </a:r>
          </a:p>
          <a:p>
            <a:pPr algn="just">
              <a:lnSpc>
                <a:spcPct val="100000"/>
              </a:lnSpc>
              <a:buFont typeface="Arial" panose="020B0604020202020204" pitchFamily="34" charset="0"/>
              <a:buChar char="•"/>
            </a:pPr>
            <a:r>
              <a:rPr lang="sv-SE" b="0" i="0" dirty="0">
                <a:solidFill>
                  <a:srgbClr val="595959"/>
                </a:solidFill>
                <a:effectLst/>
                <a:latin typeface="Söhne"/>
              </a:rPr>
              <a:t>Denna omvandling prioriterar miljömässig hållbarhet och distributiv rättvisa och har fått formellt erkännande i internationell livsmedelsstyrning med stöd av en mångsidig men enhetlig grupp av experter.</a:t>
            </a:r>
            <a:endParaRPr lang="en-GB" dirty="0">
              <a:solidFill>
                <a:srgbClr val="595959"/>
              </a:solidFill>
            </a:endParaRPr>
          </a:p>
        </p:txBody>
      </p:sp>
      <p:sp>
        <p:nvSpPr>
          <p:cNvPr id="4" name="Segnaposto piè di pagina 3">
            <a:extLst>
              <a:ext uri="{FF2B5EF4-FFF2-40B4-BE49-F238E27FC236}">
                <a16:creationId xmlns:a16="http://schemas.microsoft.com/office/drawing/2014/main" id="{EBB3A062-7801-217A-CB4C-EBB8510644FF}"/>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992D39E5-30C3-5854-2C35-72CA2BE2DDA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35635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836C-8AA9-3480-0233-E154F6CBAF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43BCB4C-6068-4568-0EFF-383314829039}"/>
              </a:ext>
            </a:extLst>
          </p:cNvPr>
          <p:cNvSpPr>
            <a:spLocks noGrp="1"/>
          </p:cNvSpPr>
          <p:nvPr>
            <p:ph type="title"/>
          </p:nvPr>
        </p:nvSpPr>
        <p:spPr>
          <a:xfrm>
            <a:off x="2388704" y="343278"/>
            <a:ext cx="10515600" cy="1009651"/>
          </a:xfrm>
        </p:spPr>
        <p:txBody>
          <a:bodyPr>
            <a:normAutofit/>
          </a:bodyPr>
          <a:lstStyle/>
          <a:p>
            <a:r>
              <a:rPr lang="en-GB" dirty="0"/>
              <a:t>4.2.	 </a:t>
            </a:r>
            <a:r>
              <a:rPr lang="en-GB" dirty="0" err="1"/>
              <a:t>Regenerativt</a:t>
            </a:r>
            <a:r>
              <a:rPr lang="en-GB" dirty="0"/>
              <a:t> </a:t>
            </a:r>
            <a:r>
              <a:rPr lang="en-GB" dirty="0" err="1"/>
              <a:t>jordbruk</a:t>
            </a:r>
            <a:endParaRPr lang="en-GB" dirty="0"/>
          </a:p>
        </p:txBody>
      </p:sp>
      <p:sp>
        <p:nvSpPr>
          <p:cNvPr id="3" name="Segnaposto contenuto 2">
            <a:extLst>
              <a:ext uri="{FF2B5EF4-FFF2-40B4-BE49-F238E27FC236}">
                <a16:creationId xmlns:a16="http://schemas.microsoft.com/office/drawing/2014/main" id="{F5D7233D-E7F8-026B-4DAF-DFB6E233E42B}"/>
              </a:ext>
            </a:extLst>
          </p:cNvPr>
          <p:cNvSpPr>
            <a:spLocks noGrp="1"/>
          </p:cNvSpPr>
          <p:nvPr>
            <p:ph idx="1"/>
          </p:nvPr>
        </p:nvSpPr>
        <p:spPr/>
        <p:txBody>
          <a:bodyPr>
            <a:normAutofit fontScale="92500" lnSpcReduction="10000"/>
          </a:bodyPr>
          <a:lstStyle/>
          <a:p>
            <a:pPr marL="0" indent="0" algn="just">
              <a:lnSpc>
                <a:spcPct val="150000"/>
              </a:lnSpc>
              <a:buNone/>
            </a:pPr>
            <a:r>
              <a:rPr lang="sv-SE" b="0" i="0" u="sng" dirty="0">
                <a:solidFill>
                  <a:srgbClr val="595959"/>
                </a:solidFill>
                <a:effectLst/>
                <a:latin typeface="Söhne"/>
              </a:rPr>
              <a:t>Rötter och principer för regenerativt jordbruk</a:t>
            </a:r>
          </a:p>
          <a:p>
            <a:pPr algn="just">
              <a:lnSpc>
                <a:spcPct val="150000"/>
              </a:lnSpc>
            </a:pPr>
            <a:r>
              <a:rPr lang="sv-SE" b="0" i="0" dirty="0">
                <a:solidFill>
                  <a:srgbClr val="595959"/>
                </a:solidFill>
                <a:effectLst/>
                <a:latin typeface="Söhne"/>
              </a:rPr>
              <a:t>Regenerativt jordbruk har sina rötter i 1960-talets ekologiska rörelse i USA, som påverkades av Rachel Carsons </a:t>
            </a:r>
            <a:r>
              <a:rPr lang="sv-SE" b="0" i="0" dirty="0" err="1">
                <a:solidFill>
                  <a:srgbClr val="595959"/>
                </a:solidFill>
                <a:effectLst/>
                <a:latin typeface="Söhne"/>
              </a:rPr>
              <a:t>Silent</a:t>
            </a:r>
            <a:r>
              <a:rPr lang="sv-SE" b="0" i="0" dirty="0">
                <a:solidFill>
                  <a:srgbClr val="595959"/>
                </a:solidFill>
                <a:effectLst/>
                <a:latin typeface="Söhne"/>
              </a:rPr>
              <a:t> Spring.</a:t>
            </a:r>
          </a:p>
          <a:p>
            <a:pPr algn="just">
              <a:lnSpc>
                <a:spcPct val="150000"/>
              </a:lnSpc>
            </a:pPr>
            <a:r>
              <a:rPr lang="sv-SE" b="0" i="0" dirty="0" err="1">
                <a:solidFill>
                  <a:srgbClr val="595959"/>
                </a:solidFill>
                <a:effectLst/>
                <a:latin typeface="Söhne"/>
              </a:rPr>
              <a:t>Rodale</a:t>
            </a:r>
            <a:r>
              <a:rPr lang="sv-SE" b="0" i="0" dirty="0">
                <a:solidFill>
                  <a:srgbClr val="595959"/>
                </a:solidFill>
                <a:effectLst/>
                <a:latin typeface="Söhne"/>
              </a:rPr>
              <a:t> </a:t>
            </a:r>
            <a:r>
              <a:rPr lang="sv-SE" b="0" i="0" dirty="0" err="1">
                <a:solidFill>
                  <a:srgbClr val="595959"/>
                </a:solidFill>
                <a:effectLst/>
                <a:latin typeface="Söhne"/>
              </a:rPr>
              <a:t>Institute</a:t>
            </a:r>
            <a:r>
              <a:rPr lang="sv-SE" b="0" i="0" dirty="0">
                <a:solidFill>
                  <a:srgbClr val="595959"/>
                </a:solidFill>
                <a:effectLst/>
                <a:latin typeface="Söhne"/>
              </a:rPr>
              <a:t> myntade begreppet "regenerativ ekologisk" i början av 1980-talet och betonade den naturliga föryngringsförmågan hos ekosystem och biologisk mångfald.</a:t>
            </a:r>
          </a:p>
          <a:p>
            <a:pPr algn="just">
              <a:lnSpc>
                <a:spcPct val="150000"/>
              </a:lnSpc>
            </a:pPr>
            <a:r>
              <a:rPr lang="sv-SE" b="0" i="0" dirty="0">
                <a:solidFill>
                  <a:srgbClr val="595959"/>
                </a:solidFill>
                <a:effectLst/>
                <a:latin typeface="Söhne"/>
              </a:rPr>
              <a:t>Richard </a:t>
            </a:r>
            <a:r>
              <a:rPr lang="sv-SE" b="0" i="0" dirty="0" err="1">
                <a:solidFill>
                  <a:srgbClr val="595959"/>
                </a:solidFill>
                <a:effectLst/>
                <a:latin typeface="Söhne"/>
              </a:rPr>
              <a:t>Harwood</a:t>
            </a:r>
            <a:r>
              <a:rPr lang="sv-SE" b="0" i="0" dirty="0">
                <a:solidFill>
                  <a:srgbClr val="595959"/>
                </a:solidFill>
                <a:effectLst/>
                <a:latin typeface="Söhne"/>
              </a:rPr>
              <a:t> beskrev tre grundläggande principer: kopplingar inom jordbrukssystem, upprätthållande av biologisk jämvikt och främjande av konstruktiv ömsesidighet samtidigt som skador minimeras.</a:t>
            </a:r>
            <a:endParaRPr lang="en-GB" dirty="0">
              <a:solidFill>
                <a:srgbClr val="595959"/>
              </a:solidFill>
            </a:endParaRPr>
          </a:p>
        </p:txBody>
      </p:sp>
      <p:sp>
        <p:nvSpPr>
          <p:cNvPr id="4" name="Segnaposto piè di pagina 3">
            <a:extLst>
              <a:ext uri="{FF2B5EF4-FFF2-40B4-BE49-F238E27FC236}">
                <a16:creationId xmlns:a16="http://schemas.microsoft.com/office/drawing/2014/main" id="{7A4B6C29-B689-874A-E5D8-E21C34691CC9}"/>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ADEB709B-6EC1-EC08-3A17-D2BD302DFFD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45292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E0F3-0371-9EF2-FEDB-4518EAECF9A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492DFA1-0F5C-2CBD-D34F-D63542886A83}"/>
              </a:ext>
            </a:extLst>
          </p:cNvPr>
          <p:cNvSpPr>
            <a:spLocks noGrp="1"/>
          </p:cNvSpPr>
          <p:nvPr>
            <p:ph type="title"/>
          </p:nvPr>
        </p:nvSpPr>
        <p:spPr>
          <a:xfrm>
            <a:off x="2017643" y="280192"/>
            <a:ext cx="10515600" cy="1009651"/>
          </a:xfrm>
        </p:spPr>
        <p:txBody>
          <a:bodyPr>
            <a:normAutofit/>
          </a:bodyPr>
          <a:lstStyle/>
          <a:p>
            <a:r>
              <a:rPr lang="en-GB" dirty="0"/>
              <a:t>4.2.	 </a:t>
            </a:r>
            <a:r>
              <a:rPr lang="en-GB" dirty="0" err="1"/>
              <a:t>Regenerativt</a:t>
            </a:r>
            <a:r>
              <a:rPr lang="en-GB" dirty="0"/>
              <a:t> </a:t>
            </a:r>
            <a:r>
              <a:rPr lang="en-GB" dirty="0" err="1"/>
              <a:t>jordbruk</a:t>
            </a:r>
            <a:endParaRPr lang="en-GB" dirty="0"/>
          </a:p>
        </p:txBody>
      </p:sp>
      <p:sp>
        <p:nvSpPr>
          <p:cNvPr id="3" name="Segnaposto contenuto 2">
            <a:extLst>
              <a:ext uri="{FF2B5EF4-FFF2-40B4-BE49-F238E27FC236}">
                <a16:creationId xmlns:a16="http://schemas.microsoft.com/office/drawing/2014/main" id="{8ADE24A3-A377-FB57-E3CF-CF76C55D4E81}"/>
              </a:ext>
            </a:extLst>
          </p:cNvPr>
          <p:cNvSpPr>
            <a:spLocks noGrp="1"/>
          </p:cNvSpPr>
          <p:nvPr>
            <p:ph idx="1"/>
          </p:nvPr>
        </p:nvSpPr>
        <p:spPr>
          <a:xfrm>
            <a:off x="718930" y="1647427"/>
            <a:ext cx="10515600" cy="4351338"/>
          </a:xfrm>
        </p:spPr>
        <p:txBody>
          <a:bodyPr/>
          <a:lstStyle/>
          <a:p>
            <a:pPr marL="0" indent="0" algn="just">
              <a:lnSpc>
                <a:spcPct val="150000"/>
              </a:lnSpc>
              <a:buNone/>
            </a:pPr>
            <a:r>
              <a:rPr lang="sv-SE" b="0" i="0" dirty="0">
                <a:solidFill>
                  <a:srgbClr val="595959"/>
                </a:solidFill>
                <a:effectLst/>
                <a:latin typeface="Söhne"/>
              </a:rPr>
              <a:t>Medan regenerativt jordbruk får internationell dragkraft, formar stora livsmedelsföretag diskursen.</a:t>
            </a:r>
          </a:p>
          <a:p>
            <a:pPr algn="just">
              <a:lnSpc>
                <a:spcPct val="150000"/>
              </a:lnSpc>
            </a:pPr>
            <a:r>
              <a:rPr lang="sv-SE" b="0" i="0" dirty="0">
                <a:solidFill>
                  <a:srgbClr val="595959"/>
                </a:solidFill>
                <a:effectLst/>
                <a:latin typeface="Söhne"/>
              </a:rPr>
              <a:t>De investerar i regenerativa metoder men prioriterar ofta miljöfrågor som markhälsa och koldioxidutsläpp framför social rättvisa och jämlikhet.</a:t>
            </a:r>
          </a:p>
          <a:p>
            <a:pPr algn="just">
              <a:lnSpc>
                <a:spcPct val="150000"/>
              </a:lnSpc>
            </a:pPr>
            <a:r>
              <a:rPr lang="sv-SE" b="0" i="0" dirty="0">
                <a:solidFill>
                  <a:srgbClr val="595959"/>
                </a:solidFill>
                <a:effectLst/>
                <a:latin typeface="Söhne"/>
              </a:rPr>
              <a:t>Vissa företagsversioner av regenerativt jordbruk kan fokusera enbart på att kompensera för utsläpp utan att ta itu med bredare sociala frågor, vilket belyser behovet av en helhetssyn.</a:t>
            </a:r>
            <a:endParaRPr lang="en-GB" dirty="0">
              <a:solidFill>
                <a:srgbClr val="595959"/>
              </a:solidFill>
            </a:endParaRPr>
          </a:p>
        </p:txBody>
      </p:sp>
      <p:sp>
        <p:nvSpPr>
          <p:cNvPr id="4" name="Segnaposto piè di pagina 3">
            <a:extLst>
              <a:ext uri="{FF2B5EF4-FFF2-40B4-BE49-F238E27FC236}">
                <a16:creationId xmlns:a16="http://schemas.microsoft.com/office/drawing/2014/main" id="{E4A4961B-59B5-786F-87A6-BDC751AC05E0}"/>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E58A80FA-F171-11B1-A91D-64B29B4D9CEA}"/>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97450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E4C21-3C0C-0C91-69E4-FB1941D0BE8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C36593-31A4-A052-62CB-27EC9ABE28F1}"/>
              </a:ext>
            </a:extLst>
          </p:cNvPr>
          <p:cNvSpPr>
            <a:spLocks noGrp="1"/>
          </p:cNvSpPr>
          <p:nvPr>
            <p:ph type="title"/>
          </p:nvPr>
        </p:nvSpPr>
        <p:spPr>
          <a:xfrm>
            <a:off x="2724150" y="519974"/>
            <a:ext cx="10515600" cy="1009651"/>
          </a:xfrm>
        </p:spPr>
        <p:txBody>
          <a:bodyPr>
            <a:normAutofit/>
          </a:bodyPr>
          <a:lstStyle/>
          <a:p>
            <a:r>
              <a:rPr lang="en-GB" dirty="0"/>
              <a:t>Mer Information</a:t>
            </a:r>
          </a:p>
        </p:txBody>
      </p:sp>
      <p:sp>
        <p:nvSpPr>
          <p:cNvPr id="3" name="Segnaposto contenuto 2">
            <a:extLst>
              <a:ext uri="{FF2B5EF4-FFF2-40B4-BE49-F238E27FC236}">
                <a16:creationId xmlns:a16="http://schemas.microsoft.com/office/drawing/2014/main" id="{86860E93-E441-E9D4-C828-0ECD380A0D7B}"/>
              </a:ext>
            </a:extLst>
          </p:cNvPr>
          <p:cNvSpPr>
            <a:spLocks noGrp="1"/>
          </p:cNvSpPr>
          <p:nvPr>
            <p:ph idx="1"/>
          </p:nvPr>
        </p:nvSpPr>
        <p:spPr>
          <a:xfrm>
            <a:off x="838200" y="1887538"/>
            <a:ext cx="10515600" cy="4351338"/>
          </a:xfrm>
        </p:spPr>
        <p:txBody>
          <a:bodyPr>
            <a:noAutofit/>
          </a:bodyPr>
          <a:lstStyle/>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veta mer om regenerativt jordbruk kan du läsa den här artikeln på följande länk</a:t>
            </a:r>
          </a:p>
          <a:p>
            <a:pPr marL="0" indent="0" algn="just">
              <a:lnSpc>
                <a:spcPct val="115000"/>
              </a:lnSpc>
              <a:spcBef>
                <a:spcPts val="600"/>
              </a:spcBef>
              <a:spcAft>
                <a:spcPts val="600"/>
              </a:spcAft>
              <a:buNone/>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https://www.weforum.org/agenda/2022/10/what-is-regenerative-agriculture/#:~:text=Regenerative%20agriculture%20focuses%20on%20improving,well%20as%20reducing%20soil%20erosion</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lära dig mer om regenerativt jordbruk kan du titta på den här videon på följande länk</a:t>
            </a:r>
          </a:p>
          <a:p>
            <a:pPr marL="0" indent="0" algn="just">
              <a:lnSpc>
                <a:spcPct val="115000"/>
              </a:lnSpc>
              <a:spcBef>
                <a:spcPts val="600"/>
              </a:spcBef>
              <a:spcAft>
                <a:spcPts val="600"/>
              </a:spcAft>
              <a:buNone/>
            </a:pPr>
            <a:r>
              <a:rPr lang="en-GB" sz="2000" i="1" u="sng" dirty="0">
                <a:solidFill>
                  <a:srgbClr val="000000"/>
                </a:solidFill>
                <a:effectLst/>
                <a:latin typeface="Minion Pro"/>
                <a:ea typeface="Times New Roman" panose="02020603050405020304" pitchFamily="18" charset="0"/>
                <a:cs typeface="Calibri" panose="020F0502020204030204" pitchFamily="34" charset="0"/>
                <a:hlinkClick r:id="rId3"/>
              </a:rPr>
              <a:t>https://www.youtube.com/watch?v=yp1i8_JFsao</a:t>
            </a:r>
            <a:r>
              <a:rPr lang="en-GB" sz="2000" i="1" dirty="0">
                <a:solidFill>
                  <a:srgbClr val="000000"/>
                </a:solidFill>
                <a:effectLst/>
                <a:latin typeface="Minion Pro"/>
                <a:ea typeface="Times New Roman" panose="02020603050405020304" pitchFamily="18" charset="0"/>
                <a:cs typeface="Calibri" panose="020F0502020204030204" pitchFamily="34" charset="0"/>
              </a:rPr>
              <a:t> </a:t>
            </a:r>
            <a:endParaRPr lang="en-GB" sz="2000" dirty="0"/>
          </a:p>
        </p:txBody>
      </p:sp>
      <p:sp>
        <p:nvSpPr>
          <p:cNvPr id="4" name="Segnaposto piè di pagina 3">
            <a:extLst>
              <a:ext uri="{FF2B5EF4-FFF2-40B4-BE49-F238E27FC236}">
                <a16:creationId xmlns:a16="http://schemas.microsoft.com/office/drawing/2014/main" id="{BC8AC702-5B82-4C98-3734-53A0F6DD74EA}"/>
              </a:ext>
            </a:extLst>
          </p:cNvPr>
          <p:cNvSpPr>
            <a:spLocks noGrp="1"/>
          </p:cNvSpPr>
          <p:nvPr>
            <p:ph type="ftr" sz="quarter" idx="11"/>
          </p:nvPr>
        </p:nvSpPr>
        <p:spPr/>
        <p:txBody>
          <a:bodyPr/>
          <a:lstStyle/>
          <a:p>
            <a:r>
              <a:rPr lang="sv-SE" dirty="0"/>
              <a:t>Modul: Bioekonomi, cirkulär ekonomi och biobaserade produkter / Ämne: Cirkulär ekonomi / Delämne: </a:t>
            </a:r>
            <a:r>
              <a:rPr lang="sv-SE" dirty="0" err="1"/>
              <a:t>Agroekologi</a:t>
            </a:r>
            <a:r>
              <a:rPr lang="sv-SE" dirty="0"/>
              <a:t> och regenerativa metoder</a:t>
            </a:r>
            <a:endParaRPr lang="en-US" dirty="0"/>
          </a:p>
        </p:txBody>
      </p:sp>
      <p:sp>
        <p:nvSpPr>
          <p:cNvPr id="5" name="Segnaposto numero diapositiva 4">
            <a:extLst>
              <a:ext uri="{FF2B5EF4-FFF2-40B4-BE49-F238E27FC236}">
                <a16:creationId xmlns:a16="http://schemas.microsoft.com/office/drawing/2014/main" id="{97E11539-B180-97E5-F592-8860700210BD}"/>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52552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8739-F842-2704-F6A1-3E63378133D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8E60239-1BD0-6664-9A33-FBCD6A329846}"/>
              </a:ext>
            </a:extLst>
          </p:cNvPr>
          <p:cNvSpPr>
            <a:spLocks noGrp="1"/>
          </p:cNvSpPr>
          <p:nvPr>
            <p:ph type="title"/>
          </p:nvPr>
        </p:nvSpPr>
        <p:spPr>
          <a:xfrm>
            <a:off x="2063966" y="2543032"/>
            <a:ext cx="10515600" cy="1009651"/>
          </a:xfrm>
        </p:spPr>
        <p:txBody>
          <a:bodyPr>
            <a:normAutofit/>
          </a:bodyPr>
          <a:lstStyle/>
          <a:p>
            <a:r>
              <a:rPr lang="en-GB" dirty="0"/>
              <a:t>5. Teknik för </a:t>
            </a:r>
            <a:r>
              <a:rPr lang="en-GB" dirty="0" err="1"/>
              <a:t>cirkulärt</a:t>
            </a:r>
            <a:r>
              <a:rPr lang="en-GB" dirty="0"/>
              <a:t> </a:t>
            </a:r>
            <a:r>
              <a:rPr lang="en-GB" dirty="0" err="1"/>
              <a:t>jordbruk</a:t>
            </a:r>
            <a:endParaRPr lang="en-GB" dirty="0"/>
          </a:p>
        </p:txBody>
      </p:sp>
      <p:sp>
        <p:nvSpPr>
          <p:cNvPr id="4" name="Segnaposto piè di pagina 3">
            <a:extLst>
              <a:ext uri="{FF2B5EF4-FFF2-40B4-BE49-F238E27FC236}">
                <a16:creationId xmlns:a16="http://schemas.microsoft.com/office/drawing/2014/main" id="{F6BEA804-21BF-6D1E-770C-C12072F80B8F}"/>
              </a:ext>
            </a:extLst>
          </p:cNvPr>
          <p:cNvSpPr>
            <a:spLocks noGrp="1"/>
          </p:cNvSpPr>
          <p:nvPr>
            <p:ph type="ftr" sz="quarter" idx="11"/>
          </p:nvPr>
        </p:nvSpPr>
        <p:spPr/>
        <p:txBody>
          <a:bodyPr/>
          <a:lstStyle/>
          <a:p>
            <a:r>
              <a:rPr lang="sv-SE" dirty="0"/>
              <a:t>Modul: Bioekonomi, cirkulär ekonomi och biobaserade produkter / Ämne: Cirkulär ekonomi / Delämne: Teknik för cirkulärt jordbruk</a:t>
            </a:r>
            <a:endParaRPr lang="en-US" dirty="0"/>
          </a:p>
        </p:txBody>
      </p:sp>
      <p:sp>
        <p:nvSpPr>
          <p:cNvPr id="5" name="Segnaposto numero diapositiva 4">
            <a:extLst>
              <a:ext uri="{FF2B5EF4-FFF2-40B4-BE49-F238E27FC236}">
                <a16:creationId xmlns:a16="http://schemas.microsoft.com/office/drawing/2014/main" id="{1E732F67-CDED-EF0C-51C7-2536BFE406EE}"/>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021397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AD8C-1EA9-B965-87F3-48D74B32148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E58C1A7-B429-CA78-D580-5F1C94D084E6}"/>
              </a:ext>
            </a:extLst>
          </p:cNvPr>
          <p:cNvSpPr>
            <a:spLocks noGrp="1"/>
          </p:cNvSpPr>
          <p:nvPr>
            <p:ph type="title"/>
          </p:nvPr>
        </p:nvSpPr>
        <p:spPr>
          <a:xfrm>
            <a:off x="2080592" y="381723"/>
            <a:ext cx="10515600" cy="1009651"/>
          </a:xfrm>
        </p:spPr>
        <p:txBody>
          <a:bodyPr>
            <a:normAutofit/>
          </a:bodyPr>
          <a:lstStyle/>
          <a:p>
            <a:r>
              <a:rPr lang="en-GB" dirty="0"/>
              <a:t>5.1. Teknik för </a:t>
            </a:r>
            <a:r>
              <a:rPr lang="en-GB" dirty="0" err="1"/>
              <a:t>cirkulärt</a:t>
            </a:r>
            <a:r>
              <a:rPr lang="en-GB" dirty="0"/>
              <a:t> </a:t>
            </a:r>
            <a:r>
              <a:rPr lang="en-GB" dirty="0" err="1"/>
              <a:t>jordbruk</a:t>
            </a:r>
            <a:endParaRPr lang="en-GB" dirty="0"/>
          </a:p>
        </p:txBody>
      </p:sp>
      <p:sp>
        <p:nvSpPr>
          <p:cNvPr id="3" name="Segnaposto contenuto 2">
            <a:extLst>
              <a:ext uri="{FF2B5EF4-FFF2-40B4-BE49-F238E27FC236}">
                <a16:creationId xmlns:a16="http://schemas.microsoft.com/office/drawing/2014/main" id="{9F70095E-8986-52D8-31C2-E31548BC877B}"/>
              </a:ext>
            </a:extLst>
          </p:cNvPr>
          <p:cNvSpPr>
            <a:spLocks noGrp="1"/>
          </p:cNvSpPr>
          <p:nvPr>
            <p:ph idx="1"/>
          </p:nvPr>
        </p:nvSpPr>
        <p:spPr/>
        <p:txBody>
          <a:bodyPr>
            <a:normAutofit fontScale="92500" lnSpcReduction="10000"/>
          </a:bodyPr>
          <a:lstStyle/>
          <a:p>
            <a:pPr marL="0" indent="0" algn="just">
              <a:buNone/>
            </a:pPr>
            <a:r>
              <a:rPr lang="sv-SE" b="0" i="0" u="sng" dirty="0">
                <a:solidFill>
                  <a:srgbClr val="595959"/>
                </a:solidFill>
                <a:effectLst/>
                <a:latin typeface="Söhne"/>
              </a:rPr>
              <a:t>Hållbara jordbruksmetoder måste tillgodose behoven hos en växande befolkning.</a:t>
            </a:r>
          </a:p>
          <a:p>
            <a:pPr marL="0" indent="0" algn="just">
              <a:buNone/>
            </a:pPr>
            <a:endParaRPr lang="en-GB" b="0" i="0" u="sng" dirty="0">
              <a:solidFill>
                <a:srgbClr val="595959"/>
              </a:solidFill>
              <a:effectLst/>
              <a:latin typeface="Söhne"/>
            </a:endParaRPr>
          </a:p>
          <a:p>
            <a:pPr algn="just">
              <a:buFont typeface="Arial" panose="020B0604020202020204" pitchFamily="34" charset="0"/>
              <a:buChar char="•"/>
            </a:pPr>
            <a:r>
              <a:rPr lang="sv-SE" b="0" i="0" dirty="0">
                <a:solidFill>
                  <a:srgbClr val="595959"/>
                </a:solidFill>
                <a:effectLst/>
                <a:latin typeface="Söhne"/>
              </a:rPr>
              <a:t>Teknik på gården underlättar olika hållbara produktionsmodeller: klimatsmart jordbruk, hållbar intensifiering och </a:t>
            </a:r>
            <a:r>
              <a:rPr lang="sv-SE" b="0" i="0" dirty="0" err="1">
                <a:solidFill>
                  <a:srgbClr val="595959"/>
                </a:solidFill>
                <a:effectLst/>
                <a:latin typeface="Söhne"/>
              </a:rPr>
              <a:t>agroekologisk</a:t>
            </a:r>
            <a:r>
              <a:rPr lang="sv-SE" b="0" i="0" dirty="0">
                <a:solidFill>
                  <a:srgbClr val="595959"/>
                </a:solidFill>
                <a:effectLst/>
                <a:latin typeface="Söhne"/>
              </a:rPr>
              <a:t> produktion.</a:t>
            </a:r>
          </a:p>
          <a:p>
            <a:pPr algn="just">
              <a:buFont typeface="Arial" panose="020B0604020202020204" pitchFamily="34" charset="0"/>
              <a:buChar char="•"/>
            </a:pPr>
            <a:r>
              <a:rPr lang="sv-SE" b="0" i="0" dirty="0">
                <a:solidFill>
                  <a:srgbClr val="595959"/>
                </a:solidFill>
                <a:effectLst/>
                <a:latin typeface="Söhne"/>
              </a:rPr>
              <a:t>Investeringar i jordbruksteknik, både i stor och liten skala, kan öka avkastningen och minimera den ekologiska påverkan.</a:t>
            </a:r>
          </a:p>
          <a:p>
            <a:pPr algn="just">
              <a:buFont typeface="Arial" panose="020B0604020202020204" pitchFamily="34" charset="0"/>
              <a:buChar char="•"/>
            </a:pPr>
            <a:r>
              <a:rPr lang="sv-SE" b="0" i="0" dirty="0">
                <a:solidFill>
                  <a:srgbClr val="595959"/>
                </a:solidFill>
                <a:effectLst/>
                <a:latin typeface="Söhne"/>
              </a:rPr>
              <a:t>Regeringar världen över uppmuntrar investeringar på gårdarna för att öka produktiviteten, hållbarheten och jordbrukarnas inkomster.</a:t>
            </a:r>
          </a:p>
          <a:p>
            <a:pPr algn="just">
              <a:buFont typeface="Arial" panose="020B0604020202020204" pitchFamily="34" charset="0"/>
              <a:buChar char="•"/>
            </a:pPr>
            <a:r>
              <a:rPr lang="sv-SE" b="0" i="0" dirty="0">
                <a:solidFill>
                  <a:srgbClr val="595959"/>
                </a:solidFill>
                <a:effectLst/>
                <a:latin typeface="Söhne"/>
              </a:rPr>
              <a:t>Nya debatter belyser övergången till </a:t>
            </a:r>
            <a:r>
              <a:rPr lang="sv-SE" b="0" i="0" dirty="0" err="1">
                <a:solidFill>
                  <a:srgbClr val="595959"/>
                </a:solidFill>
                <a:effectLst/>
                <a:latin typeface="Söhne"/>
              </a:rPr>
              <a:t>livsmedelscirkularitet</a:t>
            </a:r>
            <a:r>
              <a:rPr lang="sv-SE" b="0" i="0" dirty="0">
                <a:solidFill>
                  <a:srgbClr val="595959"/>
                </a:solidFill>
                <a:effectLst/>
                <a:latin typeface="Söhne"/>
              </a:rPr>
              <a:t> för att förbättra hållbarheten.</a:t>
            </a:r>
          </a:p>
          <a:p>
            <a:pPr algn="just">
              <a:buFont typeface="Arial" panose="020B0604020202020204" pitchFamily="34" charset="0"/>
              <a:buChar char="•"/>
            </a:pPr>
            <a:r>
              <a:rPr lang="sv-SE" b="0" i="0" dirty="0">
                <a:solidFill>
                  <a:srgbClr val="595959"/>
                </a:solidFill>
                <a:effectLst/>
                <a:latin typeface="Söhne"/>
              </a:rPr>
              <a:t>Regeringar i regioner som EU, Kina och Latinamerika investerar i teknik som främjar </a:t>
            </a:r>
            <a:r>
              <a:rPr lang="sv-SE" b="0" i="0" dirty="0" err="1">
                <a:solidFill>
                  <a:srgbClr val="595959"/>
                </a:solidFill>
                <a:effectLst/>
                <a:latin typeface="Söhne"/>
              </a:rPr>
              <a:t>cirkularitet</a:t>
            </a:r>
            <a:r>
              <a:rPr lang="sv-SE" b="0" i="0" dirty="0">
                <a:solidFill>
                  <a:srgbClr val="595959"/>
                </a:solidFill>
                <a:effectLst/>
                <a:latin typeface="Söhne"/>
              </a:rPr>
              <a:t> på gårdarna för att öka produktionen, hållbarheten och uppfylla internationella klimatavtal.</a:t>
            </a:r>
            <a:endParaRPr lang="en-GB" dirty="0">
              <a:solidFill>
                <a:srgbClr val="595959"/>
              </a:solidFill>
            </a:endParaRPr>
          </a:p>
        </p:txBody>
      </p:sp>
      <p:sp>
        <p:nvSpPr>
          <p:cNvPr id="4" name="Segnaposto piè di pagina 3">
            <a:extLst>
              <a:ext uri="{FF2B5EF4-FFF2-40B4-BE49-F238E27FC236}">
                <a16:creationId xmlns:a16="http://schemas.microsoft.com/office/drawing/2014/main" id="{EDA8678C-6F41-2D42-A024-9D5E7D7AD359}"/>
              </a:ext>
            </a:extLst>
          </p:cNvPr>
          <p:cNvSpPr>
            <a:spLocks noGrp="1"/>
          </p:cNvSpPr>
          <p:nvPr>
            <p:ph type="ftr" sz="quarter" idx="11"/>
          </p:nvPr>
        </p:nvSpPr>
        <p:spPr/>
        <p:txBody>
          <a:bodyPr/>
          <a:lstStyle/>
          <a:p>
            <a:r>
              <a:rPr lang="sv-SE" dirty="0"/>
              <a:t>Modul: Bioekonomi, cirkulär ekonomi och biobaserade produkter / Ämne: Cirkulär ekonomi / Delämne: Teknik för cirkulärt jordbruk</a:t>
            </a:r>
            <a:endParaRPr lang="en-US" dirty="0"/>
          </a:p>
        </p:txBody>
      </p:sp>
      <p:sp>
        <p:nvSpPr>
          <p:cNvPr id="5" name="Segnaposto numero diapositiva 4">
            <a:extLst>
              <a:ext uri="{FF2B5EF4-FFF2-40B4-BE49-F238E27FC236}">
                <a16:creationId xmlns:a16="http://schemas.microsoft.com/office/drawing/2014/main" id="{F8E74614-177D-30DA-41B7-1CBFE28CFE06}"/>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6155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9E9CA-AD7D-D7D7-8487-348AC85EAA0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89C5BC4-53B9-78B5-F49D-C652B69C8677}"/>
              </a:ext>
            </a:extLst>
          </p:cNvPr>
          <p:cNvSpPr>
            <a:spLocks noGrp="1"/>
          </p:cNvSpPr>
          <p:nvPr>
            <p:ph type="title"/>
          </p:nvPr>
        </p:nvSpPr>
        <p:spPr>
          <a:xfrm>
            <a:off x="1868556" y="452242"/>
            <a:ext cx="10515600" cy="1009651"/>
          </a:xfrm>
        </p:spPr>
        <p:txBody>
          <a:bodyPr>
            <a:normAutofit/>
          </a:bodyPr>
          <a:lstStyle/>
          <a:p>
            <a:r>
              <a:rPr lang="en-GB" dirty="0"/>
              <a:t>5.1. Teknik för </a:t>
            </a:r>
            <a:r>
              <a:rPr lang="en-GB" dirty="0" err="1"/>
              <a:t>cirkulärt</a:t>
            </a:r>
            <a:r>
              <a:rPr lang="en-GB" dirty="0"/>
              <a:t> </a:t>
            </a:r>
            <a:r>
              <a:rPr lang="en-GB" dirty="0" err="1"/>
              <a:t>jordbruk</a:t>
            </a:r>
            <a:endParaRPr lang="en-GB" dirty="0"/>
          </a:p>
        </p:txBody>
      </p:sp>
      <p:sp>
        <p:nvSpPr>
          <p:cNvPr id="3" name="Segnaposto contenuto 2">
            <a:extLst>
              <a:ext uri="{FF2B5EF4-FFF2-40B4-BE49-F238E27FC236}">
                <a16:creationId xmlns:a16="http://schemas.microsoft.com/office/drawing/2014/main" id="{5B6D4D58-E39C-D7B8-E015-DB37A62DFF15}"/>
              </a:ext>
            </a:extLst>
          </p:cNvPr>
          <p:cNvSpPr>
            <a:spLocks noGrp="1"/>
          </p:cNvSpPr>
          <p:nvPr>
            <p:ph idx="1"/>
          </p:nvPr>
        </p:nvSpPr>
        <p:spPr>
          <a:xfrm>
            <a:off x="838200" y="1825625"/>
            <a:ext cx="6781800" cy="4351338"/>
          </a:xfrm>
        </p:spPr>
        <p:txBody>
          <a:bodyPr>
            <a:normAutofit fontScale="92500"/>
          </a:bodyPr>
          <a:lstStyle/>
          <a:p>
            <a:pPr marL="0" indent="0" algn="just">
              <a:lnSpc>
                <a:spcPct val="150000"/>
              </a:lnSpc>
              <a:buNone/>
            </a:pPr>
            <a:r>
              <a:rPr lang="sv-SE" b="1" i="0" dirty="0">
                <a:solidFill>
                  <a:srgbClr val="595959"/>
                </a:solidFill>
                <a:effectLst/>
                <a:latin typeface="Söhne"/>
              </a:rPr>
              <a:t>Visste du att många jordbrukare ofta är ovilliga eller behöver hjälp med att finansiera förbättringar på gården?</a:t>
            </a:r>
          </a:p>
          <a:p>
            <a:pPr marL="0" indent="0" algn="just">
              <a:lnSpc>
                <a:spcPct val="150000"/>
              </a:lnSpc>
              <a:buNone/>
            </a:pPr>
            <a:r>
              <a:rPr lang="sv-SE" i="0" dirty="0">
                <a:solidFill>
                  <a:srgbClr val="595959"/>
                </a:solidFill>
                <a:effectLst/>
                <a:latin typeface="Söhne"/>
              </a:rPr>
              <a:t>Denna ovilja kan bero på ett antal faktorer, inklusive riskaversion, resursbegränsningar, brist på krediter eller misslyckande med att inse fördelarna. Vissa tekniker kan dock ge flera fördelar, inklusive klimatanpassning, motståndskraft och inkomstförbättring.</a:t>
            </a:r>
            <a:endParaRPr lang="en-GB" dirty="0">
              <a:solidFill>
                <a:srgbClr val="595959"/>
              </a:solidFill>
            </a:endParaRPr>
          </a:p>
        </p:txBody>
      </p:sp>
      <p:sp>
        <p:nvSpPr>
          <p:cNvPr id="4" name="Segnaposto piè di pagina 3">
            <a:extLst>
              <a:ext uri="{FF2B5EF4-FFF2-40B4-BE49-F238E27FC236}">
                <a16:creationId xmlns:a16="http://schemas.microsoft.com/office/drawing/2014/main" id="{3EE016DB-D84F-EC66-1523-76CA730F951B}"/>
              </a:ext>
            </a:extLst>
          </p:cNvPr>
          <p:cNvSpPr>
            <a:spLocks noGrp="1"/>
          </p:cNvSpPr>
          <p:nvPr>
            <p:ph type="ftr" sz="quarter" idx="11"/>
          </p:nvPr>
        </p:nvSpPr>
        <p:spPr/>
        <p:txBody>
          <a:bodyPr/>
          <a:lstStyle/>
          <a:p>
            <a:r>
              <a:rPr lang="sv-SE" dirty="0"/>
              <a:t>Modul: Bioekonomi, cirkulär ekonomi och biobaserade produkter / Ämne: Cirkulär ekonomi / Delämne: Teknik för cirkulärt jordbruk</a:t>
            </a:r>
            <a:endParaRPr lang="en-US" dirty="0"/>
          </a:p>
        </p:txBody>
      </p:sp>
      <p:sp>
        <p:nvSpPr>
          <p:cNvPr id="5" name="Segnaposto numero diapositiva 4">
            <a:extLst>
              <a:ext uri="{FF2B5EF4-FFF2-40B4-BE49-F238E27FC236}">
                <a16:creationId xmlns:a16="http://schemas.microsoft.com/office/drawing/2014/main" id="{9B7B7A30-3B93-DCCA-3527-C4A42B731050}"/>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7" name="Picture 6">
            <a:extLst>
              <a:ext uri="{FF2B5EF4-FFF2-40B4-BE49-F238E27FC236}">
                <a16:creationId xmlns:a16="http://schemas.microsoft.com/office/drawing/2014/main" id="{7E196095-3007-F5A9-CB25-CF2C130B01A4}"/>
              </a:ext>
            </a:extLst>
          </p:cNvPr>
          <p:cNvPicPr>
            <a:picLocks noChangeAspect="1"/>
          </p:cNvPicPr>
          <p:nvPr/>
        </p:nvPicPr>
        <p:blipFill rotWithShape="1">
          <a:blip r:embed="rId2">
            <a:extLst>
              <a:ext uri="{28A0092B-C50C-407E-A947-70E740481C1C}">
                <a14:useLocalDpi xmlns:a14="http://schemas.microsoft.com/office/drawing/2010/main" val="0"/>
              </a:ext>
            </a:extLst>
          </a:blip>
          <a:srcRect l="-1" r="4523" b="3893"/>
          <a:stretch/>
        </p:blipFill>
        <p:spPr bwMode="auto">
          <a:xfrm>
            <a:off x="8376231" y="2741379"/>
            <a:ext cx="1888808" cy="19481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1540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45830-395F-8FF7-DE67-B5CBD73B723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6A466F9-9136-5231-2E7F-100AE06068FC}"/>
              </a:ext>
            </a:extLst>
          </p:cNvPr>
          <p:cNvSpPr>
            <a:spLocks noGrp="1"/>
          </p:cNvSpPr>
          <p:nvPr>
            <p:ph type="title"/>
          </p:nvPr>
        </p:nvSpPr>
        <p:spPr>
          <a:xfrm>
            <a:off x="1194352" y="747712"/>
            <a:ext cx="10515600" cy="1009651"/>
          </a:xfrm>
        </p:spPr>
        <p:txBody>
          <a:bodyPr>
            <a:normAutofit/>
          </a:bodyPr>
          <a:lstStyle/>
          <a:p>
            <a:r>
              <a:rPr lang="en-GB" dirty="0"/>
              <a:t>5.2.	</a:t>
            </a:r>
            <a:r>
              <a:rPr lang="sv-SE" dirty="0"/>
              <a:t> Fördelar med specifik cirkulär teknik</a:t>
            </a:r>
            <a:endParaRPr lang="en-GB" dirty="0"/>
          </a:p>
        </p:txBody>
      </p:sp>
      <p:sp>
        <p:nvSpPr>
          <p:cNvPr id="3" name="Segnaposto contenuto 2">
            <a:extLst>
              <a:ext uri="{FF2B5EF4-FFF2-40B4-BE49-F238E27FC236}">
                <a16:creationId xmlns:a16="http://schemas.microsoft.com/office/drawing/2014/main" id="{B6D3F394-F62D-E23E-7B2D-97D7B04EA8F4}"/>
              </a:ext>
            </a:extLst>
          </p:cNvPr>
          <p:cNvSpPr>
            <a:spLocks noGrp="1"/>
          </p:cNvSpPr>
          <p:nvPr>
            <p:ph idx="1"/>
          </p:nvPr>
        </p:nvSpPr>
        <p:spPr>
          <a:xfrm>
            <a:off x="689113" y="2142641"/>
            <a:ext cx="11020839" cy="4351338"/>
          </a:xfrm>
        </p:spPr>
        <p:txBody>
          <a:bodyPr>
            <a:normAutofit fontScale="92500"/>
          </a:bodyPr>
          <a:lstStyle/>
          <a:p>
            <a:pPr marL="0" indent="0" algn="just">
              <a:buNone/>
            </a:pPr>
            <a:r>
              <a:rPr lang="sv-SE" b="0" i="0" u="sng" dirty="0">
                <a:solidFill>
                  <a:srgbClr val="595959"/>
                </a:solidFill>
                <a:effectLst/>
                <a:latin typeface="Söhne"/>
              </a:rPr>
              <a:t>Teknik för att minska växthusgasutsläpp och eutrofieringspotential vid boskapsuppfödning</a:t>
            </a:r>
            <a:endParaRPr lang="en-GB" b="0" i="0" u="sng" dirty="0">
              <a:solidFill>
                <a:srgbClr val="595959"/>
              </a:solidFill>
              <a:effectLst/>
              <a:latin typeface="Söhne"/>
            </a:endParaRPr>
          </a:p>
          <a:p>
            <a:pPr algn="just">
              <a:buFont typeface="Arial" panose="020B0604020202020204" pitchFamily="34" charset="0"/>
              <a:buChar char="•"/>
            </a:pPr>
            <a:r>
              <a:rPr lang="sv-SE" b="0" i="0" dirty="0">
                <a:solidFill>
                  <a:srgbClr val="595959"/>
                </a:solidFill>
                <a:effectLst/>
                <a:latin typeface="Söhne"/>
              </a:rPr>
              <a:t>Implementerade tekniker inkluderar sandfiltersystem, separering av fast avfall, </a:t>
            </a:r>
            <a:r>
              <a:rPr lang="sv-SE" b="0" i="0" dirty="0" err="1">
                <a:solidFill>
                  <a:srgbClr val="595959"/>
                </a:solidFill>
                <a:effectLst/>
                <a:latin typeface="Söhne"/>
              </a:rPr>
              <a:t>biodigesters</a:t>
            </a:r>
            <a:r>
              <a:rPr lang="sv-SE" b="0" i="0" dirty="0">
                <a:solidFill>
                  <a:srgbClr val="595959"/>
                </a:solidFill>
                <a:effectLst/>
                <a:latin typeface="Söhne"/>
              </a:rPr>
              <a:t>, mjölkningsmaskiner och återanvändning av avloppsvatten.</a:t>
            </a:r>
          </a:p>
          <a:p>
            <a:pPr algn="just">
              <a:buFont typeface="Arial" panose="020B0604020202020204" pitchFamily="34" charset="0"/>
              <a:buChar char="•"/>
            </a:pPr>
            <a:r>
              <a:rPr lang="sv-SE" b="0" i="0" dirty="0">
                <a:solidFill>
                  <a:srgbClr val="595959"/>
                </a:solidFill>
                <a:effectLst/>
                <a:latin typeface="Söhne"/>
              </a:rPr>
              <a:t>Betydande minskningar av årliga CO2ekvivalenter och eutrofieringspotential observerades med antagandet av dessa tekniker.</a:t>
            </a:r>
          </a:p>
          <a:p>
            <a:pPr algn="just">
              <a:buFont typeface="Arial" panose="020B0604020202020204" pitchFamily="34" charset="0"/>
              <a:buChar char="•"/>
            </a:pPr>
            <a:r>
              <a:rPr lang="sv-SE" b="0" i="0" dirty="0">
                <a:solidFill>
                  <a:srgbClr val="595959"/>
                </a:solidFill>
                <a:effectLst/>
                <a:latin typeface="Söhne"/>
              </a:rPr>
              <a:t>Byggandet eller renoveringen av septiktankar resulterade dock i en betydande ökning av CO2eq-utsläppen jämfört med scenarier utan gödselhantering.</a:t>
            </a:r>
          </a:p>
          <a:p>
            <a:pPr algn="just">
              <a:buFont typeface="Arial" panose="020B0604020202020204" pitchFamily="34" charset="0"/>
              <a:buChar char="•"/>
            </a:pPr>
            <a:r>
              <a:rPr lang="sv-SE" b="0" i="0" dirty="0">
                <a:solidFill>
                  <a:srgbClr val="595959"/>
                </a:solidFill>
                <a:effectLst/>
                <a:latin typeface="Söhne"/>
              </a:rPr>
              <a:t>Vissa tekniker visade konsekvent effektivitet oavsett besättningsstorlek, medan andra påverkades av besättningsstorlek.</a:t>
            </a:r>
          </a:p>
          <a:p>
            <a:pPr algn="just">
              <a:buFont typeface="Arial" panose="020B0604020202020204" pitchFamily="34" charset="0"/>
              <a:buChar char="•"/>
            </a:pPr>
            <a:r>
              <a:rPr lang="sv-SE" b="0" i="0" dirty="0">
                <a:solidFill>
                  <a:srgbClr val="595959"/>
                </a:solidFill>
                <a:effectLst/>
                <a:latin typeface="Söhne"/>
              </a:rPr>
              <a:t>Pooler för avfallshantering identifierades som en viktig bidragande faktor till växthusgasutsläpp, med betydande utsläpp per ko trots minskad eutrofieringspotential.</a:t>
            </a:r>
            <a:endParaRPr lang="en-GB" dirty="0">
              <a:solidFill>
                <a:srgbClr val="595959"/>
              </a:solidFill>
            </a:endParaRPr>
          </a:p>
        </p:txBody>
      </p:sp>
      <p:sp>
        <p:nvSpPr>
          <p:cNvPr id="4" name="Segnaposto piè di pagina 3">
            <a:extLst>
              <a:ext uri="{FF2B5EF4-FFF2-40B4-BE49-F238E27FC236}">
                <a16:creationId xmlns:a16="http://schemas.microsoft.com/office/drawing/2014/main" id="{2599DE44-C730-3A52-3D2A-C94EA794C3A2}"/>
              </a:ext>
            </a:extLst>
          </p:cNvPr>
          <p:cNvSpPr>
            <a:spLocks noGrp="1"/>
          </p:cNvSpPr>
          <p:nvPr>
            <p:ph type="ftr" sz="quarter" idx="11"/>
          </p:nvPr>
        </p:nvSpPr>
        <p:spPr/>
        <p:txBody>
          <a:bodyPr/>
          <a:lstStyle/>
          <a:p>
            <a:r>
              <a:rPr lang="sv-SE" dirty="0"/>
              <a:t>Modul: Bioekonomi, cirkulär ekonomi och biobaserade produkter / Ämne: Cirkulär ekonomi / Delämne: Teknik för cirkulärt jordbruk</a:t>
            </a:r>
            <a:endParaRPr lang="en-US" dirty="0"/>
          </a:p>
        </p:txBody>
      </p:sp>
      <p:sp>
        <p:nvSpPr>
          <p:cNvPr id="5" name="Segnaposto numero diapositiva 4">
            <a:extLst>
              <a:ext uri="{FF2B5EF4-FFF2-40B4-BE49-F238E27FC236}">
                <a16:creationId xmlns:a16="http://schemas.microsoft.com/office/drawing/2014/main" id="{9CAB59EE-9B6D-5573-D7BB-AE7CFEF996CF}"/>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22276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pPr>
              <a:lnSpc>
                <a:spcPct val="150000"/>
              </a:lnSpc>
              <a:spcBef>
                <a:spcPts val="0"/>
              </a:spcBef>
              <a:spcAft>
                <a:spcPts val="0"/>
              </a:spcAft>
              <a:buFont typeface="Wingdings" pitchFamily="2" charset="2"/>
              <a:buChar char="Ø"/>
            </a:pPr>
            <a:r>
              <a:rPr lang="sv-SE" dirty="0"/>
              <a:t>Modul: Bioekonomi, cirkulär ekonomi och biobaserade produkter / Ämne: Cirkulär ekonomi / Delämne: Cirkulär ekonomi - principer, dimensioner, fördelar och utmaningar</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11" name="Titolo 1">
            <a:extLst>
              <a:ext uri="{FF2B5EF4-FFF2-40B4-BE49-F238E27FC236}">
                <a16:creationId xmlns:a16="http://schemas.microsoft.com/office/drawing/2014/main" id="{3E891CA7-2302-92D0-4C34-35025EE47AF8}"/>
              </a:ext>
            </a:extLst>
          </p:cNvPr>
          <p:cNvSpPr txBox="1">
            <a:spLocks/>
          </p:cNvSpPr>
          <p:nvPr/>
        </p:nvSpPr>
        <p:spPr>
          <a:xfrm>
            <a:off x="838200" y="2293108"/>
            <a:ext cx="10515600" cy="17737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algn="ctr"/>
            <a:r>
              <a:rPr lang="en-GB" b="1" dirty="0"/>
              <a:t>1. </a:t>
            </a:r>
            <a:r>
              <a:rPr lang="sv-SE" b="1" dirty="0">
                <a:effectLst/>
              </a:rPr>
              <a:t>Cirkulär ekonomi - principer, dimensioner, fördelar och utmaningar</a:t>
            </a:r>
            <a:endParaRPr lang="en-GB" b="1" dirty="0"/>
          </a:p>
        </p:txBody>
      </p:sp>
    </p:spTree>
    <p:extLst>
      <p:ext uri="{BB962C8B-B14F-4D97-AF65-F5344CB8AC3E}">
        <p14:creationId xmlns:p14="http://schemas.microsoft.com/office/powerpoint/2010/main" val="94512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3FD67-C1B9-D8DB-F31D-C42B0F66BE8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7D378EF-8953-1DAB-8925-8BF4AAC13887}"/>
              </a:ext>
            </a:extLst>
          </p:cNvPr>
          <p:cNvSpPr>
            <a:spLocks noGrp="1"/>
          </p:cNvSpPr>
          <p:nvPr>
            <p:ph type="title"/>
          </p:nvPr>
        </p:nvSpPr>
        <p:spPr>
          <a:xfrm>
            <a:off x="2849218" y="459322"/>
            <a:ext cx="10515600" cy="1009651"/>
          </a:xfrm>
        </p:spPr>
        <p:txBody>
          <a:bodyPr>
            <a:normAutofit/>
          </a:bodyPr>
          <a:lstStyle/>
          <a:p>
            <a:r>
              <a:rPr lang="en-GB" dirty="0"/>
              <a:t>Mer Information</a:t>
            </a:r>
          </a:p>
        </p:txBody>
      </p:sp>
      <p:sp>
        <p:nvSpPr>
          <p:cNvPr id="3" name="Segnaposto contenuto 2">
            <a:extLst>
              <a:ext uri="{FF2B5EF4-FFF2-40B4-BE49-F238E27FC236}">
                <a16:creationId xmlns:a16="http://schemas.microsoft.com/office/drawing/2014/main" id="{5884CD49-37CA-DBD0-1949-3C27397829D2}"/>
              </a:ext>
            </a:extLst>
          </p:cNvPr>
          <p:cNvSpPr>
            <a:spLocks noGrp="1"/>
          </p:cNvSpPr>
          <p:nvPr>
            <p:ph idx="1"/>
          </p:nvPr>
        </p:nvSpPr>
        <p:spPr>
          <a:xfrm>
            <a:off x="838200" y="2047340"/>
            <a:ext cx="10515600" cy="4351338"/>
          </a:xfrm>
        </p:spPr>
        <p:txBody>
          <a:bodyPr>
            <a:normAutofit/>
          </a:bodyPr>
          <a:lstStyle/>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veta mer om Smart </a:t>
            </a:r>
            <a:r>
              <a:rPr lang="sv-SE" sz="2000" i="1"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Farming</a:t>
            </a: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Systems kan du läsa den här artikeln på följande länk</a:t>
            </a:r>
          </a:p>
          <a:p>
            <a:pPr marL="0" indent="0" algn="just">
              <a:lnSpc>
                <a:spcPct val="115000"/>
              </a:lnSpc>
              <a:spcBef>
                <a:spcPts val="600"/>
              </a:spcBef>
              <a:spcAft>
                <a:spcPts val="600"/>
              </a:spcAft>
              <a:buNone/>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https://www.mdpi.com/2673-4591/9/1/10</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sv-SE"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 du vill lära dig mer om en gård som inte använder jord kan du titta på den här videon på följande länk</a:t>
            </a:r>
            <a:endParaRPr lang="sv-SE" sz="2000" i="1" dirty="0">
              <a:solidFill>
                <a:srgbClr val="80808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600"/>
              </a:spcAft>
              <a:buNone/>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https://www.youtube.com/watch?v=WiOhsLFvmJU</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2000" dirty="0"/>
          </a:p>
        </p:txBody>
      </p:sp>
      <p:sp>
        <p:nvSpPr>
          <p:cNvPr id="4" name="Segnaposto piè di pagina 3">
            <a:extLst>
              <a:ext uri="{FF2B5EF4-FFF2-40B4-BE49-F238E27FC236}">
                <a16:creationId xmlns:a16="http://schemas.microsoft.com/office/drawing/2014/main" id="{AC8BC739-D89B-59ED-9E95-503946815DDA}"/>
              </a:ext>
            </a:extLst>
          </p:cNvPr>
          <p:cNvSpPr>
            <a:spLocks noGrp="1"/>
          </p:cNvSpPr>
          <p:nvPr>
            <p:ph type="ftr" sz="quarter" idx="11"/>
          </p:nvPr>
        </p:nvSpPr>
        <p:spPr/>
        <p:txBody>
          <a:bodyPr/>
          <a:lstStyle/>
          <a:p>
            <a:r>
              <a:rPr lang="sv-SE" dirty="0"/>
              <a:t>Modul: Bioekonomi, cirkulär ekonomi och biobaserade produkter / Ämne: Cirkulär ekonomi / Delämne: Teknik för cirkulärt jordbruk</a:t>
            </a:r>
            <a:endParaRPr lang="en-US" dirty="0"/>
          </a:p>
        </p:txBody>
      </p:sp>
      <p:sp>
        <p:nvSpPr>
          <p:cNvPr id="5" name="Segnaposto numero diapositiva 4">
            <a:extLst>
              <a:ext uri="{FF2B5EF4-FFF2-40B4-BE49-F238E27FC236}">
                <a16:creationId xmlns:a16="http://schemas.microsoft.com/office/drawing/2014/main" id="{76E26295-D2D0-C0B6-18CD-C0E887FA8D04}"/>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85482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ACF4-BE4E-7568-CAFF-AA987BF5E28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951F17-493E-0DC5-95B2-61EB2AF15A18}"/>
              </a:ext>
            </a:extLst>
          </p:cNvPr>
          <p:cNvSpPr>
            <a:spLocks noGrp="1"/>
          </p:cNvSpPr>
          <p:nvPr>
            <p:ph type="title"/>
          </p:nvPr>
        </p:nvSpPr>
        <p:spPr>
          <a:xfrm>
            <a:off x="838200" y="999089"/>
            <a:ext cx="10515600" cy="1009651"/>
          </a:xfrm>
        </p:spPr>
        <p:txBody>
          <a:bodyPr>
            <a:normAutofit fontScale="90000"/>
          </a:bodyPr>
          <a:lstStyle/>
          <a:p>
            <a:pPr algn="ctr"/>
            <a:r>
              <a:rPr lang="en-GB" sz="4900" dirty="0"/>
              <a:t>1.1. </a:t>
            </a:r>
            <a:r>
              <a:rPr lang="en-GB" sz="4900" dirty="0" err="1"/>
              <a:t>Inledning</a:t>
            </a:r>
            <a:br>
              <a:rPr lang="en-GB" dirty="0">
                <a:solidFill>
                  <a:srgbClr val="0E101A"/>
                </a:solidFill>
                <a:effectLst/>
              </a:rPr>
            </a:br>
            <a:endParaRPr lang="en-GB" dirty="0"/>
          </a:p>
        </p:txBody>
      </p:sp>
      <p:sp>
        <p:nvSpPr>
          <p:cNvPr id="3" name="Segnaposto contenuto 2">
            <a:extLst>
              <a:ext uri="{FF2B5EF4-FFF2-40B4-BE49-F238E27FC236}">
                <a16:creationId xmlns:a16="http://schemas.microsoft.com/office/drawing/2014/main" id="{CB7511D1-4C32-9E27-A050-8969852F5ACD}"/>
              </a:ext>
            </a:extLst>
          </p:cNvPr>
          <p:cNvSpPr>
            <a:spLocks noGrp="1"/>
          </p:cNvSpPr>
          <p:nvPr>
            <p:ph idx="1"/>
          </p:nvPr>
        </p:nvSpPr>
        <p:spPr>
          <a:xfrm>
            <a:off x="609600" y="1785938"/>
            <a:ext cx="10515600" cy="4351338"/>
          </a:xfrm>
        </p:spPr>
        <p:txBody>
          <a:bodyPr>
            <a:normAutofit fontScale="77500" lnSpcReduction="20000"/>
          </a:bodyPr>
          <a:lstStyle/>
          <a:p>
            <a:pPr marL="0" indent="0" algn="l">
              <a:lnSpc>
                <a:spcPct val="150000"/>
              </a:lnSpc>
              <a:buNone/>
            </a:pPr>
            <a:r>
              <a:rPr lang="sv-SE" b="0" i="0" u="sng" dirty="0">
                <a:effectLst/>
                <a:latin typeface="Söhne"/>
              </a:rPr>
              <a:t>FN:s 2022-rapport förutspår en betydande befolkningstillväxt: </a:t>
            </a:r>
          </a:p>
          <a:p>
            <a:pPr>
              <a:lnSpc>
                <a:spcPct val="150000"/>
              </a:lnSpc>
            </a:pPr>
            <a:r>
              <a:rPr lang="sv-SE" b="0" i="0" dirty="0">
                <a:effectLst/>
                <a:latin typeface="Söhne"/>
              </a:rPr>
              <a:t>8,5 miljarder år 2030 </a:t>
            </a:r>
          </a:p>
          <a:p>
            <a:pPr>
              <a:lnSpc>
                <a:spcPct val="150000"/>
              </a:lnSpc>
            </a:pPr>
            <a:r>
              <a:rPr lang="sv-SE" b="0" i="0" dirty="0">
                <a:effectLst/>
                <a:latin typeface="Söhne"/>
              </a:rPr>
              <a:t>9,7 miljarder år 2050</a:t>
            </a:r>
          </a:p>
          <a:p>
            <a:pPr marL="0" indent="0" algn="l">
              <a:lnSpc>
                <a:spcPct val="150000"/>
              </a:lnSpc>
              <a:buNone/>
            </a:pPr>
            <a:r>
              <a:rPr lang="sv-SE" b="0" i="0" u="sng" dirty="0">
                <a:effectLst/>
                <a:latin typeface="Söhne"/>
              </a:rPr>
              <a:t>Årlig utvinning av råvaror i världen:</a:t>
            </a:r>
            <a:endParaRPr lang="en-GB" b="0" i="0" u="sng" dirty="0">
              <a:solidFill>
                <a:srgbClr val="595959"/>
              </a:solidFill>
              <a:effectLst/>
              <a:latin typeface="Söhne"/>
            </a:endParaRPr>
          </a:p>
          <a:p>
            <a:pPr marL="742950" lvl="1" indent="-285750" algn="l">
              <a:lnSpc>
                <a:spcPct val="150000"/>
              </a:lnSpc>
              <a:buFont typeface="Arial" panose="020B0604020202020204" pitchFamily="34" charset="0"/>
              <a:buChar char="•"/>
            </a:pPr>
            <a:r>
              <a:rPr lang="sv-SE" b="0" i="0" dirty="0">
                <a:effectLst/>
                <a:latin typeface="Söhne"/>
              </a:rPr>
              <a:t>Ökade från 27,1 miljarder ton 1970 till 92,1 miljarder ton 2017</a:t>
            </a:r>
            <a:endParaRPr lang="en-GB" b="0" i="0" dirty="0">
              <a:effectLst/>
              <a:latin typeface="Söhne"/>
            </a:endParaRPr>
          </a:p>
          <a:p>
            <a:pPr marL="742950" lvl="1" indent="-285750" algn="l">
              <a:lnSpc>
                <a:spcPct val="150000"/>
              </a:lnSpc>
              <a:buFont typeface="Arial" panose="020B0604020202020204" pitchFamily="34" charset="0"/>
              <a:buChar char="•"/>
            </a:pPr>
            <a:r>
              <a:rPr lang="sv-SE" b="0" i="0" dirty="0">
                <a:effectLst/>
                <a:latin typeface="Söhne"/>
              </a:rPr>
              <a:t>Genomsnittlig årlig tillväxttakt på 2,6%</a:t>
            </a:r>
          </a:p>
          <a:p>
            <a:pPr marL="457200" lvl="1" indent="0" algn="l">
              <a:lnSpc>
                <a:spcPct val="150000"/>
              </a:lnSpc>
              <a:buNone/>
            </a:pPr>
            <a:r>
              <a:rPr lang="sv-SE" sz="2500" u="sng" dirty="0">
                <a:solidFill>
                  <a:schemeClr val="tx1">
                    <a:lumMod val="65000"/>
                    <a:lumOff val="35000"/>
                  </a:schemeClr>
                </a:solidFill>
                <a:latin typeface="Söhne"/>
              </a:rPr>
              <a:t>Efterfrågan på material per capita förväntas öka:</a:t>
            </a:r>
            <a:endParaRPr lang="en-GB" sz="2500" u="sng" dirty="0">
              <a:solidFill>
                <a:schemeClr val="tx1">
                  <a:lumMod val="65000"/>
                  <a:lumOff val="35000"/>
                </a:schemeClr>
              </a:solidFill>
              <a:latin typeface="Söhne"/>
            </a:endParaRPr>
          </a:p>
          <a:p>
            <a:pPr marL="742950" lvl="1" indent="-285750" algn="l">
              <a:lnSpc>
                <a:spcPct val="150000"/>
              </a:lnSpc>
              <a:buFont typeface="Arial" panose="020B0604020202020204" pitchFamily="34" charset="0"/>
              <a:buChar char="•"/>
            </a:pPr>
            <a:r>
              <a:rPr lang="en-GB" b="0" i="0" dirty="0">
                <a:effectLst/>
                <a:latin typeface="Söhne"/>
              </a:rPr>
              <a:t>From 7.4 tonnes in 1970 to 12.2 tonnes in 2022</a:t>
            </a:r>
          </a:p>
          <a:p>
            <a:pPr marL="742950" lvl="1" indent="-285750" algn="l">
              <a:lnSpc>
                <a:spcPct val="150000"/>
              </a:lnSpc>
              <a:buFont typeface="Arial" panose="020B0604020202020204" pitchFamily="34" charset="0"/>
              <a:buChar char="•"/>
            </a:pPr>
            <a:r>
              <a:rPr lang="sv-SE" b="0" i="0" dirty="0">
                <a:effectLst/>
                <a:latin typeface="Söhne"/>
              </a:rPr>
              <a:t>Från 7,4 ton 1970 till 12,2 ton 2022</a:t>
            </a:r>
            <a:endParaRPr lang="en-GB" dirty="0">
              <a:latin typeface="Söhne"/>
            </a:endParaRPr>
          </a:p>
          <a:p>
            <a:pPr marL="0" indent="0">
              <a:lnSpc>
                <a:spcPct val="150000"/>
              </a:lnSpc>
              <a:buNone/>
            </a:pPr>
            <a:endParaRPr lang="en-GB" dirty="0">
              <a:solidFill>
                <a:srgbClr val="595959"/>
              </a:solidFill>
            </a:endParaRPr>
          </a:p>
        </p:txBody>
      </p:sp>
      <p:sp>
        <p:nvSpPr>
          <p:cNvPr id="4" name="Segnaposto piè di pagina 3">
            <a:extLst>
              <a:ext uri="{FF2B5EF4-FFF2-40B4-BE49-F238E27FC236}">
                <a16:creationId xmlns:a16="http://schemas.microsoft.com/office/drawing/2014/main" id="{60DF80A9-01FD-E1C2-7B62-388D5170B37A}"/>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p:txBody>
      </p:sp>
      <p:sp>
        <p:nvSpPr>
          <p:cNvPr id="5" name="Segnaposto numero diapositiva 4">
            <a:extLst>
              <a:ext uri="{FF2B5EF4-FFF2-40B4-BE49-F238E27FC236}">
                <a16:creationId xmlns:a16="http://schemas.microsoft.com/office/drawing/2014/main" id="{DC74E5E0-1FD4-5E5F-5601-29B2ACC9E62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6615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2F151-9A01-7F97-4612-96BB390E33F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7A4DC9-CF44-C73C-6167-40D7D41F09BA}"/>
              </a:ext>
            </a:extLst>
          </p:cNvPr>
          <p:cNvSpPr>
            <a:spLocks noGrp="1"/>
          </p:cNvSpPr>
          <p:nvPr>
            <p:ph idx="1"/>
          </p:nvPr>
        </p:nvSpPr>
        <p:spPr>
          <a:xfrm>
            <a:off x="838200" y="1524000"/>
            <a:ext cx="10515600" cy="4652963"/>
          </a:xfrm>
        </p:spPr>
        <p:txBody>
          <a:bodyPr>
            <a:normAutofit fontScale="85000" lnSpcReduction="20000"/>
          </a:bodyPr>
          <a:lstStyle/>
          <a:p>
            <a:pPr marL="0" indent="0" algn="l">
              <a:lnSpc>
                <a:spcPct val="110000"/>
              </a:lnSpc>
              <a:buNone/>
            </a:pPr>
            <a:r>
              <a:rPr lang="sv-SE" b="0" i="0" u="sng" dirty="0">
                <a:solidFill>
                  <a:srgbClr val="595959"/>
                </a:solidFill>
                <a:effectLst/>
                <a:latin typeface="Söhne"/>
              </a:rPr>
              <a:t>50% av de globala utsläppen av växthusgaser tillskrivs:</a:t>
            </a:r>
          </a:p>
          <a:p>
            <a:pPr>
              <a:lnSpc>
                <a:spcPct val="110000"/>
              </a:lnSpc>
            </a:pPr>
            <a:r>
              <a:rPr lang="sv-SE" b="0" i="0" dirty="0">
                <a:effectLst/>
                <a:latin typeface="Söhne"/>
              </a:rPr>
              <a:t>Gruvdrift, bearbetning av råvaror och livsmedelsproduktion</a:t>
            </a:r>
          </a:p>
          <a:p>
            <a:pPr>
              <a:lnSpc>
                <a:spcPct val="110000"/>
              </a:lnSpc>
            </a:pPr>
            <a:r>
              <a:rPr lang="sv-SE" b="0" i="0" dirty="0">
                <a:effectLst/>
                <a:latin typeface="Söhne"/>
              </a:rPr>
              <a:t>Ansvarig för över 90 % av förlusten av biologisk mångfald och vattenbrist</a:t>
            </a:r>
          </a:p>
          <a:p>
            <a:pPr marL="0" indent="0" algn="l">
              <a:lnSpc>
                <a:spcPct val="110000"/>
              </a:lnSpc>
              <a:buNone/>
            </a:pPr>
            <a:r>
              <a:rPr lang="en-GB" b="0" i="0" u="sng" dirty="0" err="1">
                <a:solidFill>
                  <a:srgbClr val="595959"/>
                </a:solidFill>
                <a:effectLst/>
                <a:latin typeface="Söhne"/>
              </a:rPr>
              <a:t>Utsläppen</a:t>
            </a:r>
            <a:r>
              <a:rPr lang="en-GB" b="0" i="0" u="sng" dirty="0">
                <a:solidFill>
                  <a:srgbClr val="595959"/>
                </a:solidFill>
                <a:effectLst/>
                <a:latin typeface="Söhne"/>
              </a:rPr>
              <a:t> </a:t>
            </a:r>
            <a:r>
              <a:rPr lang="en-GB" b="0" i="0" u="sng" dirty="0" err="1">
                <a:solidFill>
                  <a:srgbClr val="595959"/>
                </a:solidFill>
                <a:effectLst/>
                <a:latin typeface="Söhne"/>
              </a:rPr>
              <a:t>av</a:t>
            </a:r>
            <a:r>
              <a:rPr lang="en-GB" b="0" i="0" u="sng" dirty="0">
                <a:solidFill>
                  <a:srgbClr val="595959"/>
                </a:solidFill>
                <a:effectLst/>
                <a:latin typeface="Söhne"/>
              </a:rPr>
              <a:t> </a:t>
            </a:r>
            <a:r>
              <a:rPr lang="en-GB" b="0" i="0" u="sng" dirty="0" err="1">
                <a:solidFill>
                  <a:srgbClr val="595959"/>
                </a:solidFill>
                <a:effectLst/>
                <a:latin typeface="Söhne"/>
              </a:rPr>
              <a:t>växthusgaser</a:t>
            </a:r>
            <a:r>
              <a:rPr lang="en-GB" b="0" i="0" u="sng" dirty="0">
                <a:solidFill>
                  <a:srgbClr val="595959"/>
                </a:solidFill>
                <a:effectLst/>
                <a:latin typeface="Söhne"/>
              </a:rPr>
              <a:t> </a:t>
            </a:r>
            <a:r>
              <a:rPr lang="en-GB" b="0" i="0" u="sng" dirty="0" err="1">
                <a:solidFill>
                  <a:srgbClr val="595959"/>
                </a:solidFill>
                <a:effectLst/>
                <a:latin typeface="Söhne"/>
              </a:rPr>
              <a:t>ökar</a:t>
            </a:r>
            <a:r>
              <a:rPr lang="en-GB" b="0" i="0" u="sng" dirty="0">
                <a:solidFill>
                  <a:srgbClr val="595959"/>
                </a:solidFill>
                <a:effectLst/>
                <a:latin typeface="Söhne"/>
              </a:rPr>
              <a:t>:</a:t>
            </a:r>
          </a:p>
          <a:p>
            <a:pPr>
              <a:lnSpc>
                <a:spcPct val="110000"/>
              </a:lnSpc>
            </a:pPr>
            <a:r>
              <a:rPr lang="en-GB" b="0" i="0" dirty="0" err="1">
                <a:effectLst/>
                <a:latin typeface="Söhne"/>
              </a:rPr>
              <a:t>Betydande</a:t>
            </a:r>
            <a:r>
              <a:rPr lang="en-GB" b="0" i="0" dirty="0">
                <a:effectLst/>
                <a:latin typeface="Söhne"/>
              </a:rPr>
              <a:t> </a:t>
            </a:r>
            <a:r>
              <a:rPr lang="en-GB" b="0" i="0" dirty="0" err="1">
                <a:effectLst/>
                <a:latin typeface="Söhne"/>
              </a:rPr>
              <a:t>ökning</a:t>
            </a:r>
            <a:r>
              <a:rPr lang="en-GB" b="0" i="0" dirty="0">
                <a:effectLst/>
                <a:latin typeface="Söhne"/>
              </a:rPr>
              <a:t> sedan 1990</a:t>
            </a:r>
          </a:p>
          <a:p>
            <a:pPr>
              <a:lnSpc>
                <a:spcPct val="110000"/>
              </a:lnSpc>
            </a:pPr>
            <a:r>
              <a:rPr lang="sv-SE" b="0" i="0" dirty="0">
                <a:effectLst/>
                <a:latin typeface="Söhne"/>
              </a:rPr>
              <a:t>Primära gaser: koldioxid från fossila bränslen och industri, metan</a:t>
            </a:r>
          </a:p>
          <a:p>
            <a:pPr marL="0" indent="0" algn="l">
              <a:lnSpc>
                <a:spcPct val="110000"/>
              </a:lnSpc>
              <a:buNone/>
            </a:pPr>
            <a:r>
              <a:rPr lang="sv-SE" b="0" i="0" u="sng" dirty="0">
                <a:solidFill>
                  <a:srgbClr val="595959"/>
                </a:solidFill>
                <a:effectLst/>
                <a:latin typeface="Söhne"/>
              </a:rPr>
              <a:t>Trots EU:s åtaganden fortsätter växthusgasnivåerna att öka:</a:t>
            </a:r>
          </a:p>
          <a:p>
            <a:pPr>
              <a:lnSpc>
                <a:spcPct val="110000"/>
              </a:lnSpc>
            </a:pPr>
            <a:r>
              <a:rPr lang="sv-SE" b="0" i="0" dirty="0">
                <a:effectLst/>
                <a:latin typeface="Söhne"/>
              </a:rPr>
              <a:t>Halterna av växthusgaser på jorden ökar trots minskningsmålen</a:t>
            </a:r>
            <a:endParaRPr lang="en-GB" b="0" i="0" dirty="0">
              <a:effectLst/>
              <a:latin typeface="Söhne"/>
            </a:endParaRPr>
          </a:p>
          <a:p>
            <a:pPr marL="0" indent="0" algn="l">
              <a:lnSpc>
                <a:spcPct val="110000"/>
              </a:lnSpc>
              <a:buNone/>
            </a:pPr>
            <a:r>
              <a:rPr lang="sv-SE" b="0" i="0" u="sng" dirty="0">
                <a:solidFill>
                  <a:srgbClr val="595959"/>
                </a:solidFill>
                <a:effectLst/>
                <a:latin typeface="Söhne"/>
              </a:rPr>
              <a:t>Behov av en cirkulär ekonomi:</a:t>
            </a:r>
          </a:p>
          <a:p>
            <a:pPr>
              <a:lnSpc>
                <a:spcPct val="110000"/>
              </a:lnSpc>
            </a:pPr>
            <a:r>
              <a:rPr lang="sv-SE" b="0" i="0" dirty="0">
                <a:solidFill>
                  <a:srgbClr val="595959"/>
                </a:solidFill>
                <a:effectLst/>
                <a:latin typeface="Söhne"/>
              </a:rPr>
              <a:t>Att ta itu med miljöbelastningen</a:t>
            </a:r>
          </a:p>
          <a:p>
            <a:pPr>
              <a:lnSpc>
                <a:spcPct val="110000"/>
              </a:lnSpc>
            </a:pPr>
            <a:r>
              <a:rPr lang="sv-SE" b="0" i="0" dirty="0">
                <a:effectLst/>
                <a:latin typeface="Söhne"/>
              </a:rPr>
              <a:t>Skapa en mer hållbar framtid genom resursförvaltning</a:t>
            </a:r>
            <a:endParaRPr lang="en-GB" dirty="0">
              <a:solidFill>
                <a:srgbClr val="595959"/>
              </a:solidFill>
            </a:endParaRPr>
          </a:p>
        </p:txBody>
      </p:sp>
      <p:sp>
        <p:nvSpPr>
          <p:cNvPr id="4" name="Segnaposto piè di pagina 3">
            <a:extLst>
              <a:ext uri="{FF2B5EF4-FFF2-40B4-BE49-F238E27FC236}">
                <a16:creationId xmlns:a16="http://schemas.microsoft.com/office/drawing/2014/main" id="{D89EE03D-BA03-AF40-79E2-F47A593F0617}"/>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a:p>
            <a:endParaRPr lang="en-US" dirty="0"/>
          </a:p>
        </p:txBody>
      </p:sp>
      <p:sp>
        <p:nvSpPr>
          <p:cNvPr id="5" name="Segnaposto numero diapositiva 4">
            <a:extLst>
              <a:ext uri="{FF2B5EF4-FFF2-40B4-BE49-F238E27FC236}">
                <a16:creationId xmlns:a16="http://schemas.microsoft.com/office/drawing/2014/main" id="{99B64507-62EC-9198-11D1-9B9DD882E91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9" name="Titolo 1">
            <a:extLst>
              <a:ext uri="{FF2B5EF4-FFF2-40B4-BE49-F238E27FC236}">
                <a16:creationId xmlns:a16="http://schemas.microsoft.com/office/drawing/2014/main" id="{E4BB25BF-84EB-A432-FD94-86E578F0229F}"/>
              </a:ext>
            </a:extLst>
          </p:cNvPr>
          <p:cNvSpPr txBox="1">
            <a:spLocks/>
          </p:cNvSpPr>
          <p:nvPr/>
        </p:nvSpPr>
        <p:spPr>
          <a:xfrm>
            <a:off x="838200" y="681037"/>
            <a:ext cx="10515600" cy="100965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algn="ctr"/>
            <a:r>
              <a:rPr lang="en-GB" sz="4900" dirty="0"/>
              <a:t>1.1. </a:t>
            </a:r>
            <a:r>
              <a:rPr lang="en-GB" sz="4900" dirty="0" err="1"/>
              <a:t>Inledning</a:t>
            </a:r>
            <a:r>
              <a:rPr lang="en-GB" sz="4900" dirty="0"/>
              <a:t> </a:t>
            </a:r>
            <a:br>
              <a:rPr lang="en-GB" dirty="0">
                <a:solidFill>
                  <a:srgbClr val="0E101A"/>
                </a:solidFill>
              </a:rPr>
            </a:br>
            <a:endParaRPr lang="en-GB" dirty="0"/>
          </a:p>
        </p:txBody>
      </p:sp>
    </p:spTree>
    <p:extLst>
      <p:ext uri="{BB962C8B-B14F-4D97-AF65-F5344CB8AC3E}">
        <p14:creationId xmlns:p14="http://schemas.microsoft.com/office/powerpoint/2010/main" val="250522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05C1-3888-283D-9146-C639AE533A8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36A20C-1390-EAF4-6F0B-67527ADA85CC}"/>
              </a:ext>
            </a:extLst>
          </p:cNvPr>
          <p:cNvSpPr>
            <a:spLocks noGrp="1"/>
          </p:cNvSpPr>
          <p:nvPr>
            <p:ph idx="1"/>
          </p:nvPr>
        </p:nvSpPr>
        <p:spPr>
          <a:xfrm>
            <a:off x="530087" y="1825625"/>
            <a:ext cx="6692347" cy="4351338"/>
          </a:xfrm>
        </p:spPr>
        <p:txBody>
          <a:bodyPr/>
          <a:lstStyle/>
          <a:p>
            <a:pPr marL="0" indent="0">
              <a:buNone/>
            </a:pPr>
            <a:r>
              <a:rPr lang="sv-SE" dirty="0">
                <a:solidFill>
                  <a:srgbClr val="595959"/>
                </a:solidFill>
              </a:rPr>
              <a:t>Visste du att Europa 2020 genererade 2 151 miljoner ton avfall från alla sektorer och hushåll? </a:t>
            </a:r>
          </a:p>
          <a:p>
            <a:pPr marL="0" indent="0">
              <a:buNone/>
            </a:pPr>
            <a:r>
              <a:rPr lang="sv-SE" dirty="0">
                <a:solidFill>
                  <a:srgbClr val="595959"/>
                </a:solidFill>
              </a:rPr>
              <a:t>Räknat per capita producerade varje person 4,8 ton avfall!</a:t>
            </a:r>
            <a:endParaRPr lang="en-GB" dirty="0">
              <a:solidFill>
                <a:srgbClr val="595959"/>
              </a:solidFill>
            </a:endParaRPr>
          </a:p>
        </p:txBody>
      </p:sp>
      <p:sp>
        <p:nvSpPr>
          <p:cNvPr id="4" name="Segnaposto piè di pagina 3">
            <a:extLst>
              <a:ext uri="{FF2B5EF4-FFF2-40B4-BE49-F238E27FC236}">
                <a16:creationId xmlns:a16="http://schemas.microsoft.com/office/drawing/2014/main" id="{204A936D-DB9D-8C7E-2F22-43367487F3C9}"/>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a:p>
            <a:endParaRPr lang="en-US" dirty="0"/>
          </a:p>
        </p:txBody>
      </p:sp>
      <p:sp>
        <p:nvSpPr>
          <p:cNvPr id="5" name="Segnaposto numero diapositiva 4">
            <a:extLst>
              <a:ext uri="{FF2B5EF4-FFF2-40B4-BE49-F238E27FC236}">
                <a16:creationId xmlns:a16="http://schemas.microsoft.com/office/drawing/2014/main" id="{17B3D867-C01A-2468-1DD4-7EE2527F2489}"/>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7" name="Picture 6" descr="A pie chart with text on it&#10;&#10;Description automatically generated">
            <a:extLst>
              <a:ext uri="{FF2B5EF4-FFF2-40B4-BE49-F238E27FC236}">
                <a16:creationId xmlns:a16="http://schemas.microsoft.com/office/drawing/2014/main" id="{0A82AD27-5F39-C757-B070-26A8D292F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7164" y="1752601"/>
            <a:ext cx="4016636" cy="4188391"/>
          </a:xfrm>
          <a:prstGeom prst="rect">
            <a:avLst/>
          </a:prstGeom>
        </p:spPr>
      </p:pic>
      <p:sp>
        <p:nvSpPr>
          <p:cNvPr id="8" name="Titolo 1">
            <a:extLst>
              <a:ext uri="{FF2B5EF4-FFF2-40B4-BE49-F238E27FC236}">
                <a16:creationId xmlns:a16="http://schemas.microsoft.com/office/drawing/2014/main" id="{DD1AC811-45A6-197F-39C2-8249CC44A536}"/>
              </a:ext>
            </a:extLst>
          </p:cNvPr>
          <p:cNvSpPr txBox="1">
            <a:spLocks/>
          </p:cNvSpPr>
          <p:nvPr/>
        </p:nvSpPr>
        <p:spPr>
          <a:xfrm>
            <a:off x="838200" y="681037"/>
            <a:ext cx="10515600" cy="100965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algn="ctr"/>
            <a:r>
              <a:rPr lang="en-GB" sz="4900" dirty="0"/>
              <a:t>1.1. </a:t>
            </a:r>
            <a:r>
              <a:rPr lang="en-GB" sz="4900" dirty="0" err="1"/>
              <a:t>Inledning</a:t>
            </a:r>
            <a:br>
              <a:rPr lang="en-GB" dirty="0">
                <a:solidFill>
                  <a:srgbClr val="0E101A"/>
                </a:solidFill>
              </a:rPr>
            </a:br>
            <a:endParaRPr lang="en-GB" dirty="0"/>
          </a:p>
        </p:txBody>
      </p:sp>
    </p:spTree>
    <p:extLst>
      <p:ext uri="{BB962C8B-B14F-4D97-AF65-F5344CB8AC3E}">
        <p14:creationId xmlns:p14="http://schemas.microsoft.com/office/powerpoint/2010/main" val="2399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2832-8D9C-C23A-95F4-D78367CE8FFF}"/>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00C49E-861C-8DA4-B5A0-375FC1DEC96C}"/>
              </a:ext>
            </a:extLst>
          </p:cNvPr>
          <p:cNvSpPr>
            <a:spLocks noGrp="1"/>
          </p:cNvSpPr>
          <p:nvPr>
            <p:ph idx="1"/>
          </p:nvPr>
        </p:nvSpPr>
        <p:spPr>
          <a:xfrm>
            <a:off x="838200" y="1887538"/>
            <a:ext cx="10515600" cy="4351338"/>
          </a:xfrm>
        </p:spPr>
        <p:txBody>
          <a:bodyPr>
            <a:normAutofit lnSpcReduction="10000"/>
          </a:bodyPr>
          <a:lstStyle/>
          <a:p>
            <a:pPr marL="0" indent="0" algn="just">
              <a:lnSpc>
                <a:spcPct val="100000"/>
              </a:lnSpc>
              <a:spcBef>
                <a:spcPts val="0"/>
              </a:spcBef>
              <a:spcAft>
                <a:spcPts val="0"/>
              </a:spcAft>
              <a:buNone/>
            </a:pPr>
            <a:r>
              <a:rPr lang="sv-SE" dirty="0">
                <a:solidFill>
                  <a:srgbClr val="595959"/>
                </a:solidFill>
                <a:effectLst/>
              </a:rPr>
              <a:t>Europaparlamentet (2016) definierar cirkulär ekonomi som:</a:t>
            </a:r>
          </a:p>
          <a:p>
            <a:pPr marL="0" indent="0" algn="just">
              <a:lnSpc>
                <a:spcPct val="100000"/>
              </a:lnSpc>
              <a:spcBef>
                <a:spcPts val="0"/>
              </a:spcBef>
              <a:spcAft>
                <a:spcPts val="0"/>
              </a:spcAft>
              <a:buNone/>
            </a:pPr>
            <a:endParaRPr lang="sv-SE" dirty="0">
              <a:solidFill>
                <a:srgbClr val="595959"/>
              </a:solidFill>
            </a:endParaRPr>
          </a:p>
          <a:p>
            <a:pPr marL="0" indent="0" algn="just">
              <a:lnSpc>
                <a:spcPct val="100000"/>
              </a:lnSpc>
              <a:spcBef>
                <a:spcPts val="0"/>
              </a:spcBef>
              <a:spcAft>
                <a:spcPts val="0"/>
              </a:spcAft>
              <a:buNone/>
            </a:pPr>
            <a:r>
              <a:rPr lang="sv-SE" b="1" i="1" dirty="0">
                <a:solidFill>
                  <a:srgbClr val="595959"/>
                </a:solidFill>
                <a:effectLst/>
              </a:rPr>
              <a:t>"en ekonomisk modell som bland annat bygger på delning, leasing, återanvändning, reparation, renovering och återvinning i ett (nästan) slutet kretslopp och som syftar till att alltid bibehålla högsta möjliga nytta och värde för produkter, komponenter och material". </a:t>
            </a:r>
          </a:p>
          <a:p>
            <a:pPr marL="0" indent="0" algn="just">
              <a:lnSpc>
                <a:spcPct val="100000"/>
              </a:lnSpc>
              <a:spcBef>
                <a:spcPts val="0"/>
              </a:spcBef>
              <a:spcAft>
                <a:spcPts val="0"/>
              </a:spcAft>
              <a:buNone/>
            </a:pPr>
            <a:endParaRPr lang="sv-SE" dirty="0">
              <a:solidFill>
                <a:srgbClr val="595959"/>
              </a:solidFill>
            </a:endParaRPr>
          </a:p>
          <a:p>
            <a:pPr marL="0" indent="0" algn="just">
              <a:lnSpc>
                <a:spcPct val="100000"/>
              </a:lnSpc>
              <a:spcBef>
                <a:spcPts val="0"/>
              </a:spcBef>
              <a:spcAft>
                <a:spcPts val="0"/>
              </a:spcAft>
              <a:buNone/>
            </a:pPr>
            <a:r>
              <a:rPr lang="sv-SE" dirty="0">
                <a:solidFill>
                  <a:srgbClr val="595959"/>
                </a:solidFill>
                <a:effectLst/>
              </a:rPr>
              <a:t>Detta tillvägagångssätt börjar på den grundläggande nivån av produktdesign, som baseras på hållbarhet, uppgraderbarhet och återvinningsbarhet. Produkter uppmuntras att användas upprepade gånger och renoveras under sin livscykel. Det finns dock ett stort problem med dem när de slutar fungera, och det gäller återvinning och resursåtervinning.</a:t>
            </a:r>
            <a:endParaRPr lang="en-GB" dirty="0">
              <a:solidFill>
                <a:srgbClr val="595959"/>
              </a:solidFill>
            </a:endParaRPr>
          </a:p>
        </p:txBody>
      </p:sp>
      <p:sp>
        <p:nvSpPr>
          <p:cNvPr id="4" name="Segnaposto piè di pagina 3">
            <a:extLst>
              <a:ext uri="{FF2B5EF4-FFF2-40B4-BE49-F238E27FC236}">
                <a16:creationId xmlns:a16="http://schemas.microsoft.com/office/drawing/2014/main" id="{588E2F1C-4C7E-0D5F-3FA3-49A56D0F3D7D}"/>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a:p>
            <a:endParaRPr lang="en-US" dirty="0"/>
          </a:p>
        </p:txBody>
      </p:sp>
      <p:sp>
        <p:nvSpPr>
          <p:cNvPr id="5" name="Segnaposto numero diapositiva 4">
            <a:extLst>
              <a:ext uri="{FF2B5EF4-FFF2-40B4-BE49-F238E27FC236}">
                <a16:creationId xmlns:a16="http://schemas.microsoft.com/office/drawing/2014/main" id="{FC023991-5F72-9D03-CCE7-A2FCA4998DAF}"/>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itolo 1">
            <a:extLst>
              <a:ext uri="{FF2B5EF4-FFF2-40B4-BE49-F238E27FC236}">
                <a16:creationId xmlns:a16="http://schemas.microsoft.com/office/drawing/2014/main" id="{D1E8CC2E-E4F6-B596-F550-5CDEE6C7FA83}"/>
              </a:ext>
            </a:extLst>
          </p:cNvPr>
          <p:cNvSpPr>
            <a:spLocks noGrp="1"/>
          </p:cNvSpPr>
          <p:nvPr>
            <p:ph type="title"/>
          </p:nvPr>
        </p:nvSpPr>
        <p:spPr>
          <a:xfrm>
            <a:off x="1676400" y="636587"/>
            <a:ext cx="10515600" cy="1009651"/>
          </a:xfrm>
        </p:spPr>
        <p:txBody>
          <a:bodyPr/>
          <a:lstStyle/>
          <a:p>
            <a:r>
              <a:rPr lang="en-GB" dirty="0"/>
              <a:t>1.2. </a:t>
            </a:r>
            <a:r>
              <a:rPr lang="en-GB" dirty="0" err="1"/>
              <a:t>Cirkulär</a:t>
            </a:r>
            <a:r>
              <a:rPr lang="en-GB" dirty="0"/>
              <a:t> Ekonomi</a:t>
            </a:r>
          </a:p>
        </p:txBody>
      </p:sp>
    </p:spTree>
    <p:extLst>
      <p:ext uri="{BB962C8B-B14F-4D97-AF65-F5344CB8AC3E}">
        <p14:creationId xmlns:p14="http://schemas.microsoft.com/office/powerpoint/2010/main" val="52275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B57E-F8A8-70AF-A864-146E3626E7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CB1CFF7-4836-6FF2-B4D8-7BEE37EBC5EC}"/>
              </a:ext>
            </a:extLst>
          </p:cNvPr>
          <p:cNvSpPr>
            <a:spLocks noGrp="1"/>
          </p:cNvSpPr>
          <p:nvPr>
            <p:ph type="title"/>
          </p:nvPr>
        </p:nvSpPr>
        <p:spPr>
          <a:xfrm>
            <a:off x="3550319" y="548721"/>
            <a:ext cx="10515600" cy="1009651"/>
          </a:xfrm>
        </p:spPr>
        <p:txBody>
          <a:bodyPr>
            <a:normAutofit/>
          </a:bodyPr>
          <a:lstStyle/>
          <a:p>
            <a:r>
              <a:rPr lang="en-GB" dirty="0"/>
              <a:t>1.2. </a:t>
            </a:r>
            <a:r>
              <a:rPr lang="en-GB" dirty="0" err="1"/>
              <a:t>Cirkulär</a:t>
            </a:r>
            <a:r>
              <a:rPr lang="en-GB" dirty="0"/>
              <a:t> Ekonomi</a:t>
            </a:r>
          </a:p>
        </p:txBody>
      </p:sp>
      <p:sp>
        <p:nvSpPr>
          <p:cNvPr id="4" name="Segnaposto piè di pagina 3">
            <a:extLst>
              <a:ext uri="{FF2B5EF4-FFF2-40B4-BE49-F238E27FC236}">
                <a16:creationId xmlns:a16="http://schemas.microsoft.com/office/drawing/2014/main" id="{D30B242E-B97E-9CBE-1C8F-B6AA5F165472}"/>
              </a:ext>
            </a:extLst>
          </p:cNvPr>
          <p:cNvSpPr>
            <a:spLocks noGrp="1"/>
          </p:cNvSpPr>
          <p:nvPr>
            <p:ph type="ftr" sz="quarter" idx="11"/>
          </p:nvPr>
        </p:nvSpPr>
        <p:spPr/>
        <p:txBody>
          <a:bodyPr/>
          <a:lstStyle/>
          <a:p>
            <a:r>
              <a:rPr lang="sv-SE" dirty="0"/>
              <a:t>Modul: Bioekonomi, cirkulär ekonomi och biobaserade produkter / Ämne: Cirkulär ekonomi / Delämne: Cirkulär ekonomi - principer, dimensioner, fördelar och utmaningar</a:t>
            </a:r>
            <a:endParaRPr lang="en-US" dirty="0"/>
          </a:p>
        </p:txBody>
      </p:sp>
      <p:sp>
        <p:nvSpPr>
          <p:cNvPr id="5" name="Segnaposto numero diapositiva 4">
            <a:extLst>
              <a:ext uri="{FF2B5EF4-FFF2-40B4-BE49-F238E27FC236}">
                <a16:creationId xmlns:a16="http://schemas.microsoft.com/office/drawing/2014/main" id="{C08969D1-7A81-4F93-288D-2CCB0FFE726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Content Placeholder 6">
            <a:extLst>
              <a:ext uri="{FF2B5EF4-FFF2-40B4-BE49-F238E27FC236}">
                <a16:creationId xmlns:a16="http://schemas.microsoft.com/office/drawing/2014/main" id="{38CB5B81-6CC6-C0C3-4514-D67B909A7359}"/>
              </a:ext>
            </a:extLst>
          </p:cNvPr>
          <p:cNvSpPr>
            <a:spLocks noGrp="1"/>
          </p:cNvSpPr>
          <p:nvPr>
            <p:ph idx="1"/>
          </p:nvPr>
        </p:nvSpPr>
        <p:spPr>
          <a:xfrm>
            <a:off x="838200" y="1825625"/>
            <a:ext cx="10515600" cy="718792"/>
          </a:xfrm>
        </p:spPr>
        <p:txBody>
          <a:bodyPr/>
          <a:lstStyle/>
          <a:p>
            <a:pPr marL="0" indent="0">
              <a:buNone/>
            </a:pPr>
            <a:r>
              <a:rPr lang="en-GR" dirty="0"/>
              <a:t>Modell för cirkulär ekonomi</a:t>
            </a:r>
          </a:p>
        </p:txBody>
      </p:sp>
      <p:pic>
        <p:nvPicPr>
          <p:cNvPr id="8" name="Picture 7" descr="A diagram of circular green circles with icons&#10;&#10;Description automatically generated">
            <a:extLst>
              <a:ext uri="{FF2B5EF4-FFF2-40B4-BE49-F238E27FC236}">
                <a16:creationId xmlns:a16="http://schemas.microsoft.com/office/drawing/2014/main" id="{90367D22-E794-901F-846E-59163D7F6E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1311" y="2254913"/>
            <a:ext cx="7409377" cy="3549540"/>
          </a:xfrm>
          <a:prstGeom prst="rect">
            <a:avLst/>
          </a:prstGeom>
        </p:spPr>
      </p:pic>
      <p:sp>
        <p:nvSpPr>
          <p:cNvPr id="9" name="TextBox 8">
            <a:extLst>
              <a:ext uri="{FF2B5EF4-FFF2-40B4-BE49-F238E27FC236}">
                <a16:creationId xmlns:a16="http://schemas.microsoft.com/office/drawing/2014/main" id="{FB659634-E05F-3D4D-BA05-37E3A2A5C6F5}"/>
              </a:ext>
            </a:extLst>
          </p:cNvPr>
          <p:cNvSpPr txBox="1"/>
          <p:nvPr/>
        </p:nvSpPr>
        <p:spPr>
          <a:xfrm>
            <a:off x="7652995" y="5987520"/>
            <a:ext cx="2310248" cy="246221"/>
          </a:xfrm>
          <a:prstGeom prst="rect">
            <a:avLst/>
          </a:prstGeom>
          <a:noFill/>
        </p:spPr>
        <p:txBody>
          <a:bodyPr wrap="none" rtlCol="0">
            <a:spAutoFit/>
          </a:bodyPr>
          <a:lstStyle/>
          <a:p>
            <a:r>
              <a:rPr lang="en-GB" sz="1000" dirty="0"/>
              <a:t>SOURCE: WWW.EUPOLITICALREPORT.EU</a:t>
            </a:r>
            <a:endParaRPr lang="en-GR" sz="1000" dirty="0"/>
          </a:p>
        </p:txBody>
      </p:sp>
    </p:spTree>
    <p:extLst>
      <p:ext uri="{BB962C8B-B14F-4D97-AF65-F5344CB8AC3E}">
        <p14:creationId xmlns:p14="http://schemas.microsoft.com/office/powerpoint/2010/main" val="265125338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371324-AD86-4BFE-BF27-EE15693EF76E}"/>
</file>

<file path=customXml/itemProps2.xml><?xml version="1.0" encoding="utf-8"?>
<ds:datastoreItem xmlns:ds="http://schemas.openxmlformats.org/officeDocument/2006/customXml" ds:itemID="{0736FBF1-AD75-4353-9CCF-862FE72128C6}"/>
</file>

<file path=docProps/app.xml><?xml version="1.0" encoding="utf-8"?>
<Properties xmlns="http://schemas.openxmlformats.org/officeDocument/2006/extended-properties" xmlns:vt="http://schemas.openxmlformats.org/officeDocument/2006/docPropsVTypes">
  <Template/>
  <TotalTime>2617</TotalTime>
  <Words>3317</Words>
  <Application>Microsoft Office PowerPoint</Application>
  <PresentationFormat>Widescreen</PresentationFormat>
  <Paragraphs>276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Minion Pro</vt:lpstr>
      <vt:lpstr>Söhne</vt:lpstr>
      <vt:lpstr>Wingdings</vt:lpstr>
      <vt:lpstr>Tema1</vt:lpstr>
      <vt:lpstr>PowerPoint Presentation</vt:lpstr>
      <vt:lpstr>Kurs: Yrkesutbildning  Modul: Bio-ekonomi, cirkulär ekonomi och biobaserade produkter Ämne: Cirkulär Ekonomi</vt:lpstr>
      <vt:lpstr>INNEHÅLLSFÖRTECKNING</vt:lpstr>
      <vt:lpstr>PowerPoint Presentation</vt:lpstr>
      <vt:lpstr>1.1. Inledning </vt:lpstr>
      <vt:lpstr>PowerPoint Presentation</vt:lpstr>
      <vt:lpstr>PowerPoint Presentation</vt:lpstr>
      <vt:lpstr>1.2. Cirkulär Ekonomi</vt:lpstr>
      <vt:lpstr>1.2. Cirkulär Ekonomi</vt:lpstr>
      <vt:lpstr>1.3. Linjär vs cirkulär</vt:lpstr>
      <vt:lpstr>PowerPoint Presentation</vt:lpstr>
      <vt:lpstr>PowerPoint Presentation</vt:lpstr>
      <vt:lpstr>Ytterligare information</vt:lpstr>
      <vt:lpstr>2. Resursminskning och avfallshantering</vt:lpstr>
      <vt:lpstr>2.1. Resursminskning och avfallshantering</vt:lpstr>
      <vt:lpstr>2.1. Resursminskning och avfallshantering</vt:lpstr>
      <vt:lpstr>2.1. Resursminskning och avfallshantering</vt:lpstr>
      <vt:lpstr>2.1. Resursminskning och avfallshantering</vt:lpstr>
      <vt:lpstr>Ytterligare information</vt:lpstr>
      <vt:lpstr>3. Jordbruksproduktion av biobaserade resurser</vt:lpstr>
      <vt:lpstr>3.1. Biobaserade produkter</vt:lpstr>
      <vt:lpstr>3.1. Biobaserade produkter</vt:lpstr>
      <vt:lpstr>3.1. Biobaserade produkter </vt:lpstr>
      <vt:lpstr>3.1. Biobaserade produkter </vt:lpstr>
      <vt:lpstr>3.2. Framväxten av bioprodukter inom jordbruket</vt:lpstr>
      <vt:lpstr>Mer Information</vt:lpstr>
      <vt:lpstr>4. Agroekologi och regenerativa metoder</vt:lpstr>
      <vt:lpstr>4.1. Agroekologi</vt:lpstr>
      <vt:lpstr>4.1. Agroekologi</vt:lpstr>
      <vt:lpstr>4.1. Agroekologi</vt:lpstr>
      <vt:lpstr>4.1. Agroekologi</vt:lpstr>
      <vt:lpstr>4.1. Agroekologi</vt:lpstr>
      <vt:lpstr>4.2.  Regenerativt jordbruk</vt:lpstr>
      <vt:lpstr>4.2.  Regenerativt jordbruk</vt:lpstr>
      <vt:lpstr>Mer Information</vt:lpstr>
      <vt:lpstr>5. Teknik för cirkulärt jordbruk</vt:lpstr>
      <vt:lpstr>5.1. Teknik för cirkulärt jordbruk</vt:lpstr>
      <vt:lpstr>5.1. Teknik för cirkulärt jordbruk</vt:lpstr>
      <vt:lpstr>5.2.  Fördelar med specifik cirkulär teknik</vt:lpstr>
      <vt:lpstr>Mer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 S</cp:lastModifiedBy>
  <cp:revision>42</cp:revision>
  <dcterms:created xsi:type="dcterms:W3CDTF">2022-08-02T09:54:50Z</dcterms:created>
  <dcterms:modified xsi:type="dcterms:W3CDTF">2024-03-08T14:08:20Z</dcterms:modified>
</cp:coreProperties>
</file>