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3"/>
  </p:notesMasterIdLst>
  <p:sldIdLst>
    <p:sldId id="265" r:id="rId2"/>
    <p:sldId id="256" r:id="rId3"/>
    <p:sldId id="260" r:id="rId4"/>
    <p:sldId id="277" r:id="rId5"/>
    <p:sldId id="279" r:id="rId6"/>
    <p:sldId id="284" r:id="rId7"/>
    <p:sldId id="278" r:id="rId8"/>
    <p:sldId id="291" r:id="rId9"/>
    <p:sldId id="280" r:id="rId10"/>
    <p:sldId id="286" r:id="rId11"/>
    <p:sldId id="287" r:id="rId12"/>
    <p:sldId id="285" r:id="rId13"/>
    <p:sldId id="283" r:id="rId14"/>
    <p:sldId id="282" r:id="rId15"/>
    <p:sldId id="288" r:id="rId16"/>
    <p:sldId id="281" r:id="rId17"/>
    <p:sldId id="293" r:id="rId18"/>
    <p:sldId id="295" r:id="rId19"/>
    <p:sldId id="294" r:id="rId20"/>
    <p:sldId id="292" r:id="rId21"/>
    <p:sldId id="26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1E2F13"/>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E0FC1-1F42-4E6D-A8AC-EA1F94765C80}" v="2" dt="2024-03-07T14:43:36.56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63" d="100"/>
          <a:sy n="63" d="100"/>
        </p:scale>
        <p:origin x="6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07/03/2024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sv-SE" b="1"/>
              <a:t>Modul: Bioekonomi, cirkulär ekonomi och biobaserade produkter / Ämne: Konceptet bioraffinaderi Delämne: Utmaningar för framtida utveckling</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sv-SE" b="1"/>
              <a:t>Modul: Bioekonomi, cirkulär ekonomi och biobaserade produkter / Ämne: Konceptet bioraffinaderi Delämne: Utmaningar för framtida utveckling</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b="1"/>
              <a:t>Modul: Bioekonomi, cirkulär ekonomi och biobaserade produkter / Ämne: Konceptet bioraffinaderi Delämne: Utmaningar för framtida utveckling</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AD7D21A-AB51-40C3-D15B-B5F678D48A77}"/>
              </a:ext>
            </a:extLst>
          </p:cNvPr>
          <p:cNvSpPr>
            <a:spLocks noGrp="1"/>
          </p:cNvSpPr>
          <p:nvPr>
            <p:ph type="title"/>
          </p:nvPr>
        </p:nvSpPr>
        <p:spPr/>
        <p:txBody>
          <a:bodyPr/>
          <a:lstStyle/>
          <a:p>
            <a:r>
              <a:rPr lang="en-GB" dirty="0"/>
              <a:t>En biobaserad värdekedja</a:t>
            </a:r>
          </a:p>
        </p:txBody>
      </p:sp>
      <p:pic>
        <p:nvPicPr>
          <p:cNvPr id="7" name="Segnaposto contenuto 6">
            <a:extLst>
              <a:ext uri="{FF2B5EF4-FFF2-40B4-BE49-F238E27FC236}">
                <a16:creationId xmlns:a16="http://schemas.microsoft.com/office/drawing/2014/main" id="{83447C1A-A9C9-9BF6-003C-13C3E5E35422}"/>
              </a:ext>
            </a:extLst>
          </p:cNvPr>
          <p:cNvPicPr>
            <a:picLocks noGrp="1" noChangeAspect="1"/>
          </p:cNvPicPr>
          <p:nvPr>
            <p:ph sz="half" idx="1"/>
          </p:nvPr>
        </p:nvPicPr>
        <p:blipFill>
          <a:blip r:embed="rId2"/>
          <a:stretch>
            <a:fillRect/>
          </a:stretch>
        </p:blipFill>
        <p:spPr>
          <a:xfrm>
            <a:off x="238125" y="1556707"/>
            <a:ext cx="7977573" cy="4549727"/>
          </a:xfrm>
          <a:prstGeom prst="rect">
            <a:avLst/>
          </a:prstGeom>
        </p:spPr>
      </p:pic>
      <p:sp>
        <p:nvSpPr>
          <p:cNvPr id="12" name="Segnaposto contenuto 11">
            <a:extLst>
              <a:ext uri="{FF2B5EF4-FFF2-40B4-BE49-F238E27FC236}">
                <a16:creationId xmlns:a16="http://schemas.microsoft.com/office/drawing/2014/main" id="{A40075DB-EE7E-24CA-197F-FDBAF6F464CF}"/>
              </a:ext>
            </a:extLst>
          </p:cNvPr>
          <p:cNvSpPr>
            <a:spLocks noGrp="1"/>
          </p:cNvSpPr>
          <p:nvPr>
            <p:ph sz="half" idx="2"/>
          </p:nvPr>
        </p:nvSpPr>
        <p:spPr>
          <a:xfrm>
            <a:off x="8315324" y="1556707"/>
            <a:ext cx="3371851" cy="4620256"/>
          </a:xfrm>
        </p:spPr>
        <p:txBody>
          <a:bodyPr>
            <a:normAutofit fontScale="62500" lnSpcReduction="20000"/>
          </a:bodyPr>
          <a:lstStyle/>
          <a:p>
            <a:pPr marL="0" indent="0">
              <a:lnSpc>
                <a:spcPct val="120000"/>
              </a:lnSpc>
              <a:buNone/>
            </a:pPr>
            <a:r>
              <a:rPr lang="en-US" dirty="0"/>
              <a:t>Värdekedjor, särskilt de som fokuserar på sekundära resurser, syftar till att omvandla organiskt material till värdefulla produkter, inklusive högvärdiga kemikalier, biprodukter och förnybar energi. Integrerade bioraffinaderier, som kan omvandla avfall till olika högvärdiga produkter, inkluderar en förbehandlingsanläggning för att förbereda råmaterial för efterföljande omvandlings- och raffineringsteknik inom leveranskedjan, före förpackning och distribution.</a:t>
            </a:r>
            <a:endParaRPr lang="en-GB" dirty="0"/>
          </a:p>
        </p:txBody>
      </p:sp>
      <p:sp>
        <p:nvSpPr>
          <p:cNvPr id="9" name="Segnaposto piè di pagina 1">
            <a:extLst>
              <a:ext uri="{FF2B5EF4-FFF2-40B4-BE49-F238E27FC236}">
                <a16:creationId xmlns:a16="http://schemas.microsoft.com/office/drawing/2014/main" id="{10D72931-D15F-5E23-9F6D-B40E26C8451E}"/>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b="1" dirty="0"/>
          </a:p>
        </p:txBody>
      </p:sp>
      <p:sp>
        <p:nvSpPr>
          <p:cNvPr id="4" name="Segnaposto numero diapositiva 3">
            <a:extLst>
              <a:ext uri="{FF2B5EF4-FFF2-40B4-BE49-F238E27FC236}">
                <a16:creationId xmlns:a16="http://schemas.microsoft.com/office/drawing/2014/main" id="{84AA1159-0D18-4BE5-6D2D-AC4EFFF3B087}"/>
              </a:ext>
            </a:extLst>
          </p:cNvPr>
          <p:cNvSpPr>
            <a:spLocks noGrp="1"/>
          </p:cNvSpPr>
          <p:nvPr>
            <p:ph type="sldNum" sz="quarter" idx="12"/>
          </p:nvPr>
        </p:nvSpPr>
        <p:spPr/>
        <p:txBody>
          <a:bodyPr/>
          <a:lstStyle/>
          <a:p>
            <a:fld id="{D57F1E4F-1CFF-5643-939E-217C01CDF565}" type="slidenum">
              <a:rPr lang="en-US" smtClean="0"/>
              <a:t>10</a:t>
            </a:fld>
            <a:endParaRPr lang="en-US" dirty="0"/>
          </a:p>
        </p:txBody>
      </p:sp>
      <p:sp>
        <p:nvSpPr>
          <p:cNvPr id="11" name="CasellaDiTesto 10">
            <a:extLst>
              <a:ext uri="{FF2B5EF4-FFF2-40B4-BE49-F238E27FC236}">
                <a16:creationId xmlns:a16="http://schemas.microsoft.com/office/drawing/2014/main" id="{474F4546-11F8-DD10-F947-1B9BAA96B727}"/>
              </a:ext>
            </a:extLst>
          </p:cNvPr>
          <p:cNvSpPr txBox="1"/>
          <p:nvPr/>
        </p:nvSpPr>
        <p:spPr>
          <a:xfrm rot="16200000">
            <a:off x="9991726" y="4466837"/>
            <a:ext cx="3867150" cy="276999"/>
          </a:xfrm>
          <a:prstGeom prst="rect">
            <a:avLst/>
          </a:prstGeom>
          <a:noFill/>
        </p:spPr>
        <p:txBody>
          <a:bodyPr wrap="square">
            <a:spAutoFit/>
          </a:bodyPr>
          <a:lstStyle/>
          <a:p>
            <a:r>
              <a:rPr lang="en-GB" sz="1200" dirty="0"/>
              <a:t>Source: doi.org/10.3390/su10061695</a:t>
            </a:r>
          </a:p>
        </p:txBody>
      </p:sp>
    </p:spTree>
    <p:extLst>
      <p:ext uri="{BB962C8B-B14F-4D97-AF65-F5344CB8AC3E}">
        <p14:creationId xmlns:p14="http://schemas.microsoft.com/office/powerpoint/2010/main" val="223936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9154E-6FFF-3215-9853-C946EBD59BB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842F9FA0-D780-8775-FB02-524ADF885414}"/>
              </a:ext>
            </a:extLst>
          </p:cNvPr>
          <p:cNvSpPr>
            <a:spLocks noGrp="1"/>
          </p:cNvSpPr>
          <p:nvPr>
            <p:ph type="title"/>
          </p:nvPr>
        </p:nvSpPr>
        <p:spPr/>
        <p:txBody>
          <a:bodyPr>
            <a:normAutofit fontScale="90000"/>
          </a:bodyPr>
          <a:lstStyle/>
          <a:p>
            <a:r>
              <a:rPr lang="en-US" dirty="0"/>
              <a:t>Cirkulär biobaserad värdekedja och FN:s globala mål för hållbar utveckling</a:t>
            </a:r>
            <a:endParaRPr lang="en-GB" dirty="0"/>
          </a:p>
        </p:txBody>
      </p:sp>
      <p:sp>
        <p:nvSpPr>
          <p:cNvPr id="6" name="Segnaposto contenuto 5">
            <a:extLst>
              <a:ext uri="{FF2B5EF4-FFF2-40B4-BE49-F238E27FC236}">
                <a16:creationId xmlns:a16="http://schemas.microsoft.com/office/drawing/2014/main" id="{0514F4E8-6859-AA0E-79FD-B2C6E2D9C623}"/>
              </a:ext>
            </a:extLst>
          </p:cNvPr>
          <p:cNvSpPr>
            <a:spLocks noGrp="1"/>
          </p:cNvSpPr>
          <p:nvPr>
            <p:ph sz="half" idx="1"/>
          </p:nvPr>
        </p:nvSpPr>
        <p:spPr>
          <a:xfrm>
            <a:off x="128199" y="1825625"/>
            <a:ext cx="2957901" cy="4351338"/>
          </a:xfrm>
        </p:spPr>
        <p:txBody>
          <a:bodyPr>
            <a:normAutofit fontScale="92500" lnSpcReduction="20000"/>
          </a:bodyPr>
          <a:lstStyle/>
          <a:p>
            <a:pPr marL="0" indent="0">
              <a:lnSpc>
                <a:spcPct val="120000"/>
              </a:lnSpc>
              <a:buNone/>
            </a:pPr>
            <a:r>
              <a:rPr lang="en-US" dirty="0"/>
              <a:t>När det gäller nuvarande mål för hållbar tillväxt har bioekonomi, i kombination med cirkulär ekonomi, potential att direkt bidra till 11 av FN:s 17 mål för hållbar utveckling (SDG)</a:t>
            </a:r>
            <a:endParaRPr lang="en-GB" dirty="0"/>
          </a:p>
        </p:txBody>
      </p:sp>
      <p:pic>
        <p:nvPicPr>
          <p:cNvPr id="10" name="Segnaposto contenuto 9">
            <a:extLst>
              <a:ext uri="{FF2B5EF4-FFF2-40B4-BE49-F238E27FC236}">
                <a16:creationId xmlns:a16="http://schemas.microsoft.com/office/drawing/2014/main" id="{2E090253-05E3-19CC-E5CF-7007CBCF73F3}"/>
              </a:ext>
            </a:extLst>
          </p:cNvPr>
          <p:cNvPicPr>
            <a:picLocks noGrp="1" noChangeAspect="1"/>
          </p:cNvPicPr>
          <p:nvPr>
            <p:ph sz="half" idx="2"/>
          </p:nvPr>
        </p:nvPicPr>
        <p:blipFill>
          <a:blip r:embed="rId2"/>
          <a:stretch>
            <a:fillRect/>
          </a:stretch>
        </p:blipFill>
        <p:spPr>
          <a:xfrm>
            <a:off x="3086100" y="1708079"/>
            <a:ext cx="8267700" cy="4569354"/>
          </a:xfrm>
          <a:prstGeom prst="rect">
            <a:avLst/>
          </a:prstGeom>
        </p:spPr>
      </p:pic>
      <p:sp>
        <p:nvSpPr>
          <p:cNvPr id="9" name="Segnaposto piè di pagina 1">
            <a:extLst>
              <a:ext uri="{FF2B5EF4-FFF2-40B4-BE49-F238E27FC236}">
                <a16:creationId xmlns:a16="http://schemas.microsoft.com/office/drawing/2014/main" id="{4777E09A-8541-4228-F342-DF00FBA611C0}"/>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b="1" dirty="0"/>
          </a:p>
        </p:txBody>
      </p:sp>
      <p:sp>
        <p:nvSpPr>
          <p:cNvPr id="4" name="Segnaposto numero diapositiva 3">
            <a:extLst>
              <a:ext uri="{FF2B5EF4-FFF2-40B4-BE49-F238E27FC236}">
                <a16:creationId xmlns:a16="http://schemas.microsoft.com/office/drawing/2014/main" id="{DDBE10C9-F414-4165-3166-7C99B7B52116}"/>
              </a:ext>
            </a:extLst>
          </p:cNvPr>
          <p:cNvSpPr>
            <a:spLocks noGrp="1"/>
          </p:cNvSpPr>
          <p:nvPr>
            <p:ph type="sldNum" sz="quarter" idx="12"/>
          </p:nvPr>
        </p:nvSpPr>
        <p:spPr/>
        <p:txBody>
          <a:bodyPr/>
          <a:lstStyle/>
          <a:p>
            <a:fld id="{D57F1E4F-1CFF-5643-939E-217C01CDF565}" type="slidenum">
              <a:rPr lang="en-US" smtClean="0"/>
              <a:t>11</a:t>
            </a:fld>
            <a:endParaRPr lang="en-US" dirty="0"/>
          </a:p>
        </p:txBody>
      </p:sp>
      <p:sp>
        <p:nvSpPr>
          <p:cNvPr id="11" name="CasellaDiTesto 10">
            <a:extLst>
              <a:ext uri="{FF2B5EF4-FFF2-40B4-BE49-F238E27FC236}">
                <a16:creationId xmlns:a16="http://schemas.microsoft.com/office/drawing/2014/main" id="{36AA6571-B21E-F856-28EF-22494790494E}"/>
              </a:ext>
            </a:extLst>
          </p:cNvPr>
          <p:cNvSpPr txBox="1"/>
          <p:nvPr/>
        </p:nvSpPr>
        <p:spPr>
          <a:xfrm rot="16200000">
            <a:off x="9991726" y="4466837"/>
            <a:ext cx="3867150" cy="276999"/>
          </a:xfrm>
          <a:prstGeom prst="rect">
            <a:avLst/>
          </a:prstGeom>
          <a:noFill/>
        </p:spPr>
        <p:txBody>
          <a:bodyPr wrap="square">
            <a:spAutoFit/>
          </a:bodyPr>
          <a:lstStyle/>
          <a:p>
            <a:r>
              <a:rPr lang="en-GB" sz="1200" dirty="0"/>
              <a:t>Source: doi.org/10.3390/su10061695</a:t>
            </a:r>
          </a:p>
        </p:txBody>
      </p:sp>
    </p:spTree>
    <p:extLst>
      <p:ext uri="{BB962C8B-B14F-4D97-AF65-F5344CB8AC3E}">
        <p14:creationId xmlns:p14="http://schemas.microsoft.com/office/powerpoint/2010/main" val="6107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7065C-C7E8-3934-D7EA-405C8569DE6E}"/>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B8B4473A-2AA2-BD3D-C344-CDCCB245381A}"/>
              </a:ext>
            </a:extLst>
          </p:cNvPr>
          <p:cNvSpPr>
            <a:spLocks noGrp="1"/>
          </p:cNvSpPr>
          <p:nvPr>
            <p:ph type="title"/>
          </p:nvPr>
        </p:nvSpPr>
        <p:spPr/>
        <p:txBody>
          <a:bodyPr/>
          <a:lstStyle/>
          <a:p>
            <a:r>
              <a:rPr lang="en-GB" dirty="0"/>
              <a:t>Fallstudie: </a:t>
            </a:r>
            <a:r>
              <a:rPr lang="en-US" dirty="0" err="1"/>
              <a:t>Lantmännen </a:t>
            </a:r>
            <a:r>
              <a:rPr lang="en-US" dirty="0"/>
              <a:t>Agroetanol </a:t>
            </a:r>
            <a:endParaRPr lang="en-GB" dirty="0"/>
          </a:p>
        </p:txBody>
      </p:sp>
      <p:pic>
        <p:nvPicPr>
          <p:cNvPr id="16" name="Segnaposto contenuto 15">
            <a:extLst>
              <a:ext uri="{FF2B5EF4-FFF2-40B4-BE49-F238E27FC236}">
                <a16:creationId xmlns:a16="http://schemas.microsoft.com/office/drawing/2014/main" id="{4AF68515-C2A0-4C29-46DA-471F551F4C0B}"/>
              </a:ext>
            </a:extLst>
          </p:cNvPr>
          <p:cNvPicPr>
            <a:picLocks noGrp="1" noChangeAspect="1"/>
          </p:cNvPicPr>
          <p:nvPr>
            <p:ph sz="half" idx="1"/>
          </p:nvPr>
        </p:nvPicPr>
        <p:blipFill>
          <a:blip r:embed="rId2"/>
          <a:stretch>
            <a:fillRect/>
          </a:stretch>
        </p:blipFill>
        <p:spPr>
          <a:xfrm>
            <a:off x="0" y="2621756"/>
            <a:ext cx="6157286" cy="2759075"/>
          </a:xfrm>
        </p:spPr>
      </p:pic>
      <p:sp>
        <p:nvSpPr>
          <p:cNvPr id="8" name="Segnaposto contenuto 7">
            <a:extLst>
              <a:ext uri="{FF2B5EF4-FFF2-40B4-BE49-F238E27FC236}">
                <a16:creationId xmlns:a16="http://schemas.microsoft.com/office/drawing/2014/main" id="{DEA38AC4-70C3-CE8E-CB45-9AA7ED1914B1}"/>
              </a:ext>
            </a:extLst>
          </p:cNvPr>
          <p:cNvSpPr>
            <a:spLocks noGrp="1"/>
          </p:cNvSpPr>
          <p:nvPr>
            <p:ph sz="half" idx="2"/>
          </p:nvPr>
        </p:nvSpPr>
        <p:spPr>
          <a:xfrm>
            <a:off x="6172199" y="1825625"/>
            <a:ext cx="5934075" cy="4351338"/>
          </a:xfrm>
        </p:spPr>
        <p:txBody>
          <a:bodyPr>
            <a:normAutofit fontScale="77500" lnSpcReduction="20000"/>
          </a:bodyPr>
          <a:lstStyle/>
          <a:p>
            <a:pPr>
              <a:lnSpc>
                <a:spcPct val="120000"/>
              </a:lnSpc>
            </a:pPr>
            <a:r>
              <a:rPr lang="en-US" dirty="0" err="1"/>
              <a:t>Lantmännen Agroetanol </a:t>
            </a:r>
            <a:r>
              <a:rPr lang="en-US" dirty="0"/>
              <a:t>är Nordens största bioraffinaderi och en del av </a:t>
            </a:r>
            <a:r>
              <a:rPr lang="en-US" dirty="0" err="1"/>
              <a:t>Lantmännen</a:t>
            </a:r>
            <a:r>
              <a:rPr lang="en-US" dirty="0"/>
              <a:t>, ett lantbrukskooperativ som ägs av 25 000 svenska lantbrukare.</a:t>
            </a:r>
          </a:p>
          <a:p>
            <a:pPr>
              <a:lnSpc>
                <a:spcPct val="120000"/>
              </a:lnSpc>
            </a:pPr>
            <a:r>
              <a:rPr lang="en-US" dirty="0"/>
              <a:t>Produktionsanläggningen i </a:t>
            </a:r>
            <a:r>
              <a:rPr lang="en-US" dirty="0" err="1"/>
              <a:t>Norrköping startade i </a:t>
            </a:r>
            <a:r>
              <a:rPr lang="en-US" dirty="0"/>
              <a:t>januari 2001. I november 2008 startades en andra produktionslinje. </a:t>
            </a:r>
          </a:p>
          <a:p>
            <a:pPr>
              <a:lnSpc>
                <a:spcPct val="120000"/>
              </a:lnSpc>
            </a:pPr>
            <a:r>
              <a:rPr lang="en-US" dirty="0"/>
              <a:t>Kapaciteten idag är cirka 230.000 m</a:t>
            </a:r>
            <a:r>
              <a:rPr lang="en-US" baseline="30000" dirty="0"/>
              <a:t>3</a:t>
            </a:r>
            <a:r>
              <a:rPr lang="en-US" dirty="0"/>
              <a:t> etanol och 200.000 ton proteinfoder (DDGS). </a:t>
            </a:r>
          </a:p>
          <a:p>
            <a:pPr>
              <a:lnSpc>
                <a:spcPct val="120000"/>
              </a:lnSpc>
            </a:pPr>
            <a:r>
              <a:rPr lang="en-US" dirty="0"/>
              <a:t>Dessutom levereras 80.000 </a:t>
            </a:r>
            <a:r>
              <a:rPr lang="en-US" dirty="0" err="1"/>
              <a:t>ton </a:t>
            </a:r>
            <a:r>
              <a:rPr lang="en-US" dirty="0"/>
              <a:t>koldioxid till grannföretaget AGA för framställning av kolsyra.</a:t>
            </a:r>
            <a:endParaRPr lang="en-GB" dirty="0"/>
          </a:p>
        </p:txBody>
      </p:sp>
      <p:sp>
        <p:nvSpPr>
          <p:cNvPr id="7" name="Segnaposto piè di pagina 1">
            <a:extLst>
              <a:ext uri="{FF2B5EF4-FFF2-40B4-BE49-F238E27FC236}">
                <a16:creationId xmlns:a16="http://schemas.microsoft.com/office/drawing/2014/main" id="{BC5EA56F-2061-4D9A-877B-157CE0C877AF}"/>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b="1" dirty="0"/>
          </a:p>
        </p:txBody>
      </p:sp>
      <p:sp>
        <p:nvSpPr>
          <p:cNvPr id="5" name="Segnaposto numero diapositiva 4">
            <a:extLst>
              <a:ext uri="{FF2B5EF4-FFF2-40B4-BE49-F238E27FC236}">
                <a16:creationId xmlns:a16="http://schemas.microsoft.com/office/drawing/2014/main" id="{3E885B97-5174-29A1-CC80-6B58CD2129D2}"/>
              </a:ext>
            </a:extLst>
          </p:cNvPr>
          <p:cNvSpPr>
            <a:spLocks noGrp="1"/>
          </p:cNvSpPr>
          <p:nvPr>
            <p:ph type="sldNum" sz="quarter" idx="12"/>
          </p:nvPr>
        </p:nvSpPr>
        <p:spPr/>
        <p:txBody>
          <a:bodyPr/>
          <a:lstStyle/>
          <a:p>
            <a:fld id="{D57F1E4F-1CFF-5643-939E-217C01CDF565}" type="slidenum">
              <a:rPr lang="en-US" smtClean="0"/>
              <a:t>12</a:t>
            </a:fld>
            <a:endParaRPr lang="en-US" dirty="0"/>
          </a:p>
        </p:txBody>
      </p:sp>
    </p:spTree>
    <p:extLst>
      <p:ext uri="{BB962C8B-B14F-4D97-AF65-F5344CB8AC3E}">
        <p14:creationId xmlns:p14="http://schemas.microsoft.com/office/powerpoint/2010/main" val="369436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E0D26-B92A-FA51-0507-A6F0B6ECD89D}"/>
            </a:ext>
          </a:extLst>
        </p:cNvPr>
        <p:cNvGrpSpPr/>
        <p:nvPr/>
      </p:nvGrpSpPr>
      <p:grpSpPr>
        <a:xfrm>
          <a:off x="0" y="0"/>
          <a:ext cx="0" cy="0"/>
          <a:chOff x="0" y="0"/>
          <a:chExt cx="0" cy="0"/>
        </a:xfrm>
      </p:grpSpPr>
      <p:pic>
        <p:nvPicPr>
          <p:cNvPr id="13" name="Immagine 12">
            <a:extLst>
              <a:ext uri="{FF2B5EF4-FFF2-40B4-BE49-F238E27FC236}">
                <a16:creationId xmlns:a16="http://schemas.microsoft.com/office/drawing/2014/main" id="{8349CB9A-F1EC-55BB-1DA9-D2004F4B3A14}"/>
              </a:ext>
            </a:extLst>
          </p:cNvPr>
          <p:cNvPicPr>
            <a:picLocks noChangeAspect="1"/>
          </p:cNvPicPr>
          <p:nvPr/>
        </p:nvPicPr>
        <p:blipFill>
          <a:blip r:embed="rId2"/>
          <a:stretch>
            <a:fillRect/>
          </a:stretch>
        </p:blipFill>
        <p:spPr>
          <a:xfrm>
            <a:off x="0" y="2413794"/>
            <a:ext cx="12192000" cy="3175000"/>
          </a:xfrm>
          <a:prstGeom prst="rect">
            <a:avLst/>
          </a:prstGeom>
        </p:spPr>
      </p:pic>
      <p:sp>
        <p:nvSpPr>
          <p:cNvPr id="11" name="Titolo 10">
            <a:extLst>
              <a:ext uri="{FF2B5EF4-FFF2-40B4-BE49-F238E27FC236}">
                <a16:creationId xmlns:a16="http://schemas.microsoft.com/office/drawing/2014/main" id="{E43B656C-CE00-83A3-736B-59D24A746D7F}"/>
              </a:ext>
            </a:extLst>
          </p:cNvPr>
          <p:cNvSpPr>
            <a:spLocks noGrp="1"/>
          </p:cNvSpPr>
          <p:nvPr>
            <p:ph type="title"/>
          </p:nvPr>
        </p:nvSpPr>
        <p:spPr/>
        <p:txBody>
          <a:bodyPr/>
          <a:lstStyle/>
          <a:p>
            <a:r>
              <a:rPr lang="en-GB" dirty="0" err="1"/>
              <a:t>Lantmännens </a:t>
            </a:r>
            <a:r>
              <a:rPr lang="en-GB" dirty="0"/>
              <a:t>bioraffinaderi</a:t>
            </a:r>
          </a:p>
        </p:txBody>
      </p:sp>
      <p:sp>
        <p:nvSpPr>
          <p:cNvPr id="12" name="Segnaposto contenuto 11">
            <a:extLst>
              <a:ext uri="{FF2B5EF4-FFF2-40B4-BE49-F238E27FC236}">
                <a16:creationId xmlns:a16="http://schemas.microsoft.com/office/drawing/2014/main" id="{A7FD6981-0307-075D-6984-5A143021C761}"/>
              </a:ext>
            </a:extLst>
          </p:cNvPr>
          <p:cNvSpPr>
            <a:spLocks noGrp="1"/>
          </p:cNvSpPr>
          <p:nvPr>
            <p:ph idx="1"/>
          </p:nvPr>
        </p:nvSpPr>
        <p:spPr>
          <a:xfrm>
            <a:off x="0" y="2413793"/>
            <a:ext cx="12192000" cy="3175000"/>
          </a:xfrm>
          <a:solidFill>
            <a:srgbClr val="F8F8F8">
              <a:alpha val="80000"/>
            </a:srgbClr>
          </a:solidFill>
        </p:spPr>
        <p:txBody>
          <a:bodyPr>
            <a:normAutofit fontScale="92500" lnSpcReduction="10000"/>
          </a:bodyPr>
          <a:lstStyle/>
          <a:p>
            <a:pPr marL="0" indent="0">
              <a:buNone/>
            </a:pPr>
            <a:r>
              <a:rPr lang="en-US" dirty="0">
                <a:solidFill>
                  <a:schemeClr val="tx1"/>
                </a:solidFill>
              </a:rPr>
              <a:t>Etanolbioraffinaderiet ligger nära ett biomassabaserat kraftvärmeverk, vilket säkerställer leveranser av förnybar el och processvärme. Huvudsakliga råvaror är vete och andra spannmål samt stärkelserika restprodukter från livsmedelsindustrin. Produkterna är bränsleetanol och biprodukter i form av proteinrikt foder. </a:t>
            </a:r>
          </a:p>
          <a:p>
            <a:pPr marL="0" indent="0">
              <a:buNone/>
            </a:pPr>
            <a:r>
              <a:rPr lang="en-US" dirty="0">
                <a:solidFill>
                  <a:schemeClr val="tx1"/>
                </a:solidFill>
              </a:rPr>
              <a:t>Ytterligare en biprodukt är den (biobaserade) koldioxid som avskiljs och säljs som industriråvara till kunder inom livsmedels- och förpackningsindustrin. </a:t>
            </a:r>
          </a:p>
          <a:p>
            <a:pPr marL="0" indent="0">
              <a:buNone/>
            </a:pPr>
            <a:r>
              <a:rPr lang="en-US" dirty="0" err="1">
                <a:solidFill>
                  <a:schemeClr val="tx1"/>
                </a:solidFill>
              </a:rPr>
              <a:t>Lantmännens </a:t>
            </a:r>
            <a:r>
              <a:rPr lang="en-US" dirty="0">
                <a:solidFill>
                  <a:schemeClr val="tx1"/>
                </a:solidFill>
              </a:rPr>
              <a:t>bioraffinaderi bidrar till flera globala hållbarhetsmål: att leverera ett hållbart fordonsbränsle (SDG 7), industriell utveckling baserad på hållbara råvaror (SDG 9), synergier mellan livsmedels- och energimarknader (SDG 12) och betydande minskningar av växthusgasutsläpp under livscykeln genom systemförbättringar, samproduktion och CCU (SDG 13).</a:t>
            </a:r>
            <a:endParaRPr lang="en-GB" dirty="0">
              <a:solidFill>
                <a:schemeClr val="tx1"/>
              </a:solidFill>
            </a:endParaRPr>
          </a:p>
        </p:txBody>
      </p:sp>
      <p:sp>
        <p:nvSpPr>
          <p:cNvPr id="7" name="Segnaposto piè di pagina 1">
            <a:extLst>
              <a:ext uri="{FF2B5EF4-FFF2-40B4-BE49-F238E27FC236}">
                <a16:creationId xmlns:a16="http://schemas.microsoft.com/office/drawing/2014/main" id="{5DF90D7C-A5BA-9644-9D45-E1C4B2B1852E}"/>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b="1" dirty="0"/>
          </a:p>
        </p:txBody>
      </p:sp>
      <p:sp>
        <p:nvSpPr>
          <p:cNvPr id="5" name="Segnaposto numero diapositiva 4">
            <a:extLst>
              <a:ext uri="{FF2B5EF4-FFF2-40B4-BE49-F238E27FC236}">
                <a16:creationId xmlns:a16="http://schemas.microsoft.com/office/drawing/2014/main" id="{E1457D56-6774-AF0A-BCFE-9C3FE3935269}"/>
              </a:ext>
            </a:extLst>
          </p:cNvPr>
          <p:cNvSpPr>
            <a:spLocks noGrp="1"/>
          </p:cNvSpPr>
          <p:nvPr>
            <p:ph type="sldNum" sz="quarter" idx="12"/>
          </p:nvPr>
        </p:nvSpPr>
        <p:spPr/>
        <p:txBody>
          <a:bodyPr/>
          <a:lstStyle/>
          <a:p>
            <a:fld id="{D57F1E4F-1CFF-5643-939E-217C01CDF565}" type="slidenum">
              <a:rPr lang="en-US" smtClean="0"/>
              <a:t>13</a:t>
            </a:fld>
            <a:endParaRPr lang="en-US" dirty="0"/>
          </a:p>
        </p:txBody>
      </p:sp>
    </p:spTree>
    <p:extLst>
      <p:ext uri="{BB962C8B-B14F-4D97-AF65-F5344CB8AC3E}">
        <p14:creationId xmlns:p14="http://schemas.microsoft.com/office/powerpoint/2010/main" val="193613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5BA2-F4E8-4C53-3B0A-DE97E6369D2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05C1D3D-76A3-7D51-324B-E7877CEEB303}"/>
              </a:ext>
            </a:extLst>
          </p:cNvPr>
          <p:cNvSpPr>
            <a:spLocks noGrp="1"/>
          </p:cNvSpPr>
          <p:nvPr>
            <p:ph type="title"/>
          </p:nvPr>
        </p:nvSpPr>
        <p:spPr/>
        <p:txBody>
          <a:bodyPr/>
          <a:lstStyle/>
          <a:p>
            <a:r>
              <a:rPr lang="en-GB" dirty="0"/>
              <a:t>Fallstudie: Mater-Bi</a:t>
            </a:r>
          </a:p>
        </p:txBody>
      </p:sp>
      <p:sp>
        <p:nvSpPr>
          <p:cNvPr id="4" name="Segnaposto contenuto 3">
            <a:extLst>
              <a:ext uri="{FF2B5EF4-FFF2-40B4-BE49-F238E27FC236}">
                <a16:creationId xmlns:a16="http://schemas.microsoft.com/office/drawing/2014/main" id="{43D7085F-BF7B-ED9F-B8B1-7648B9047204}"/>
              </a:ext>
            </a:extLst>
          </p:cNvPr>
          <p:cNvSpPr>
            <a:spLocks noGrp="1"/>
          </p:cNvSpPr>
          <p:nvPr>
            <p:ph sz="half" idx="1"/>
          </p:nvPr>
        </p:nvSpPr>
        <p:spPr>
          <a:xfrm>
            <a:off x="209549" y="1825624"/>
            <a:ext cx="7467599" cy="4530725"/>
          </a:xfrm>
        </p:spPr>
        <p:txBody>
          <a:bodyPr>
            <a:normAutofit/>
          </a:bodyPr>
          <a:lstStyle/>
          <a:p>
            <a:pPr marL="0" indent="0">
              <a:buNone/>
            </a:pPr>
            <a:r>
              <a:rPr lang="en-US" dirty="0"/>
              <a:t>1992 startade </a:t>
            </a:r>
            <a:r>
              <a:rPr lang="en-US" dirty="0" err="1"/>
              <a:t>Novamont </a:t>
            </a:r>
            <a:r>
              <a:rPr lang="en-US" dirty="0"/>
              <a:t>den kommersiella produktionen av Mater-Bi, en bioplast som framställs genom bearbetning av stärkelse, vegetabiliska oljor och kombinationer av dessa. </a:t>
            </a:r>
          </a:p>
          <a:p>
            <a:pPr marL="0" indent="0">
              <a:buNone/>
            </a:pPr>
            <a:r>
              <a:rPr lang="en-US" dirty="0"/>
              <a:t>Bioplaster har materialegenskaper och egenskaper som liknar dem hos traditionella plaster, men är av vegetabiliskt ursprung, biologiskt nedbrytbara och komposterbara enligt europeiska standarder.</a:t>
            </a:r>
            <a:endParaRPr lang="en-GB" dirty="0"/>
          </a:p>
        </p:txBody>
      </p:sp>
      <p:pic>
        <p:nvPicPr>
          <p:cNvPr id="9" name="Segnaposto contenuto 8">
            <a:extLst>
              <a:ext uri="{FF2B5EF4-FFF2-40B4-BE49-F238E27FC236}">
                <a16:creationId xmlns:a16="http://schemas.microsoft.com/office/drawing/2014/main" id="{224CBCEB-D5CF-8D1C-F778-AC5A9C0C6FC2}"/>
              </a:ext>
            </a:extLst>
          </p:cNvPr>
          <p:cNvPicPr>
            <a:picLocks noGrp="1" noChangeAspect="1"/>
          </p:cNvPicPr>
          <p:nvPr>
            <p:ph sz="half" idx="2"/>
          </p:nvPr>
        </p:nvPicPr>
        <p:blipFill>
          <a:blip r:embed="rId2">
            <a:clrChange>
              <a:clrFrom>
                <a:srgbClr val="EDEBEC"/>
              </a:clrFrom>
              <a:clrTo>
                <a:srgbClr val="EDEBEC">
                  <a:alpha val="0"/>
                </a:srgbClr>
              </a:clrTo>
            </a:clrChange>
          </a:blip>
          <a:stretch>
            <a:fillRect/>
          </a:stretch>
        </p:blipFill>
        <p:spPr>
          <a:xfrm>
            <a:off x="7753349" y="507118"/>
            <a:ext cx="4438651" cy="5978224"/>
          </a:xfrm>
          <a:prstGeom prst="rect">
            <a:avLst/>
          </a:prstGeom>
        </p:spPr>
      </p:pic>
      <p:sp>
        <p:nvSpPr>
          <p:cNvPr id="7" name="Segnaposto piè di pagina 1">
            <a:extLst>
              <a:ext uri="{FF2B5EF4-FFF2-40B4-BE49-F238E27FC236}">
                <a16:creationId xmlns:a16="http://schemas.microsoft.com/office/drawing/2014/main" id="{0C4E353A-D60D-D20C-FAA4-86F709AAC69B}"/>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b="1" dirty="0"/>
          </a:p>
        </p:txBody>
      </p:sp>
      <p:sp>
        <p:nvSpPr>
          <p:cNvPr id="5" name="Segnaposto numero diapositiva 4">
            <a:extLst>
              <a:ext uri="{FF2B5EF4-FFF2-40B4-BE49-F238E27FC236}">
                <a16:creationId xmlns:a16="http://schemas.microsoft.com/office/drawing/2014/main" id="{002DA092-61D6-A05B-B4F3-B244D549D896}"/>
              </a:ext>
            </a:extLst>
          </p:cNvPr>
          <p:cNvSpPr>
            <a:spLocks noGrp="1"/>
          </p:cNvSpPr>
          <p:nvPr>
            <p:ph type="sldNum" sz="quarter" idx="12"/>
          </p:nvPr>
        </p:nvSpPr>
        <p:spPr/>
        <p:txBody>
          <a:bodyPr/>
          <a:lstStyle/>
          <a:p>
            <a:fld id="{D57F1E4F-1CFF-5643-939E-217C01CDF565}" type="slidenum">
              <a:rPr lang="en-US" smtClean="0"/>
              <a:t>14</a:t>
            </a:fld>
            <a:endParaRPr lang="en-US" dirty="0"/>
          </a:p>
        </p:txBody>
      </p:sp>
      <p:pic>
        <p:nvPicPr>
          <p:cNvPr id="10" name="Picture 4" descr="Risultati immagini per novamont">
            <a:extLst>
              <a:ext uri="{FF2B5EF4-FFF2-40B4-BE49-F238E27FC236}">
                <a16:creationId xmlns:a16="http://schemas.microsoft.com/office/drawing/2014/main" id="{D4ADF578-5C65-8974-CAF8-E8AC749C98C2}"/>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96342" y="1218765"/>
            <a:ext cx="1901158" cy="7414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33DA5BFC-09F5-8DD4-84BE-7F642CE8365B}"/>
              </a:ext>
            </a:extLst>
          </p:cNvPr>
          <p:cNvSpPr txBox="1"/>
          <p:nvPr/>
        </p:nvSpPr>
        <p:spPr>
          <a:xfrm rot="16200000">
            <a:off x="10258425" y="4858950"/>
            <a:ext cx="3448052" cy="276999"/>
          </a:xfrm>
          <a:prstGeom prst="rect">
            <a:avLst/>
          </a:prstGeom>
          <a:noFill/>
        </p:spPr>
        <p:txBody>
          <a:bodyPr wrap="square">
            <a:spAutoFit/>
          </a:bodyPr>
          <a:lstStyle/>
          <a:p>
            <a:r>
              <a:rPr lang="en-GB" sz="1200" dirty="0"/>
              <a:t>www.novamont.com/eng/mater-bi</a:t>
            </a:r>
          </a:p>
        </p:txBody>
      </p:sp>
    </p:spTree>
    <p:extLst>
      <p:ext uri="{BB962C8B-B14F-4D97-AF65-F5344CB8AC3E}">
        <p14:creationId xmlns:p14="http://schemas.microsoft.com/office/powerpoint/2010/main" val="225190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96C09B42-3655-D5E9-3581-AB4EC9405205}"/>
              </a:ext>
            </a:extLst>
          </p:cNvPr>
          <p:cNvSpPr>
            <a:spLocks noGrp="1"/>
          </p:cNvSpPr>
          <p:nvPr>
            <p:ph type="title"/>
          </p:nvPr>
        </p:nvSpPr>
        <p:spPr/>
        <p:txBody>
          <a:bodyPr/>
          <a:lstStyle/>
          <a:p>
            <a:r>
              <a:rPr lang="en-GB" dirty="0"/>
              <a:t>Fallstudie: Mater-Bi </a:t>
            </a:r>
            <a:r>
              <a:rPr lang="en-US" dirty="0"/>
              <a:t>mulchfilm </a:t>
            </a:r>
            <a:endParaRPr lang="en-GB" dirty="0"/>
          </a:p>
        </p:txBody>
      </p:sp>
      <p:pic>
        <p:nvPicPr>
          <p:cNvPr id="11" name="Segnaposto contenuto 10">
            <a:extLst>
              <a:ext uri="{FF2B5EF4-FFF2-40B4-BE49-F238E27FC236}">
                <a16:creationId xmlns:a16="http://schemas.microsoft.com/office/drawing/2014/main" id="{2BB20D0B-88C0-A994-168C-7363CF6FA626}"/>
              </a:ext>
            </a:extLst>
          </p:cNvPr>
          <p:cNvPicPr>
            <a:picLocks noGrp="1" noChangeAspect="1"/>
          </p:cNvPicPr>
          <p:nvPr>
            <p:ph sz="half" idx="1"/>
          </p:nvPr>
        </p:nvPicPr>
        <p:blipFill>
          <a:blip r:embed="rId2"/>
          <a:stretch>
            <a:fillRect/>
          </a:stretch>
        </p:blipFill>
        <p:spPr>
          <a:xfrm>
            <a:off x="371475" y="1821327"/>
            <a:ext cx="5648325" cy="4266404"/>
          </a:xfrm>
          <a:prstGeom prst="rect">
            <a:avLst/>
          </a:prstGeom>
        </p:spPr>
      </p:pic>
      <p:sp>
        <p:nvSpPr>
          <p:cNvPr id="9" name="Segnaposto contenuto 8">
            <a:extLst>
              <a:ext uri="{FF2B5EF4-FFF2-40B4-BE49-F238E27FC236}">
                <a16:creationId xmlns:a16="http://schemas.microsoft.com/office/drawing/2014/main" id="{8A440222-1120-3D4A-B2E4-F4CE996283E6}"/>
              </a:ext>
            </a:extLst>
          </p:cNvPr>
          <p:cNvSpPr>
            <a:spLocks noGrp="1"/>
          </p:cNvSpPr>
          <p:nvPr>
            <p:ph sz="half" idx="2"/>
          </p:nvPr>
        </p:nvSpPr>
        <p:spPr/>
        <p:txBody>
          <a:bodyPr>
            <a:normAutofit fontScale="92500" lnSpcReduction="10000"/>
          </a:bodyPr>
          <a:lstStyle/>
          <a:p>
            <a:r>
              <a:rPr lang="en-GB" dirty="0"/>
              <a:t>Mater-Bi </a:t>
            </a:r>
            <a:r>
              <a:rPr lang="en-US" dirty="0"/>
              <a:t>mulchfilm är den första biologiskt nedbrytbara och komposterbara mulchfilmen som garanterar utmärkt bearbetning och agronomisk prestanda på fältet, i kombination med hög miljökompatibilitet.</a:t>
            </a:r>
          </a:p>
          <a:p>
            <a:r>
              <a:rPr lang="en-US" dirty="0"/>
              <a:t>I slutet av odlingscykeln behöver mulchark inte samlas in och kasseras, utan införlivas i jorden där de bryts ned biologiskt och omvandlas till koldioxid, vatten och biomassa.</a:t>
            </a:r>
            <a:endParaRPr lang="en-GB" dirty="0"/>
          </a:p>
        </p:txBody>
      </p:sp>
      <p:sp>
        <p:nvSpPr>
          <p:cNvPr id="6" name="Segnaposto piè di pagina 1">
            <a:extLst>
              <a:ext uri="{FF2B5EF4-FFF2-40B4-BE49-F238E27FC236}">
                <a16:creationId xmlns:a16="http://schemas.microsoft.com/office/drawing/2014/main" id="{10F00334-0908-8C5E-9693-A743A4661016}"/>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b="1" dirty="0"/>
          </a:p>
        </p:txBody>
      </p:sp>
      <p:sp>
        <p:nvSpPr>
          <p:cNvPr id="5" name="Segnaposto numero diapositiva 4">
            <a:extLst>
              <a:ext uri="{FF2B5EF4-FFF2-40B4-BE49-F238E27FC236}">
                <a16:creationId xmlns:a16="http://schemas.microsoft.com/office/drawing/2014/main" id="{4E89CFCD-621A-5B61-572D-A2CF2C515077}"/>
              </a:ext>
            </a:extLst>
          </p:cNvPr>
          <p:cNvSpPr>
            <a:spLocks noGrp="1"/>
          </p:cNvSpPr>
          <p:nvPr>
            <p:ph type="sldNum" sz="quarter" idx="12"/>
          </p:nvPr>
        </p:nvSpPr>
        <p:spPr/>
        <p:txBody>
          <a:bodyPr/>
          <a:lstStyle/>
          <a:p>
            <a:fld id="{D57F1E4F-1CFF-5643-939E-217C01CDF565}" type="slidenum">
              <a:rPr lang="en-US" smtClean="0"/>
              <a:t>15</a:t>
            </a:fld>
            <a:endParaRPr lang="en-US" dirty="0"/>
          </a:p>
        </p:txBody>
      </p:sp>
      <p:sp>
        <p:nvSpPr>
          <p:cNvPr id="13" name="CasellaDiTesto 12">
            <a:extLst>
              <a:ext uri="{FF2B5EF4-FFF2-40B4-BE49-F238E27FC236}">
                <a16:creationId xmlns:a16="http://schemas.microsoft.com/office/drawing/2014/main" id="{F2E01CE4-1F56-DD8F-0749-091CA61FD46A}"/>
              </a:ext>
            </a:extLst>
          </p:cNvPr>
          <p:cNvSpPr txBox="1"/>
          <p:nvPr/>
        </p:nvSpPr>
        <p:spPr>
          <a:xfrm rot="16200000">
            <a:off x="10114821" y="4569296"/>
            <a:ext cx="3297109" cy="276999"/>
          </a:xfrm>
          <a:prstGeom prst="rect">
            <a:avLst/>
          </a:prstGeom>
          <a:noFill/>
        </p:spPr>
        <p:txBody>
          <a:bodyPr wrap="square">
            <a:spAutoFit/>
          </a:bodyPr>
          <a:lstStyle/>
          <a:p>
            <a:r>
              <a:rPr lang="en-GB" sz="1200" dirty="0"/>
              <a:t>agro.novamont.com/sv/våra-fallstudier</a:t>
            </a:r>
          </a:p>
        </p:txBody>
      </p:sp>
    </p:spTree>
    <p:extLst>
      <p:ext uri="{BB962C8B-B14F-4D97-AF65-F5344CB8AC3E}">
        <p14:creationId xmlns:p14="http://schemas.microsoft.com/office/powerpoint/2010/main" val="183323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74826-6C2B-7903-3BB1-2A8324D3E33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5D5EC79-12B8-B6FF-38CE-C0EE4D7F2CC3}"/>
              </a:ext>
            </a:extLst>
          </p:cNvPr>
          <p:cNvSpPr>
            <a:spLocks noGrp="1"/>
          </p:cNvSpPr>
          <p:nvPr>
            <p:ph type="title"/>
          </p:nvPr>
        </p:nvSpPr>
        <p:spPr/>
        <p:txBody>
          <a:bodyPr>
            <a:normAutofit/>
          </a:bodyPr>
          <a:lstStyle/>
          <a:p>
            <a:r>
              <a:rPr lang="en-GB" dirty="0"/>
              <a:t>Bioraffinaderi/bioekonomi SWOT-analys</a:t>
            </a:r>
          </a:p>
        </p:txBody>
      </p:sp>
      <p:sp>
        <p:nvSpPr>
          <p:cNvPr id="5" name="Segnaposto numero diapositiva 4">
            <a:extLst>
              <a:ext uri="{FF2B5EF4-FFF2-40B4-BE49-F238E27FC236}">
                <a16:creationId xmlns:a16="http://schemas.microsoft.com/office/drawing/2014/main" id="{F5B1523E-5930-AAC8-F615-8D3CFF6E352B}"/>
              </a:ext>
            </a:extLst>
          </p:cNvPr>
          <p:cNvSpPr>
            <a:spLocks noGrp="1"/>
          </p:cNvSpPr>
          <p:nvPr>
            <p:ph type="sldNum" sz="quarter" idx="12"/>
          </p:nvPr>
        </p:nvSpPr>
        <p:spPr/>
        <p:txBody>
          <a:bodyPr/>
          <a:lstStyle/>
          <a:p>
            <a:fld id="{D57F1E4F-1CFF-5643-939E-217C01CDF565}" type="slidenum">
              <a:rPr lang="en-US" smtClean="0"/>
              <a:t>16</a:t>
            </a:fld>
            <a:endParaRPr lang="en-US" dirty="0"/>
          </a:p>
        </p:txBody>
      </p:sp>
      <p:sp>
        <p:nvSpPr>
          <p:cNvPr id="7" name="Segnaposto piè di pagina 1">
            <a:extLst>
              <a:ext uri="{FF2B5EF4-FFF2-40B4-BE49-F238E27FC236}">
                <a16:creationId xmlns:a16="http://schemas.microsoft.com/office/drawing/2014/main" id="{E531902D-EC3B-5697-56FF-F555956FC510}"/>
              </a:ext>
            </a:extLst>
          </p:cNvPr>
          <p:cNvSpPr>
            <a:spLocks noGrp="1"/>
          </p:cNvSpPr>
          <p:nvPr>
            <p:ph type="ftr" sz="quarter" idx="11"/>
          </p:nvPr>
        </p:nvSpPr>
        <p:spPr>
          <a:xfrm>
            <a:off x="838200" y="6238876"/>
            <a:ext cx="9982200" cy="600074"/>
          </a:xfrm>
        </p:spPr>
        <p:txBody>
          <a:bodyPr/>
          <a:lstStyle/>
          <a:p>
            <a:r>
              <a:rPr lang="en-US" dirty="0"/>
              <a:t>Modul: Bioekonomi, cirkulär ekonomi och biobaserade produkter / </a:t>
            </a:r>
            <a:r>
              <a:rPr lang="en-US" dirty="0" err="1"/>
              <a:t>Ämne</a:t>
            </a:r>
            <a:r>
              <a:rPr lang="en-US" dirty="0"/>
              <a:t>: Konceptet bioraffinaderi</a:t>
            </a:r>
          </a:p>
          <a:p>
            <a:r>
              <a:rPr lang="en-US" dirty="0" err="1"/>
              <a:t>Delämne</a:t>
            </a:r>
            <a:r>
              <a:rPr lang="en-US" dirty="0"/>
              <a:t>: </a:t>
            </a:r>
            <a:r>
              <a:rPr lang="en-US" b="1" dirty="0"/>
              <a:t>Utmaningar för framtida utveckling</a:t>
            </a:r>
          </a:p>
        </p:txBody>
      </p:sp>
      <p:sp>
        <p:nvSpPr>
          <p:cNvPr id="8" name="Segnaposto contenuto 7">
            <a:extLst>
              <a:ext uri="{FF2B5EF4-FFF2-40B4-BE49-F238E27FC236}">
                <a16:creationId xmlns:a16="http://schemas.microsoft.com/office/drawing/2014/main" id="{7ECA8F14-CBDA-8EDA-B75F-9D723E36FBB2}"/>
              </a:ext>
            </a:extLst>
          </p:cNvPr>
          <p:cNvSpPr>
            <a:spLocks noGrp="1"/>
          </p:cNvSpPr>
          <p:nvPr>
            <p:ph idx="1"/>
          </p:nvPr>
        </p:nvSpPr>
        <p:spPr/>
        <p:txBody>
          <a:bodyPr>
            <a:normAutofit lnSpcReduction="10000"/>
          </a:bodyPr>
          <a:lstStyle/>
          <a:p>
            <a:pPr marL="0" indent="0">
              <a:buNone/>
            </a:pPr>
            <a:r>
              <a:rPr lang="en-US" b="1" dirty="0" err="1"/>
              <a:t>Styrkor</a:t>
            </a:r>
            <a:endParaRPr lang="en-US" b="1" dirty="0"/>
          </a:p>
          <a:p>
            <a:r>
              <a:rPr lang="en-US" dirty="0"/>
              <a:t>Tillföra värde till användningen av biomassa</a:t>
            </a:r>
          </a:p>
          <a:p>
            <a:r>
              <a:rPr lang="en-US" dirty="0" err="1"/>
              <a:t>Maximera </a:t>
            </a:r>
            <a:r>
              <a:rPr lang="en-US" dirty="0"/>
              <a:t>effektiviteten vid omvandling av biomassa </a:t>
            </a:r>
            <a:r>
              <a:rPr lang="en-US" dirty="0" err="1"/>
              <a:t>Minimera </a:t>
            </a:r>
            <a:r>
              <a:rPr lang="en-US" dirty="0"/>
              <a:t>behovet av råmaterial</a:t>
            </a:r>
          </a:p>
          <a:p>
            <a:r>
              <a:rPr lang="en-US" dirty="0"/>
              <a:t>Produktion av ett spektrum av biobaserade produkter (livsmedel, foder, material, kemikalier) och bioenergi (bränslen, kraft och/eller värme) som matar hela bioekonomin</a:t>
            </a:r>
          </a:p>
          <a:p>
            <a:r>
              <a:rPr lang="en-US" dirty="0"/>
              <a:t>Stark kunskap om infrastruktur för att hantera tekniska och icke-tekniska problem</a:t>
            </a:r>
          </a:p>
          <a:p>
            <a:r>
              <a:rPr lang="en-US" dirty="0"/>
              <a:t>Bioraffinaderi är inte nytt, det bygger på jordbruks-, livsmedels- och skogsbruksindustrin</a:t>
            </a:r>
          </a:p>
          <a:p>
            <a:r>
              <a:rPr lang="en-US" dirty="0"/>
              <a:t>Starkare fokus på drop-in-kemikalier för att underlätta marknadspenetration</a:t>
            </a:r>
            <a:endParaRPr lang="en-GB" dirty="0"/>
          </a:p>
        </p:txBody>
      </p:sp>
      <p:pic>
        <p:nvPicPr>
          <p:cNvPr id="11" name="Immagine 10">
            <a:extLst>
              <a:ext uri="{FF2B5EF4-FFF2-40B4-BE49-F238E27FC236}">
                <a16:creationId xmlns:a16="http://schemas.microsoft.com/office/drawing/2014/main" id="{37266845-CFB1-9068-446D-F9C8AFDE3E07}"/>
              </a:ext>
            </a:extLst>
          </p:cNvPr>
          <p:cNvPicPr>
            <a:picLocks noChangeAspect="1"/>
          </p:cNvPicPr>
          <p:nvPr/>
        </p:nvPicPr>
        <p:blipFill rotWithShape="1">
          <a:blip r:embed="rId2">
            <a:clrChange>
              <a:clrFrom>
                <a:srgbClr val="FFFFFF"/>
              </a:clrFrom>
              <a:clrTo>
                <a:srgbClr val="FFFFFF">
                  <a:alpha val="0"/>
                </a:srgbClr>
              </a:clrTo>
            </a:clrChange>
          </a:blip>
          <a:srcRect l="21744" t="10417" r="61134" b="9583"/>
          <a:stretch/>
        </p:blipFill>
        <p:spPr>
          <a:xfrm>
            <a:off x="10563225" y="940589"/>
            <a:ext cx="1552575" cy="1828801"/>
          </a:xfrm>
          <a:prstGeom prst="rect">
            <a:avLst/>
          </a:prstGeom>
        </p:spPr>
      </p:pic>
    </p:spTree>
    <p:extLst>
      <p:ext uri="{BB962C8B-B14F-4D97-AF65-F5344CB8AC3E}">
        <p14:creationId xmlns:p14="http://schemas.microsoft.com/office/powerpoint/2010/main" val="3289022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E87A3-1DB9-3D4D-DE76-D321C48CC68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2D2FCC1-FB7F-79B7-D0A3-948CA2AE61D1}"/>
              </a:ext>
            </a:extLst>
          </p:cNvPr>
          <p:cNvSpPr>
            <a:spLocks noGrp="1"/>
          </p:cNvSpPr>
          <p:nvPr>
            <p:ph type="title"/>
          </p:nvPr>
        </p:nvSpPr>
        <p:spPr/>
        <p:txBody>
          <a:bodyPr>
            <a:normAutofit/>
          </a:bodyPr>
          <a:lstStyle/>
          <a:p>
            <a:r>
              <a:rPr lang="en-GB" dirty="0"/>
              <a:t>Bioraffinaderi/Bioekonomi SWOT-analys</a:t>
            </a:r>
          </a:p>
        </p:txBody>
      </p:sp>
      <p:sp>
        <p:nvSpPr>
          <p:cNvPr id="5" name="Segnaposto numero diapositiva 4">
            <a:extLst>
              <a:ext uri="{FF2B5EF4-FFF2-40B4-BE49-F238E27FC236}">
                <a16:creationId xmlns:a16="http://schemas.microsoft.com/office/drawing/2014/main" id="{7B8A1DB7-80CD-20BF-CBB0-43E99D5A6953}"/>
              </a:ext>
            </a:extLst>
          </p:cNvPr>
          <p:cNvSpPr>
            <a:spLocks noGrp="1"/>
          </p:cNvSpPr>
          <p:nvPr>
            <p:ph type="sldNum" sz="quarter" idx="12"/>
          </p:nvPr>
        </p:nvSpPr>
        <p:spPr/>
        <p:txBody>
          <a:bodyPr/>
          <a:lstStyle/>
          <a:p>
            <a:fld id="{D57F1E4F-1CFF-5643-939E-217C01CDF565}" type="slidenum">
              <a:rPr lang="en-US" smtClean="0"/>
              <a:t>17</a:t>
            </a:fld>
            <a:endParaRPr lang="en-US" dirty="0"/>
          </a:p>
        </p:txBody>
      </p:sp>
      <p:sp>
        <p:nvSpPr>
          <p:cNvPr id="7" name="Segnaposto piè di pagina 1">
            <a:extLst>
              <a:ext uri="{FF2B5EF4-FFF2-40B4-BE49-F238E27FC236}">
                <a16:creationId xmlns:a16="http://schemas.microsoft.com/office/drawing/2014/main" id="{860B2212-0044-9E95-8E3E-A92AD5957546}"/>
              </a:ext>
            </a:extLst>
          </p:cNvPr>
          <p:cNvSpPr>
            <a:spLocks noGrp="1"/>
          </p:cNvSpPr>
          <p:nvPr>
            <p:ph type="ftr" sz="quarter" idx="11"/>
          </p:nvPr>
        </p:nvSpPr>
        <p:spPr>
          <a:xfrm>
            <a:off x="838200" y="6238876"/>
            <a:ext cx="9982200" cy="600074"/>
          </a:xfrm>
        </p:spPr>
        <p:txBody>
          <a:bodyPr/>
          <a:lstStyle/>
          <a:p>
            <a:r>
              <a:rPr lang="en-US" dirty="0"/>
              <a:t>Modul: Bioekonomi, cirkulär ekonomi och biobaserade produkter / </a:t>
            </a:r>
            <a:r>
              <a:rPr lang="en-US" dirty="0" err="1"/>
              <a:t>Ämne</a:t>
            </a:r>
            <a:r>
              <a:rPr lang="en-US" dirty="0"/>
              <a:t>: Konceptet bioraffinaderi</a:t>
            </a:r>
          </a:p>
          <a:p>
            <a:r>
              <a:rPr lang="en-US" dirty="0" err="1"/>
              <a:t>Delämne</a:t>
            </a:r>
            <a:r>
              <a:rPr lang="en-US" dirty="0"/>
              <a:t>: </a:t>
            </a:r>
            <a:r>
              <a:rPr lang="en-US" b="1" dirty="0"/>
              <a:t>Utmaningar för framtida utveckling</a:t>
            </a:r>
          </a:p>
        </p:txBody>
      </p:sp>
      <p:sp>
        <p:nvSpPr>
          <p:cNvPr id="8" name="Segnaposto contenuto 7">
            <a:extLst>
              <a:ext uri="{FF2B5EF4-FFF2-40B4-BE49-F238E27FC236}">
                <a16:creationId xmlns:a16="http://schemas.microsoft.com/office/drawing/2014/main" id="{9DD8897A-C5B5-F938-003E-3B60EE03488A}"/>
              </a:ext>
            </a:extLst>
          </p:cNvPr>
          <p:cNvSpPr>
            <a:spLocks noGrp="1"/>
          </p:cNvSpPr>
          <p:nvPr>
            <p:ph idx="1"/>
          </p:nvPr>
        </p:nvSpPr>
        <p:spPr/>
        <p:txBody>
          <a:bodyPr/>
          <a:lstStyle/>
          <a:p>
            <a:pPr marL="0" indent="0">
              <a:buNone/>
            </a:pPr>
            <a:r>
              <a:rPr lang="en-US" b="1" dirty="0"/>
              <a:t>Svagheter</a:t>
            </a:r>
          </a:p>
          <a:p>
            <a:r>
              <a:rPr lang="en-US" dirty="0"/>
              <a:t>Brett odefinierat och oklassificerat område</a:t>
            </a:r>
          </a:p>
          <a:p>
            <a:r>
              <a:rPr lang="en-US" dirty="0"/>
              <a:t>Involvering av intressenter från olika marknadssektorer (jordbruk, skogsbruk, energi, kemi) över hela värdekedjan för biomassa är nödvändig</a:t>
            </a:r>
          </a:p>
          <a:p>
            <a:r>
              <a:rPr lang="en-US" dirty="0"/>
              <a:t>De mest lovande bioraffinaderiprocesserna/koncepten är inte tydliga </a:t>
            </a:r>
          </a:p>
          <a:p>
            <a:r>
              <a:rPr lang="en-US" dirty="0"/>
              <a:t>De mest lovande värdekedjorna för biomassa, inklusive nuvarande/framtida marknadsvolymer/priser, inte klart</a:t>
            </a:r>
          </a:p>
          <a:p>
            <a:r>
              <a:rPr lang="en-US" dirty="0"/>
              <a:t>Studier och konceptutveckling istället för implementering på den verkliga marknaden</a:t>
            </a:r>
          </a:p>
          <a:p>
            <a:r>
              <a:rPr lang="en-US" dirty="0"/>
              <a:t>Variationer i kvalitet och energitäthet hos biomassa</a:t>
            </a:r>
            <a:endParaRPr lang="en-GB" dirty="0"/>
          </a:p>
        </p:txBody>
      </p:sp>
      <p:pic>
        <p:nvPicPr>
          <p:cNvPr id="3" name="Immagine 2">
            <a:extLst>
              <a:ext uri="{FF2B5EF4-FFF2-40B4-BE49-F238E27FC236}">
                <a16:creationId xmlns:a16="http://schemas.microsoft.com/office/drawing/2014/main" id="{5F8A1222-CF8C-4CFF-5BE8-6BA6387E931C}"/>
              </a:ext>
            </a:extLst>
          </p:cNvPr>
          <p:cNvPicPr>
            <a:picLocks noChangeAspect="1"/>
          </p:cNvPicPr>
          <p:nvPr/>
        </p:nvPicPr>
        <p:blipFill rotWithShape="1">
          <a:blip r:embed="rId2">
            <a:clrChange>
              <a:clrFrom>
                <a:srgbClr val="FFFFFF"/>
              </a:clrFrom>
              <a:clrTo>
                <a:srgbClr val="FFFFFF">
                  <a:alpha val="0"/>
                </a:srgbClr>
              </a:clrTo>
            </a:clrChange>
          </a:blip>
          <a:srcRect l="41597" t="10417" r="41386" b="9583"/>
          <a:stretch/>
        </p:blipFill>
        <p:spPr>
          <a:xfrm>
            <a:off x="10567987" y="940589"/>
            <a:ext cx="1543050" cy="1828801"/>
          </a:xfrm>
          <a:prstGeom prst="rect">
            <a:avLst/>
          </a:prstGeom>
        </p:spPr>
      </p:pic>
    </p:spTree>
    <p:extLst>
      <p:ext uri="{BB962C8B-B14F-4D97-AF65-F5344CB8AC3E}">
        <p14:creationId xmlns:p14="http://schemas.microsoft.com/office/powerpoint/2010/main" val="330625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3E3F-6A89-D5A9-0301-4A7C24589FC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D30714F-826C-FEBA-01B6-D43A4D5FDAAA}"/>
              </a:ext>
            </a:extLst>
          </p:cNvPr>
          <p:cNvSpPr>
            <a:spLocks noGrp="1"/>
          </p:cNvSpPr>
          <p:nvPr>
            <p:ph type="title"/>
          </p:nvPr>
        </p:nvSpPr>
        <p:spPr/>
        <p:txBody>
          <a:bodyPr>
            <a:normAutofit/>
          </a:bodyPr>
          <a:lstStyle/>
          <a:p>
            <a:r>
              <a:rPr lang="en-GB" dirty="0"/>
              <a:t>Bioraffinaderi/bioekonomi SWOT-analys</a:t>
            </a:r>
          </a:p>
        </p:txBody>
      </p:sp>
      <p:sp>
        <p:nvSpPr>
          <p:cNvPr id="5" name="Segnaposto numero diapositiva 4">
            <a:extLst>
              <a:ext uri="{FF2B5EF4-FFF2-40B4-BE49-F238E27FC236}">
                <a16:creationId xmlns:a16="http://schemas.microsoft.com/office/drawing/2014/main" id="{20C1056A-8764-7016-DA3D-2D4CF56948A0}"/>
              </a:ext>
            </a:extLst>
          </p:cNvPr>
          <p:cNvSpPr>
            <a:spLocks noGrp="1"/>
          </p:cNvSpPr>
          <p:nvPr>
            <p:ph type="sldNum" sz="quarter" idx="12"/>
          </p:nvPr>
        </p:nvSpPr>
        <p:spPr/>
        <p:txBody>
          <a:bodyPr/>
          <a:lstStyle/>
          <a:p>
            <a:fld id="{D57F1E4F-1CFF-5643-939E-217C01CDF565}" type="slidenum">
              <a:rPr lang="en-US" smtClean="0"/>
              <a:t>18</a:t>
            </a:fld>
            <a:endParaRPr lang="en-US" dirty="0"/>
          </a:p>
        </p:txBody>
      </p:sp>
      <p:sp>
        <p:nvSpPr>
          <p:cNvPr id="7" name="Segnaposto piè di pagina 1">
            <a:extLst>
              <a:ext uri="{FF2B5EF4-FFF2-40B4-BE49-F238E27FC236}">
                <a16:creationId xmlns:a16="http://schemas.microsoft.com/office/drawing/2014/main" id="{45A65887-CA92-17EE-1F79-8E66271D9B74}"/>
              </a:ext>
            </a:extLst>
          </p:cNvPr>
          <p:cNvSpPr>
            <a:spLocks noGrp="1"/>
          </p:cNvSpPr>
          <p:nvPr>
            <p:ph type="ftr" sz="quarter" idx="11"/>
          </p:nvPr>
        </p:nvSpPr>
        <p:spPr>
          <a:xfrm>
            <a:off x="838200" y="6238876"/>
            <a:ext cx="9982200" cy="600074"/>
          </a:xfrm>
        </p:spPr>
        <p:txBody>
          <a:bodyPr/>
          <a:lstStyle/>
          <a:p>
            <a:r>
              <a:rPr lang="en-US" dirty="0"/>
              <a:t>Modul: Bioekonomi, cirkulär ekonomi och biobaserade produkter / </a:t>
            </a:r>
            <a:r>
              <a:rPr lang="en-US" dirty="0" err="1"/>
              <a:t>Ämne</a:t>
            </a:r>
            <a:r>
              <a:rPr lang="en-US" dirty="0"/>
              <a:t>: Konceptet bioraffinaderi</a:t>
            </a:r>
          </a:p>
          <a:p>
            <a:r>
              <a:rPr lang="en-US" dirty="0" err="1"/>
              <a:t>Delämne</a:t>
            </a:r>
            <a:r>
              <a:rPr lang="en-US" dirty="0"/>
              <a:t>: </a:t>
            </a:r>
            <a:r>
              <a:rPr lang="en-US" b="1" dirty="0"/>
              <a:t>Utmaningar för framtida utveckling</a:t>
            </a:r>
          </a:p>
        </p:txBody>
      </p:sp>
      <p:sp>
        <p:nvSpPr>
          <p:cNvPr id="8" name="Segnaposto contenuto 7">
            <a:extLst>
              <a:ext uri="{FF2B5EF4-FFF2-40B4-BE49-F238E27FC236}">
                <a16:creationId xmlns:a16="http://schemas.microsoft.com/office/drawing/2014/main" id="{6C1E7DE4-D33B-F86C-D603-C2DB6CDFFFF3}"/>
              </a:ext>
            </a:extLst>
          </p:cNvPr>
          <p:cNvSpPr>
            <a:spLocks noGrp="1"/>
          </p:cNvSpPr>
          <p:nvPr>
            <p:ph idx="1"/>
          </p:nvPr>
        </p:nvSpPr>
        <p:spPr>
          <a:xfrm>
            <a:off x="838200" y="1825625"/>
            <a:ext cx="9648825" cy="4351338"/>
          </a:xfrm>
        </p:spPr>
        <p:txBody>
          <a:bodyPr>
            <a:normAutofit fontScale="92500" lnSpcReduction="10000"/>
          </a:bodyPr>
          <a:lstStyle/>
          <a:p>
            <a:pPr marL="0" indent="0">
              <a:buNone/>
            </a:pPr>
            <a:r>
              <a:rPr lang="en-US" b="1" dirty="0"/>
              <a:t>Möjligheter</a:t>
            </a:r>
          </a:p>
          <a:p>
            <a:r>
              <a:rPr lang="en-US" dirty="0"/>
              <a:t>Bioraffinaderier kan ge ett betydande bidrag till hållbar utveckling</a:t>
            </a:r>
          </a:p>
          <a:p>
            <a:r>
              <a:rPr lang="en-US" dirty="0"/>
              <a:t>Utmanande nationella och globala politiska mål, internationellt fokus på hållbar användning av biomassa för produktion av bioenergi</a:t>
            </a:r>
          </a:p>
          <a:p>
            <a:r>
              <a:rPr lang="en-US" dirty="0"/>
              <a:t>Internationellt samförstånd om att tillgången på biomassa är begränsad, vilket innebär att råmaterial bör användas så effektivt som möjligt - dvs. utveckling av bioraffinaderier med flera användningsområden i ett sammanhang med knappa råmaterial och energi</a:t>
            </a:r>
          </a:p>
          <a:p>
            <a:r>
              <a:rPr lang="en-US" dirty="0"/>
              <a:t>Internationell utveckling av en portfölj av bioraffinaderikoncept, inklusive tekniska processer</a:t>
            </a:r>
          </a:p>
          <a:p>
            <a:r>
              <a:rPr lang="en-US" dirty="0"/>
              <a:t>Förstärkning av den ekonomiska ställningen för olika marknadssektorer (t.ex. jordbruk, skogsbruk, kemi och energi)</a:t>
            </a:r>
          </a:p>
          <a:p>
            <a:r>
              <a:rPr lang="en-US" dirty="0"/>
              <a:t>Stark efterfrågan på biobaserade kemikalier från varumärkesägare</a:t>
            </a:r>
            <a:endParaRPr lang="en-GB" dirty="0"/>
          </a:p>
        </p:txBody>
      </p:sp>
      <p:pic>
        <p:nvPicPr>
          <p:cNvPr id="3" name="Immagine 2">
            <a:extLst>
              <a:ext uri="{FF2B5EF4-FFF2-40B4-BE49-F238E27FC236}">
                <a16:creationId xmlns:a16="http://schemas.microsoft.com/office/drawing/2014/main" id="{B612B407-114F-46DE-8618-A7615A55840F}"/>
              </a:ext>
            </a:extLst>
          </p:cNvPr>
          <p:cNvPicPr>
            <a:picLocks noChangeAspect="1"/>
          </p:cNvPicPr>
          <p:nvPr/>
        </p:nvPicPr>
        <p:blipFill rotWithShape="1">
          <a:blip r:embed="rId2">
            <a:clrChange>
              <a:clrFrom>
                <a:srgbClr val="FEFFFF"/>
              </a:clrFrom>
              <a:clrTo>
                <a:srgbClr val="FEFFFF">
                  <a:alpha val="0"/>
                </a:srgbClr>
              </a:clrTo>
            </a:clrChange>
          </a:blip>
          <a:srcRect l="60399" t="10417" r="20798" b="9583"/>
          <a:stretch/>
        </p:blipFill>
        <p:spPr>
          <a:xfrm>
            <a:off x="10487025" y="940589"/>
            <a:ext cx="1704975" cy="1828801"/>
          </a:xfrm>
          <a:prstGeom prst="rect">
            <a:avLst/>
          </a:prstGeom>
        </p:spPr>
      </p:pic>
    </p:spTree>
    <p:extLst>
      <p:ext uri="{BB962C8B-B14F-4D97-AF65-F5344CB8AC3E}">
        <p14:creationId xmlns:p14="http://schemas.microsoft.com/office/powerpoint/2010/main" val="329155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5861-4C6A-D5DE-8198-F14BCECB8F4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59F205E-BB96-9FA9-0DB4-8728940F307B}"/>
              </a:ext>
            </a:extLst>
          </p:cNvPr>
          <p:cNvSpPr>
            <a:spLocks noGrp="1"/>
          </p:cNvSpPr>
          <p:nvPr>
            <p:ph type="title"/>
          </p:nvPr>
        </p:nvSpPr>
        <p:spPr/>
        <p:txBody>
          <a:bodyPr>
            <a:normAutofit/>
          </a:bodyPr>
          <a:lstStyle/>
          <a:p>
            <a:r>
              <a:rPr lang="en-GB" dirty="0"/>
              <a:t>Bioraffinaderi/bioekonomi SWOT-analys</a:t>
            </a:r>
          </a:p>
        </p:txBody>
      </p:sp>
      <p:sp>
        <p:nvSpPr>
          <p:cNvPr id="5" name="Segnaposto numero diapositiva 4">
            <a:extLst>
              <a:ext uri="{FF2B5EF4-FFF2-40B4-BE49-F238E27FC236}">
                <a16:creationId xmlns:a16="http://schemas.microsoft.com/office/drawing/2014/main" id="{320BC321-A691-696F-6C13-4B2CD834838A}"/>
              </a:ext>
            </a:extLst>
          </p:cNvPr>
          <p:cNvSpPr>
            <a:spLocks noGrp="1"/>
          </p:cNvSpPr>
          <p:nvPr>
            <p:ph type="sldNum" sz="quarter" idx="12"/>
          </p:nvPr>
        </p:nvSpPr>
        <p:spPr/>
        <p:txBody>
          <a:bodyPr/>
          <a:lstStyle/>
          <a:p>
            <a:fld id="{D57F1E4F-1CFF-5643-939E-217C01CDF565}" type="slidenum">
              <a:rPr lang="en-US" smtClean="0"/>
              <a:t>19</a:t>
            </a:fld>
            <a:endParaRPr lang="en-US" dirty="0"/>
          </a:p>
        </p:txBody>
      </p:sp>
      <p:sp>
        <p:nvSpPr>
          <p:cNvPr id="7" name="Segnaposto piè di pagina 1">
            <a:extLst>
              <a:ext uri="{FF2B5EF4-FFF2-40B4-BE49-F238E27FC236}">
                <a16:creationId xmlns:a16="http://schemas.microsoft.com/office/drawing/2014/main" id="{2F6EAFFE-68D3-0D7B-D707-5CC605A131E4}"/>
              </a:ext>
            </a:extLst>
          </p:cNvPr>
          <p:cNvSpPr>
            <a:spLocks noGrp="1"/>
          </p:cNvSpPr>
          <p:nvPr>
            <p:ph type="ftr" sz="quarter" idx="11"/>
          </p:nvPr>
        </p:nvSpPr>
        <p:spPr>
          <a:xfrm>
            <a:off x="838200" y="6238876"/>
            <a:ext cx="9982200" cy="600074"/>
          </a:xfrm>
        </p:spPr>
        <p:txBody>
          <a:bodyPr/>
          <a:lstStyle/>
          <a:p>
            <a:r>
              <a:rPr lang="en-US" dirty="0"/>
              <a:t>Modul: Bioekonomi, cirkulär ekonomi och biobaserade produkter / </a:t>
            </a:r>
            <a:r>
              <a:rPr lang="en-US" dirty="0" err="1"/>
              <a:t>Ämne</a:t>
            </a:r>
            <a:r>
              <a:rPr lang="en-US" dirty="0"/>
              <a:t>: Konceptet bioraffinaderi</a:t>
            </a:r>
          </a:p>
          <a:p>
            <a:r>
              <a:rPr lang="en-US" dirty="0" err="1"/>
              <a:t>Delämne</a:t>
            </a:r>
            <a:r>
              <a:rPr lang="en-US" dirty="0"/>
              <a:t>: </a:t>
            </a:r>
            <a:r>
              <a:rPr lang="en-US" b="1" dirty="0"/>
              <a:t>Utmaningar för framtida utveckling</a:t>
            </a:r>
          </a:p>
        </p:txBody>
      </p:sp>
      <p:sp>
        <p:nvSpPr>
          <p:cNvPr id="8" name="Segnaposto contenuto 7">
            <a:extLst>
              <a:ext uri="{FF2B5EF4-FFF2-40B4-BE49-F238E27FC236}">
                <a16:creationId xmlns:a16="http://schemas.microsoft.com/office/drawing/2014/main" id="{15B00A76-5E29-CB4F-F1DF-B25FB3AC302A}"/>
              </a:ext>
            </a:extLst>
          </p:cNvPr>
          <p:cNvSpPr>
            <a:spLocks noGrp="1"/>
          </p:cNvSpPr>
          <p:nvPr>
            <p:ph idx="1"/>
          </p:nvPr>
        </p:nvSpPr>
        <p:spPr/>
        <p:txBody>
          <a:bodyPr>
            <a:normAutofit fontScale="92500" lnSpcReduction="20000"/>
          </a:bodyPr>
          <a:lstStyle/>
          <a:p>
            <a:pPr marL="0" indent="0">
              <a:buNone/>
            </a:pPr>
            <a:r>
              <a:rPr lang="en-US" b="1" dirty="0"/>
              <a:t>Hot</a:t>
            </a:r>
          </a:p>
          <a:p>
            <a:r>
              <a:rPr lang="en-US" dirty="0"/>
              <a:t>Ekonomiska förändringar och volatilitet i priserna på fossila bränslen </a:t>
            </a:r>
          </a:p>
          <a:p>
            <a:r>
              <a:rPr lang="en-US" dirty="0"/>
              <a:t>Snabbt genomförande av andra tekniker för förnybar energi som uppfyller marknadens krav</a:t>
            </a:r>
          </a:p>
          <a:p>
            <a:r>
              <a:rPr lang="en-US" dirty="0"/>
              <a:t>Biobaserade produkter och bioenergi bedöms enligt en högre standard än traditionella produkter (inga lika villkor)</a:t>
            </a:r>
          </a:p>
          <a:p>
            <a:r>
              <a:rPr lang="en-US" dirty="0"/>
              <a:t>Råvarornas tillgänglighet och kontrakterbarhet (t.ex. klimatförändringar, politik, logistik)</a:t>
            </a:r>
          </a:p>
          <a:p>
            <a:r>
              <a:rPr lang="en-US" dirty="0"/>
              <a:t>(Hög) investeringskapital för pilot- och demoinitiativ är svårt att hitta, och oavskriven befintlig industriell infrastruktur</a:t>
            </a:r>
          </a:p>
          <a:p>
            <a:r>
              <a:rPr lang="en-US" dirty="0"/>
              <a:t>Förändrad regeringspolitik</a:t>
            </a:r>
          </a:p>
          <a:p>
            <a:r>
              <a:rPr lang="en-US" dirty="0"/>
              <a:t>Ifrågasättande av livsmedel/foder/bränslen (indirekt konkurrens om markanvändning) och hållbarhet för produktion av biomassa</a:t>
            </a:r>
          </a:p>
          <a:p>
            <a:r>
              <a:rPr lang="en-US" dirty="0"/>
              <a:t>Slutanvändarnas mål är ofta fokuserade på en enda produkt</a:t>
            </a:r>
            <a:endParaRPr lang="en-GB" dirty="0"/>
          </a:p>
        </p:txBody>
      </p:sp>
      <p:pic>
        <p:nvPicPr>
          <p:cNvPr id="9" name="Immagine 8">
            <a:extLst>
              <a:ext uri="{FF2B5EF4-FFF2-40B4-BE49-F238E27FC236}">
                <a16:creationId xmlns:a16="http://schemas.microsoft.com/office/drawing/2014/main" id="{B049F874-7738-EF08-43B3-743F6F49F117}"/>
              </a:ext>
            </a:extLst>
          </p:cNvPr>
          <p:cNvPicPr>
            <a:picLocks noChangeAspect="1"/>
          </p:cNvPicPr>
          <p:nvPr/>
        </p:nvPicPr>
        <p:blipFill rotWithShape="1">
          <a:blip r:embed="rId2"/>
          <a:srcRect l="80882" t="10417" r="2101" b="9583"/>
          <a:stretch/>
        </p:blipFill>
        <p:spPr>
          <a:xfrm>
            <a:off x="10567987" y="940589"/>
            <a:ext cx="1543050" cy="1828801"/>
          </a:xfrm>
          <a:prstGeom prst="rect">
            <a:avLst/>
          </a:prstGeom>
        </p:spPr>
      </p:pic>
    </p:spTree>
    <p:extLst>
      <p:ext uri="{BB962C8B-B14F-4D97-AF65-F5344CB8AC3E}">
        <p14:creationId xmlns:p14="http://schemas.microsoft.com/office/powerpoint/2010/main" val="344093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9144000" cy="2387600"/>
          </a:xfrm>
        </p:spPr>
        <p:txBody>
          <a:bodyPr anchor="ctr">
            <a:normAutofit fontScale="90000"/>
          </a:bodyPr>
          <a:lstStyle/>
          <a:p>
            <a:r>
              <a:rPr lang="en-GB" b="1" dirty="0">
                <a:solidFill>
                  <a:srgbClr val="94C020"/>
                </a:solidFill>
                <a:latin typeface="+mn-lt"/>
              </a:rPr>
              <a:t>Kurs: (</a:t>
            </a:r>
            <a:r>
              <a:rPr lang="en-GB" sz="6000" b="1" dirty="0">
                <a:solidFill>
                  <a:srgbClr val="94C020"/>
                </a:solidFill>
                <a:latin typeface="+mn-lt"/>
              </a:rPr>
              <a:t>YRKESUTBILDNING </a:t>
            </a:r>
            <a:r>
              <a:rPr lang="en-GB" b="1" dirty="0">
                <a:solidFill>
                  <a:srgbClr val="94C020"/>
                </a:solidFill>
                <a:latin typeface="+mn-lt"/>
              </a:rPr>
              <a:t>-C2)</a:t>
            </a:r>
            <a:br>
              <a:rPr lang="en-GB" b="1" dirty="0">
                <a:solidFill>
                  <a:srgbClr val="94C020"/>
                </a:solidFill>
                <a:latin typeface="+mn-lt"/>
              </a:rPr>
            </a:br>
            <a:r>
              <a:rPr lang="en-GB" b="1" dirty="0">
                <a:solidFill>
                  <a:srgbClr val="94C020"/>
                </a:solidFill>
                <a:latin typeface="+mn-lt"/>
              </a:rPr>
              <a:t>Modul: </a:t>
            </a:r>
            <a:r>
              <a:rPr lang="en-US" b="1" dirty="0">
                <a:solidFill>
                  <a:srgbClr val="94C020"/>
                </a:solidFill>
                <a:latin typeface="+mn-lt"/>
              </a:rPr>
              <a:t>Bioekonomi, cirkulär ekonomi och biobaserade produkter</a:t>
            </a:r>
            <a:br>
              <a:rPr lang="en-GB" b="1" dirty="0">
                <a:solidFill>
                  <a:srgbClr val="94C020"/>
                </a:solidFill>
                <a:latin typeface="+mn-lt"/>
              </a:rPr>
            </a:br>
            <a:r>
              <a:rPr lang="en-GB" dirty="0" err="1"/>
              <a:t>Ämne</a:t>
            </a:r>
            <a:r>
              <a:rPr lang="en-GB" b="1" dirty="0">
                <a:solidFill>
                  <a:srgbClr val="94C020"/>
                </a:solidFill>
                <a:latin typeface="+mn-lt"/>
              </a:rPr>
              <a:t>: Konceptet bioraffinaderi </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619750"/>
            <a:ext cx="9144000" cy="935510"/>
          </a:xfrm>
        </p:spPr>
        <p:txBody>
          <a:bodyPr/>
          <a:lstStyle/>
          <a:p>
            <a:pPr marL="0" indent="0">
              <a:buNone/>
            </a:pPr>
            <a:r>
              <a:rPr lang="en-GB" dirty="0">
                <a:solidFill>
                  <a:schemeClr val="tx1">
                    <a:lumMod val="65000"/>
                    <a:lumOff val="35000"/>
                  </a:schemeClr>
                </a:solidFill>
              </a:rPr>
              <a:t>Författare</a:t>
            </a:r>
            <a:r>
              <a:rPr lang="it-IT" dirty="0">
                <a:solidFill>
                  <a:schemeClr val="tx1">
                    <a:lumMod val="65000"/>
                    <a:lumOff val="35000"/>
                  </a:schemeClr>
                </a:solidFill>
              </a:rPr>
              <a:t>: UNIFI &amp; MDU</a:t>
            </a:r>
          </a:p>
        </p:txBody>
      </p:sp>
      <p:sp>
        <p:nvSpPr>
          <p:cNvPr id="4" name="Footer Placeholder 3">
            <a:extLst>
              <a:ext uri="{FF2B5EF4-FFF2-40B4-BE49-F238E27FC236}">
                <a16:creationId xmlns:a16="http://schemas.microsoft.com/office/drawing/2014/main" id="{B40196E1-ECBF-34AD-65A4-3364DC36B046}"/>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
        <p:nvSpPr>
          <p:cNvPr id="5" name="Slide Number Placeholder 4">
            <a:extLst>
              <a:ext uri="{FF2B5EF4-FFF2-40B4-BE49-F238E27FC236}">
                <a16:creationId xmlns:a16="http://schemas.microsoft.com/office/drawing/2014/main" id="{9810ABAF-7FDE-F8F1-F9C6-E7F01DE11343}"/>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D5A2B874-CF53-D1DE-5DE5-53689B7CEDBD}"/>
              </a:ext>
            </a:extLst>
          </p:cNvPr>
          <p:cNvSpPr>
            <a:spLocks noGrp="1"/>
          </p:cNvSpPr>
          <p:nvPr>
            <p:ph type="title"/>
          </p:nvPr>
        </p:nvSpPr>
        <p:spPr/>
        <p:txBody>
          <a:bodyPr/>
          <a:lstStyle/>
          <a:p>
            <a:r>
              <a:rPr lang="en-GB" dirty="0"/>
              <a:t>Slutsatser</a:t>
            </a:r>
          </a:p>
        </p:txBody>
      </p:sp>
      <p:sp>
        <p:nvSpPr>
          <p:cNvPr id="11" name="Segnaposto contenuto 10">
            <a:extLst>
              <a:ext uri="{FF2B5EF4-FFF2-40B4-BE49-F238E27FC236}">
                <a16:creationId xmlns:a16="http://schemas.microsoft.com/office/drawing/2014/main" id="{F8C390CE-F11F-190E-0867-17F014F564D9}"/>
              </a:ext>
            </a:extLst>
          </p:cNvPr>
          <p:cNvSpPr>
            <a:spLocks noGrp="1"/>
          </p:cNvSpPr>
          <p:nvPr>
            <p:ph idx="1"/>
          </p:nvPr>
        </p:nvSpPr>
        <p:spPr/>
        <p:txBody>
          <a:bodyPr>
            <a:normAutofit fontScale="85000" lnSpcReduction="10000"/>
          </a:bodyPr>
          <a:lstStyle/>
          <a:p>
            <a:r>
              <a:rPr lang="en-US" dirty="0"/>
              <a:t>Biomassa håller på att bli en viktig källa för kolmaterial i takt med att ekonomin skiftar från kol och råolja.</a:t>
            </a:r>
          </a:p>
          <a:p>
            <a:r>
              <a:rPr lang="en-US" dirty="0"/>
              <a:t>Den biobaserade ekonomin blir alltmer komplex på grund av faktorer som högre råoljepriser, miljöhänsyn, företagsåtaganden och politiska förändringar.</a:t>
            </a:r>
          </a:p>
          <a:p>
            <a:r>
              <a:rPr lang="en-US" dirty="0"/>
              <a:t>Bioraffinaderier producerar bränslen, kemiska byggstenar, polymerer och lösningsmedel från biomassa, med förväntningar på ytterligare tillväxt.</a:t>
            </a:r>
          </a:p>
          <a:p>
            <a:r>
              <a:rPr lang="en-US" dirty="0"/>
              <a:t>Bioraffinaderier ersätter ännu inte fossila raffinaderitekniker utan syftar till att integreras med befintlig infrastruktur.</a:t>
            </a:r>
          </a:p>
          <a:p>
            <a:r>
              <a:rPr lang="en-US" dirty="0"/>
              <a:t>Integrerade bioraffinaderiprocesser som producerar biobaserade produkter och energibärare ses som den mest effektiva strategin för biomassautnyttjande.</a:t>
            </a:r>
          </a:p>
          <a:p>
            <a:r>
              <a:rPr lang="en-US" dirty="0"/>
              <a:t>Utmaningarna består bland annat i att göra omvandlingen av biomassa ekonomiskt genomförbar och att utveckla nya processtekniker, katalysatorer och kemiska reaktioner.</a:t>
            </a:r>
          </a:p>
          <a:p>
            <a:r>
              <a:rPr lang="en-US" dirty="0"/>
              <a:t>För att uppnå koldioxidneutrala industriella processer genom användning av förnybar energi krävs samarbete mellan intressenter och integrering med andra sektorer och tekniker.</a:t>
            </a:r>
            <a:endParaRPr lang="en-GB" dirty="0"/>
          </a:p>
        </p:txBody>
      </p:sp>
      <p:sp>
        <p:nvSpPr>
          <p:cNvPr id="5" name="Segnaposto numero diapositiva 4">
            <a:extLst>
              <a:ext uri="{FF2B5EF4-FFF2-40B4-BE49-F238E27FC236}">
                <a16:creationId xmlns:a16="http://schemas.microsoft.com/office/drawing/2014/main" id="{CFE691D5-0190-8041-F65F-D9E02984A745}"/>
              </a:ext>
            </a:extLst>
          </p:cNvPr>
          <p:cNvSpPr>
            <a:spLocks noGrp="1"/>
          </p:cNvSpPr>
          <p:nvPr>
            <p:ph type="sldNum" sz="quarter" idx="12"/>
          </p:nvPr>
        </p:nvSpPr>
        <p:spPr/>
        <p:txBody>
          <a:bodyPr/>
          <a:lstStyle/>
          <a:p>
            <a:fld id="{D57F1E4F-1CFF-5643-939E-217C01CDF565}" type="slidenum">
              <a:rPr lang="en-US" smtClean="0"/>
              <a:t>20</a:t>
            </a:fld>
            <a:endParaRPr lang="en-US" dirty="0"/>
          </a:p>
        </p:txBody>
      </p:sp>
      <p:sp>
        <p:nvSpPr>
          <p:cNvPr id="2" name="Footer Placeholder 1">
            <a:extLst>
              <a:ext uri="{FF2B5EF4-FFF2-40B4-BE49-F238E27FC236}">
                <a16:creationId xmlns:a16="http://schemas.microsoft.com/office/drawing/2014/main" id="{AA3FF349-A506-089C-71C6-388CE1A8A47A}"/>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Tree>
    <p:extLst>
      <p:ext uri="{BB962C8B-B14F-4D97-AF65-F5344CB8AC3E}">
        <p14:creationId xmlns:p14="http://schemas.microsoft.com/office/powerpoint/2010/main" val="188103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Sammanfattning</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en-US" dirty="0"/>
              <a:t>Begreppet bioraffinaderi</a:t>
            </a:r>
          </a:p>
          <a:p>
            <a:r>
              <a:rPr lang="en-US" dirty="0"/>
              <a:t>Fallstudier och exempel från hela världen</a:t>
            </a:r>
          </a:p>
          <a:p>
            <a:r>
              <a:rPr lang="en-US" dirty="0"/>
              <a:t>Utmaningar för framtida utveckling</a:t>
            </a:r>
          </a:p>
          <a:p>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
        <p:nvSpPr>
          <p:cNvPr id="2" name="Footer Placeholder 1">
            <a:extLst>
              <a:ext uri="{FF2B5EF4-FFF2-40B4-BE49-F238E27FC236}">
                <a16:creationId xmlns:a16="http://schemas.microsoft.com/office/drawing/2014/main" id="{87F435FC-417B-BF78-5076-279B1B23BAC1}"/>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A263EA-4266-208C-A584-9FE856EA3B53}"/>
              </a:ext>
            </a:extLst>
          </p:cNvPr>
          <p:cNvSpPr>
            <a:spLocks noGrp="1"/>
          </p:cNvSpPr>
          <p:nvPr>
            <p:ph type="title"/>
          </p:nvPr>
        </p:nvSpPr>
        <p:spPr/>
        <p:txBody>
          <a:bodyPr/>
          <a:lstStyle/>
          <a:p>
            <a:r>
              <a:rPr lang="en-GB" dirty="0"/>
              <a:t>Bioraffinaderi: definition</a:t>
            </a:r>
          </a:p>
        </p:txBody>
      </p:sp>
      <p:sp>
        <p:nvSpPr>
          <p:cNvPr id="8" name="Segnaposto contenuto 7">
            <a:extLst>
              <a:ext uri="{FF2B5EF4-FFF2-40B4-BE49-F238E27FC236}">
                <a16:creationId xmlns:a16="http://schemas.microsoft.com/office/drawing/2014/main" id="{089D8DCB-0CA4-57E2-68C9-5E1B71CB654C}"/>
              </a:ext>
            </a:extLst>
          </p:cNvPr>
          <p:cNvSpPr>
            <a:spLocks noGrp="1"/>
          </p:cNvSpPr>
          <p:nvPr>
            <p:ph sz="half" idx="1"/>
          </p:nvPr>
        </p:nvSpPr>
        <p:spPr>
          <a:xfrm>
            <a:off x="200026" y="1825625"/>
            <a:ext cx="4286250" cy="4351338"/>
          </a:xfrm>
        </p:spPr>
        <p:txBody>
          <a:bodyPr/>
          <a:lstStyle/>
          <a:p>
            <a:pPr marL="0" indent="0">
              <a:buNone/>
            </a:pPr>
            <a:r>
              <a:rPr lang="en-US" dirty="0"/>
              <a:t>IEA Bioenergy Task 42 Definition av bioraffinaderi</a:t>
            </a:r>
          </a:p>
          <a:p>
            <a:pPr marL="0" indent="0">
              <a:buNone/>
            </a:pPr>
            <a:r>
              <a:rPr lang="en-US" dirty="0"/>
              <a:t>"Bioraffinaderi är hållbar bearbetning av biomassa till ett spektrum av säljbara produkter (livsmedel, foder, material, kemikalier) och energi (bränslen, kraft, värme)"</a:t>
            </a:r>
          </a:p>
          <a:p>
            <a:pPr marL="0" indent="0">
              <a:buNone/>
            </a:pPr>
            <a:endParaRPr lang="en-GB" dirty="0"/>
          </a:p>
        </p:txBody>
      </p:sp>
      <p:pic>
        <p:nvPicPr>
          <p:cNvPr id="11" name="Segnaposto contenuto 10">
            <a:extLst>
              <a:ext uri="{FF2B5EF4-FFF2-40B4-BE49-F238E27FC236}">
                <a16:creationId xmlns:a16="http://schemas.microsoft.com/office/drawing/2014/main" id="{C294F56B-0B35-9E0F-FD0F-DC3D33615D7E}"/>
              </a:ext>
            </a:extLst>
          </p:cNvPr>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4162425" y="1566941"/>
            <a:ext cx="8029575" cy="4841443"/>
          </a:xfrm>
        </p:spPr>
      </p:pic>
      <p:sp>
        <p:nvSpPr>
          <p:cNvPr id="7" name="Segnaposto piè di pagina 1">
            <a:extLst>
              <a:ext uri="{FF2B5EF4-FFF2-40B4-BE49-F238E27FC236}">
                <a16:creationId xmlns:a16="http://schemas.microsoft.com/office/drawing/2014/main" id="{4C3EEE37-01BD-E94F-3EEF-CF8F14C756E8}"/>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b="1" dirty="0"/>
          </a:p>
        </p:txBody>
      </p:sp>
      <p:sp>
        <p:nvSpPr>
          <p:cNvPr id="5" name="Segnaposto numero diapositiva 4">
            <a:extLst>
              <a:ext uri="{FF2B5EF4-FFF2-40B4-BE49-F238E27FC236}">
                <a16:creationId xmlns:a16="http://schemas.microsoft.com/office/drawing/2014/main" id="{B59CB4D6-D918-E6D4-8FBF-0CBAA081A9E8}"/>
              </a:ext>
            </a:extLst>
          </p:cNvPr>
          <p:cNvSpPr>
            <a:spLocks noGrp="1"/>
          </p:cNvSpPr>
          <p:nvPr>
            <p:ph type="sldNum" sz="quarter" idx="12"/>
          </p:nvPr>
        </p:nvSpPr>
        <p:spPr/>
        <p:txBody>
          <a:bodyPr/>
          <a:lstStyle/>
          <a:p>
            <a:fld id="{D57F1E4F-1CFF-5643-939E-217C01CDF565}" type="slidenum">
              <a:rPr lang="en-US" smtClean="0"/>
              <a:t>4</a:t>
            </a:fld>
            <a:endParaRPr lang="en-US" dirty="0"/>
          </a:p>
        </p:txBody>
      </p:sp>
      <p:sp>
        <p:nvSpPr>
          <p:cNvPr id="12" name="Segnaposto contenuto 2">
            <a:extLst>
              <a:ext uri="{FF2B5EF4-FFF2-40B4-BE49-F238E27FC236}">
                <a16:creationId xmlns:a16="http://schemas.microsoft.com/office/drawing/2014/main" id="{9780F0D3-1606-D882-A904-9E48A6B96BC0}"/>
              </a:ext>
            </a:extLst>
          </p:cNvPr>
          <p:cNvSpPr txBox="1">
            <a:spLocks/>
          </p:cNvSpPr>
          <p:nvPr/>
        </p:nvSpPr>
        <p:spPr>
          <a:xfrm>
            <a:off x="4486276" y="5198834"/>
            <a:ext cx="4038600" cy="658848"/>
          </a:xfrm>
          <a:prstGeom prst="rect">
            <a:avLst/>
          </a:prstGeom>
          <a:ln>
            <a:solidFill>
              <a:srgbClr val="92D050"/>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77" i="1" dirty="0"/>
              <a:t>Ett exempel på en värdekedja för biobaserade produkter som är en allmän illustration av ett bioraffinaderi baserat på jordbruksråvaror som är uppbyggt kring biokemisk omvandlingsteknik.</a:t>
            </a:r>
          </a:p>
        </p:txBody>
      </p:sp>
    </p:spTree>
    <p:extLst>
      <p:ext uri="{BB962C8B-B14F-4D97-AF65-F5344CB8AC3E}">
        <p14:creationId xmlns:p14="http://schemas.microsoft.com/office/powerpoint/2010/main" val="158289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67B0-0468-26FD-DA5D-DD79AD5D304F}"/>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898D8227-6FEC-EBBF-0AE2-301E2A47AB5D}"/>
              </a:ext>
            </a:extLst>
          </p:cNvPr>
          <p:cNvSpPr>
            <a:spLocks noGrp="1"/>
          </p:cNvSpPr>
          <p:nvPr>
            <p:ph type="title"/>
          </p:nvPr>
        </p:nvSpPr>
        <p:spPr/>
        <p:txBody>
          <a:bodyPr/>
          <a:lstStyle/>
          <a:p>
            <a:r>
              <a:rPr lang="en-GB" dirty="0"/>
              <a:t>Bioraffinaderier: produkter</a:t>
            </a:r>
          </a:p>
        </p:txBody>
      </p:sp>
      <p:sp>
        <p:nvSpPr>
          <p:cNvPr id="6" name="Segnaposto contenuto 5">
            <a:extLst>
              <a:ext uri="{FF2B5EF4-FFF2-40B4-BE49-F238E27FC236}">
                <a16:creationId xmlns:a16="http://schemas.microsoft.com/office/drawing/2014/main" id="{336D1301-6C7C-D524-E033-45D4DA9C693E}"/>
              </a:ext>
            </a:extLst>
          </p:cNvPr>
          <p:cNvSpPr>
            <a:spLocks noGrp="1"/>
          </p:cNvSpPr>
          <p:nvPr>
            <p:ph sz="half" idx="1"/>
          </p:nvPr>
        </p:nvSpPr>
        <p:spPr>
          <a:xfrm>
            <a:off x="76201" y="1557338"/>
            <a:ext cx="5629308" cy="4814887"/>
          </a:xfrm>
        </p:spPr>
        <p:txBody>
          <a:bodyPr>
            <a:normAutofit fontScale="55000" lnSpcReduction="20000"/>
          </a:bodyPr>
          <a:lstStyle/>
          <a:p>
            <a:pPr marL="0" indent="0">
              <a:lnSpc>
                <a:spcPct val="120000"/>
              </a:lnSpc>
              <a:buNone/>
            </a:pPr>
            <a:r>
              <a:rPr lang="en-US" dirty="0"/>
              <a:t>De viktigaste byggstenarna i den kemiska industrin är metanol, eten, propen, butadien, bensen, toluen och xylen. Dessa används främst för polymerer och plaster, men de utgör också grunden för många fin- och specialkemikalier. </a:t>
            </a:r>
          </a:p>
          <a:p>
            <a:pPr marL="0" indent="0">
              <a:lnSpc>
                <a:spcPct val="120000"/>
              </a:lnSpc>
              <a:buNone/>
            </a:pPr>
            <a:r>
              <a:rPr lang="en-US" dirty="0"/>
              <a:t>Biobaserade motsvarigheter är produkter från bioraffinaderier, och de har potential att ersätta fossilbaserade material, men kostnadsaspekterna är avgörande. </a:t>
            </a:r>
          </a:p>
          <a:p>
            <a:pPr marL="0" indent="0">
              <a:lnSpc>
                <a:spcPct val="120000"/>
              </a:lnSpc>
              <a:buNone/>
            </a:pPr>
            <a:r>
              <a:rPr lang="en-US" dirty="0"/>
              <a:t>Biobaserade produkter måste matcha eller överträffa sina petrokemiska motsvarigheter till en konkurrenskraftig kostnad med en lägre miljöpåverkan. Integrerade bioraffinaderiprocesser, som liknar oljeraffinaderier, ses som en mer effektiv metod för att producera biobaserade produkter tillsammans med sekundära energibärare. Denna integration, som även omfattar livsmedels- eller foderproduktion, ligger i linje med visionen om en hållbar, biobaserad ekonomi.</a:t>
            </a:r>
            <a:endParaRPr lang="en-GB" dirty="0"/>
          </a:p>
        </p:txBody>
      </p:sp>
      <p:sp>
        <p:nvSpPr>
          <p:cNvPr id="7" name="Segnaposto piè di pagina 1">
            <a:extLst>
              <a:ext uri="{FF2B5EF4-FFF2-40B4-BE49-F238E27FC236}">
                <a16:creationId xmlns:a16="http://schemas.microsoft.com/office/drawing/2014/main" id="{6D892271-A1AC-6372-128E-ECBEDA5A04D6}"/>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b="1" dirty="0"/>
          </a:p>
        </p:txBody>
      </p:sp>
      <p:sp>
        <p:nvSpPr>
          <p:cNvPr id="5" name="Segnaposto numero diapositiva 4">
            <a:extLst>
              <a:ext uri="{FF2B5EF4-FFF2-40B4-BE49-F238E27FC236}">
                <a16:creationId xmlns:a16="http://schemas.microsoft.com/office/drawing/2014/main" id="{7BF03A30-7B2D-87D7-4C99-33152DAC9A9F}"/>
              </a:ext>
            </a:extLst>
          </p:cNvPr>
          <p:cNvSpPr>
            <a:spLocks noGrp="1"/>
          </p:cNvSpPr>
          <p:nvPr>
            <p:ph type="sldNum" sz="quarter" idx="12"/>
          </p:nvPr>
        </p:nvSpPr>
        <p:spPr/>
        <p:txBody>
          <a:bodyPr/>
          <a:lstStyle/>
          <a:p>
            <a:fld id="{D57F1E4F-1CFF-5643-939E-217C01CDF565}" type="slidenum">
              <a:rPr lang="en-US" smtClean="0"/>
              <a:t>5</a:t>
            </a:fld>
            <a:endParaRPr lang="en-US" dirty="0"/>
          </a:p>
        </p:txBody>
      </p:sp>
      <p:pic>
        <p:nvPicPr>
          <p:cNvPr id="16" name="Segnaposto contenuto 15">
            <a:extLst>
              <a:ext uri="{FF2B5EF4-FFF2-40B4-BE49-F238E27FC236}">
                <a16:creationId xmlns:a16="http://schemas.microsoft.com/office/drawing/2014/main" id="{65794D90-B646-3682-3ABF-CDA08D9FE25B}"/>
              </a:ext>
            </a:extLst>
          </p:cNvPr>
          <p:cNvPicPr>
            <a:picLocks noGrp="1" noChangeAspect="1"/>
          </p:cNvPicPr>
          <p:nvPr>
            <p:ph sz="half" idx="2"/>
          </p:nvPr>
        </p:nvPicPr>
        <p:blipFill>
          <a:blip r:embed="rId2">
            <a:clrChange>
              <a:clrFrom>
                <a:srgbClr val="000000">
                  <a:alpha val="0"/>
                </a:srgbClr>
              </a:clrFrom>
              <a:clrTo>
                <a:srgbClr val="000000">
                  <a:alpha val="0"/>
                </a:srgbClr>
              </a:clrTo>
            </a:clrChange>
          </a:blip>
          <a:stretch>
            <a:fillRect/>
          </a:stretch>
        </p:blipFill>
        <p:spPr>
          <a:xfrm>
            <a:off x="6210300" y="1178414"/>
            <a:ext cx="5905499" cy="4989024"/>
          </a:xfrm>
          <a:prstGeom prst="rect">
            <a:avLst/>
          </a:prstGeom>
        </p:spPr>
      </p:pic>
    </p:spTree>
    <p:extLst>
      <p:ext uri="{BB962C8B-B14F-4D97-AF65-F5344CB8AC3E}">
        <p14:creationId xmlns:p14="http://schemas.microsoft.com/office/powerpoint/2010/main" val="43672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B5EEA3-6218-1F2A-A8DF-343D7796829B}"/>
              </a:ext>
            </a:extLst>
          </p:cNvPr>
          <p:cNvSpPr>
            <a:spLocks noGrp="1"/>
          </p:cNvSpPr>
          <p:nvPr>
            <p:ph type="title"/>
          </p:nvPr>
        </p:nvSpPr>
        <p:spPr/>
        <p:txBody>
          <a:bodyPr/>
          <a:lstStyle/>
          <a:p>
            <a:r>
              <a:rPr lang="en-GB" dirty="0"/>
              <a:t>Generationer av bioraffinaderier</a:t>
            </a:r>
          </a:p>
        </p:txBody>
      </p:sp>
      <p:sp>
        <p:nvSpPr>
          <p:cNvPr id="3" name="Segnaposto contenuto 2">
            <a:extLst>
              <a:ext uri="{FF2B5EF4-FFF2-40B4-BE49-F238E27FC236}">
                <a16:creationId xmlns:a16="http://schemas.microsoft.com/office/drawing/2014/main" id="{F29EFB7F-26F5-B8B1-C3E6-A850E12B1C67}"/>
              </a:ext>
            </a:extLst>
          </p:cNvPr>
          <p:cNvSpPr>
            <a:spLocks noGrp="1"/>
          </p:cNvSpPr>
          <p:nvPr>
            <p:ph sz="half" idx="1"/>
          </p:nvPr>
        </p:nvSpPr>
        <p:spPr>
          <a:xfrm>
            <a:off x="762000" y="1825625"/>
            <a:ext cx="5038725" cy="4622800"/>
          </a:xfrm>
        </p:spPr>
        <p:txBody>
          <a:bodyPr>
            <a:normAutofit fontScale="92500" lnSpcReduction="20000"/>
          </a:bodyPr>
          <a:lstStyle/>
          <a:p>
            <a:r>
              <a:rPr lang="en-US" b="1" dirty="0"/>
              <a:t>Första generationen</a:t>
            </a:r>
            <a:r>
              <a:rPr lang="en-US" dirty="0"/>
              <a:t>, främst inriktad på omvandling av livsmedelsgrödor, som majs eller sockerrör, till biobränslen som etanol. Råvarorna är vanligtvis ätliga delar av växter.</a:t>
            </a:r>
          </a:p>
          <a:p>
            <a:r>
              <a:rPr lang="en-US" b="1" dirty="0"/>
              <a:t>Andra generationen</a:t>
            </a:r>
            <a:r>
              <a:rPr lang="en-US" dirty="0"/>
              <a:t>, använder biomassa från icke-livsmedel, såsom jordbruksrester (t.ex. majsstubb, vetestrå), skogsbruksrester eller energigrödor, för att producera ett bredare utbud av biobaserade produkter.</a:t>
            </a:r>
            <a:endParaRPr lang="en-GB" dirty="0"/>
          </a:p>
        </p:txBody>
      </p:sp>
      <p:sp>
        <p:nvSpPr>
          <p:cNvPr id="4" name="Segnaposto contenuto 3">
            <a:extLst>
              <a:ext uri="{FF2B5EF4-FFF2-40B4-BE49-F238E27FC236}">
                <a16:creationId xmlns:a16="http://schemas.microsoft.com/office/drawing/2014/main" id="{27860E00-3DE0-19FA-C204-5E86998A351F}"/>
              </a:ext>
            </a:extLst>
          </p:cNvPr>
          <p:cNvSpPr>
            <a:spLocks noGrp="1"/>
          </p:cNvSpPr>
          <p:nvPr>
            <p:ph sz="half" idx="2"/>
          </p:nvPr>
        </p:nvSpPr>
        <p:spPr>
          <a:xfrm>
            <a:off x="6172199" y="1825625"/>
            <a:ext cx="5781675" cy="4351338"/>
          </a:xfrm>
        </p:spPr>
        <p:txBody>
          <a:bodyPr>
            <a:normAutofit fontScale="92500" lnSpcReduction="20000"/>
          </a:bodyPr>
          <a:lstStyle/>
          <a:p>
            <a:r>
              <a:rPr lang="en-US" b="1" dirty="0"/>
              <a:t>Tredje generationen</a:t>
            </a:r>
            <a:r>
              <a:rPr lang="en-US" dirty="0"/>
              <a:t>, ofta förknippad med användningen av alger som råvara för produktion av biobränslen. Alger kan odlas i olika miljöer, inklusive avloppsvatten, och kan producera lipider som lämpar sig för biodiesel.</a:t>
            </a:r>
          </a:p>
          <a:p>
            <a:r>
              <a:rPr lang="en-US" b="1" dirty="0"/>
              <a:t>Fjärde generationens </a:t>
            </a:r>
            <a:r>
              <a:rPr lang="en-US" dirty="0"/>
              <a:t>eller </a:t>
            </a:r>
            <a:r>
              <a:rPr lang="en-US" b="1" dirty="0"/>
              <a:t>integrerade bioraffinaderier </a:t>
            </a:r>
            <a:r>
              <a:rPr lang="en-US" dirty="0"/>
              <a:t>kombinerar flera omvandlingsprocesser för att producera en mängd olika produkter från olika råvaror. Dessa anläggningar strävar efter maximalt resursutnyttjande och ekonomisk lönsamhet.</a:t>
            </a:r>
            <a:endParaRPr lang="en-GB" dirty="0"/>
          </a:p>
        </p:txBody>
      </p:sp>
      <p:sp>
        <p:nvSpPr>
          <p:cNvPr id="6" name="Segnaposto numero diapositiva 5">
            <a:extLst>
              <a:ext uri="{FF2B5EF4-FFF2-40B4-BE49-F238E27FC236}">
                <a16:creationId xmlns:a16="http://schemas.microsoft.com/office/drawing/2014/main" id="{707F0254-5DD4-2CF0-C186-90065B43A066}"/>
              </a:ext>
            </a:extLst>
          </p:cNvPr>
          <p:cNvSpPr>
            <a:spLocks noGrp="1"/>
          </p:cNvSpPr>
          <p:nvPr>
            <p:ph type="sldNum" sz="quarter" idx="12"/>
          </p:nvPr>
        </p:nvSpPr>
        <p:spPr/>
        <p:txBody>
          <a:bodyPr/>
          <a:lstStyle/>
          <a:p>
            <a:fld id="{6FF9F0C5-380F-41C2-899A-BAC0F0927E16}" type="slidenum">
              <a:rPr lang="en-US" smtClean="0"/>
              <a:t>6</a:t>
            </a:fld>
            <a:endParaRPr lang="en-US" dirty="0"/>
          </a:p>
        </p:txBody>
      </p:sp>
      <p:sp>
        <p:nvSpPr>
          <p:cNvPr id="7" name="Segnaposto piè di pagina 1">
            <a:extLst>
              <a:ext uri="{FF2B5EF4-FFF2-40B4-BE49-F238E27FC236}">
                <a16:creationId xmlns:a16="http://schemas.microsoft.com/office/drawing/2014/main" id="{02E0174E-0DB0-FA9E-B262-7A268E78D9FD}"/>
              </a:ext>
            </a:extLst>
          </p:cNvPr>
          <p:cNvSpPr>
            <a:spLocks noGrp="1"/>
          </p:cNvSpPr>
          <p:nvPr>
            <p:ph type="ftr" sz="quarter" idx="11"/>
          </p:nvPr>
        </p:nvSpPr>
        <p:spPr>
          <a:xfrm>
            <a:off x="838200" y="6238876"/>
            <a:ext cx="9982200" cy="600074"/>
          </a:xfrm>
        </p:spPr>
        <p:txBody>
          <a:bodyPr/>
          <a:lstStyle/>
          <a:p>
            <a:r>
              <a:rPr lang="sv-SE"/>
              <a:t>Modul: Bioekonomi, cirkulär ekonomi och biobaserade produkter / Ämne: Konceptet bioraffinaderi Delämne: Utmaningar för framtida utveckling</a:t>
            </a:r>
            <a:endParaRPr lang="en-US" b="1" dirty="0"/>
          </a:p>
        </p:txBody>
      </p:sp>
    </p:spTree>
    <p:extLst>
      <p:ext uri="{BB962C8B-B14F-4D97-AF65-F5344CB8AC3E}">
        <p14:creationId xmlns:p14="http://schemas.microsoft.com/office/powerpoint/2010/main" val="250383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A4271-110D-4180-B601-83C6DAC0E98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D9929A7-E4BF-2622-7898-B8CCF2731545}"/>
              </a:ext>
            </a:extLst>
          </p:cNvPr>
          <p:cNvSpPr>
            <a:spLocks noGrp="1"/>
          </p:cNvSpPr>
          <p:nvPr>
            <p:ph type="title"/>
          </p:nvPr>
        </p:nvSpPr>
        <p:spPr/>
        <p:txBody>
          <a:bodyPr/>
          <a:lstStyle/>
          <a:p>
            <a:r>
              <a:rPr lang="en-GB" dirty="0"/>
              <a:t>Bioraffinaderier: viktiga drivkrafter</a:t>
            </a:r>
          </a:p>
        </p:txBody>
      </p:sp>
      <p:sp>
        <p:nvSpPr>
          <p:cNvPr id="4" name="Segnaposto testo 3">
            <a:extLst>
              <a:ext uri="{FF2B5EF4-FFF2-40B4-BE49-F238E27FC236}">
                <a16:creationId xmlns:a16="http://schemas.microsoft.com/office/drawing/2014/main" id="{EFF7AE1E-F22D-5541-6FB9-0E79B9E07799}"/>
              </a:ext>
            </a:extLst>
          </p:cNvPr>
          <p:cNvSpPr>
            <a:spLocks noGrp="1"/>
          </p:cNvSpPr>
          <p:nvPr>
            <p:ph type="body" idx="1"/>
          </p:nvPr>
        </p:nvSpPr>
        <p:spPr/>
        <p:txBody>
          <a:bodyPr/>
          <a:lstStyle/>
          <a:p>
            <a:r>
              <a:rPr lang="en-GB" dirty="0"/>
              <a:t>Transportsektorn</a:t>
            </a:r>
          </a:p>
        </p:txBody>
      </p:sp>
      <p:sp>
        <p:nvSpPr>
          <p:cNvPr id="6" name="Segnaposto contenuto 5">
            <a:extLst>
              <a:ext uri="{FF2B5EF4-FFF2-40B4-BE49-F238E27FC236}">
                <a16:creationId xmlns:a16="http://schemas.microsoft.com/office/drawing/2014/main" id="{84E925D0-11D7-65CB-6885-1A36B4610DFC}"/>
              </a:ext>
            </a:extLst>
          </p:cNvPr>
          <p:cNvSpPr>
            <a:spLocks noGrp="1"/>
          </p:cNvSpPr>
          <p:nvPr>
            <p:ph sz="half" idx="2"/>
          </p:nvPr>
        </p:nvSpPr>
        <p:spPr/>
        <p:txBody>
          <a:bodyPr>
            <a:normAutofit/>
          </a:bodyPr>
          <a:lstStyle/>
          <a:p>
            <a:pPr marL="0" indent="0">
              <a:buNone/>
            </a:pPr>
            <a:r>
              <a:rPr lang="en-US" dirty="0"/>
              <a:t>Den främsta drivkraften för utveckling och implementering av bioraffinaderiprocesser idag är transportsektorn. Betydande mängder förnybara bränslen är nödvändiga på kort och medellång sikt för att uppfylla politiska bestämmelser både i och utanför Europa.</a:t>
            </a:r>
            <a:endParaRPr lang="en-GB" dirty="0"/>
          </a:p>
        </p:txBody>
      </p:sp>
      <p:sp>
        <p:nvSpPr>
          <p:cNvPr id="8" name="Segnaposto testo 7">
            <a:extLst>
              <a:ext uri="{FF2B5EF4-FFF2-40B4-BE49-F238E27FC236}">
                <a16:creationId xmlns:a16="http://schemas.microsoft.com/office/drawing/2014/main" id="{770EF2AE-20D5-5772-9327-CB8065DD2708}"/>
              </a:ext>
            </a:extLst>
          </p:cNvPr>
          <p:cNvSpPr>
            <a:spLocks noGrp="1"/>
          </p:cNvSpPr>
          <p:nvPr>
            <p:ph type="body" sz="quarter" idx="3"/>
          </p:nvPr>
        </p:nvSpPr>
        <p:spPr/>
        <p:txBody>
          <a:bodyPr/>
          <a:lstStyle/>
          <a:p>
            <a:r>
              <a:rPr lang="en-GB" dirty="0"/>
              <a:t>Hållbarhet</a:t>
            </a:r>
          </a:p>
        </p:txBody>
      </p:sp>
      <p:sp>
        <p:nvSpPr>
          <p:cNvPr id="9" name="Segnaposto contenuto 8">
            <a:extLst>
              <a:ext uri="{FF2B5EF4-FFF2-40B4-BE49-F238E27FC236}">
                <a16:creationId xmlns:a16="http://schemas.microsoft.com/office/drawing/2014/main" id="{B420A88F-CB9A-2829-5FE9-C3EAED2CEA83}"/>
              </a:ext>
            </a:extLst>
          </p:cNvPr>
          <p:cNvSpPr>
            <a:spLocks noGrp="1"/>
          </p:cNvSpPr>
          <p:nvPr>
            <p:ph sz="quarter" idx="4"/>
          </p:nvPr>
        </p:nvSpPr>
        <p:spPr/>
        <p:txBody>
          <a:bodyPr>
            <a:normAutofit/>
          </a:bodyPr>
          <a:lstStyle/>
          <a:p>
            <a:pPr marL="0" indent="0">
              <a:buNone/>
            </a:pPr>
            <a:r>
              <a:rPr lang="en-US" dirty="0"/>
              <a:t>En av de viktigaste drivkrafterna bakom etableringen av bioraffinaderier är kravet på </a:t>
            </a:r>
            <a:r>
              <a:rPr lang="en-US" b="1" dirty="0"/>
              <a:t>hållbarhet</a:t>
            </a:r>
            <a:r>
              <a:rPr lang="en-US" dirty="0"/>
              <a:t>. Utveckling av bioraffinaderier kan utformas för miljömässig, social och ekonomisk hållbarhet som påverkar hela produktens värdekedja.</a:t>
            </a:r>
            <a:endParaRPr lang="en-GB" dirty="0"/>
          </a:p>
        </p:txBody>
      </p:sp>
      <p:sp>
        <p:nvSpPr>
          <p:cNvPr id="7" name="Segnaposto piè di pagina 1">
            <a:extLst>
              <a:ext uri="{FF2B5EF4-FFF2-40B4-BE49-F238E27FC236}">
                <a16:creationId xmlns:a16="http://schemas.microsoft.com/office/drawing/2014/main" id="{1C537E0A-38C8-F9AA-B0DE-1DC33A0FA02F}"/>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b="1" dirty="0"/>
          </a:p>
        </p:txBody>
      </p:sp>
      <p:sp>
        <p:nvSpPr>
          <p:cNvPr id="5" name="Segnaposto numero diapositiva 4">
            <a:extLst>
              <a:ext uri="{FF2B5EF4-FFF2-40B4-BE49-F238E27FC236}">
                <a16:creationId xmlns:a16="http://schemas.microsoft.com/office/drawing/2014/main" id="{619B7375-7395-6BEC-1510-2EB17D246E0D}"/>
              </a:ext>
            </a:extLst>
          </p:cNvPr>
          <p:cNvSpPr>
            <a:spLocks noGrp="1"/>
          </p:cNvSpPr>
          <p:nvPr>
            <p:ph type="sldNum" sz="quarter" idx="12"/>
          </p:nvPr>
        </p:nvSpPr>
        <p:spPr/>
        <p:txBody>
          <a:bodyPr/>
          <a:lstStyle/>
          <a:p>
            <a:fld id="{D57F1E4F-1CFF-5643-939E-217C01CDF565}" type="slidenum">
              <a:rPr lang="en-US" smtClean="0"/>
              <a:t>7</a:t>
            </a:fld>
            <a:endParaRPr lang="en-US" dirty="0"/>
          </a:p>
        </p:txBody>
      </p:sp>
      <p:pic>
        <p:nvPicPr>
          <p:cNvPr id="12" name="Immagine 11">
            <a:extLst>
              <a:ext uri="{FF2B5EF4-FFF2-40B4-BE49-F238E27FC236}">
                <a16:creationId xmlns:a16="http://schemas.microsoft.com/office/drawing/2014/main" id="{B6CF1A45-AD19-A3E7-9ABC-F552638AB13C}"/>
              </a:ext>
            </a:extLst>
          </p:cNvPr>
          <p:cNvPicPr>
            <a:picLocks noChangeAspect="1"/>
          </p:cNvPicPr>
          <p:nvPr/>
        </p:nvPicPr>
        <p:blipFill rotWithShape="1">
          <a:blip r:embed="rId2">
            <a:clrChange>
              <a:clrFrom>
                <a:srgbClr val="FFFFFF"/>
              </a:clrFrom>
              <a:clrTo>
                <a:srgbClr val="FFFFFF">
                  <a:alpha val="0"/>
                </a:srgbClr>
              </a:clrTo>
            </a:clrChange>
          </a:blip>
          <a:srcRect l="10558" t="34313" r="10203" b="32640"/>
          <a:stretch/>
        </p:blipFill>
        <p:spPr>
          <a:xfrm>
            <a:off x="1085056" y="1631950"/>
            <a:ext cx="2314575" cy="545012"/>
          </a:xfrm>
          <a:prstGeom prst="rect">
            <a:avLst/>
          </a:prstGeom>
        </p:spPr>
      </p:pic>
      <p:pic>
        <p:nvPicPr>
          <p:cNvPr id="18" name="Immagine 17">
            <a:extLst>
              <a:ext uri="{FF2B5EF4-FFF2-40B4-BE49-F238E27FC236}">
                <a16:creationId xmlns:a16="http://schemas.microsoft.com/office/drawing/2014/main" id="{165D1D7D-8BE5-F367-188F-37C2644C312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94427" y="1584271"/>
            <a:ext cx="2653507" cy="640369"/>
          </a:xfrm>
          <a:prstGeom prst="rect">
            <a:avLst/>
          </a:prstGeom>
        </p:spPr>
      </p:pic>
    </p:spTree>
    <p:extLst>
      <p:ext uri="{BB962C8B-B14F-4D97-AF65-F5344CB8AC3E}">
        <p14:creationId xmlns:p14="http://schemas.microsoft.com/office/powerpoint/2010/main" val="100106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0B29304E-24A6-70D2-448F-51DB47A12479}"/>
              </a:ext>
            </a:extLst>
          </p:cNvPr>
          <p:cNvSpPr>
            <a:spLocks noGrp="1"/>
          </p:cNvSpPr>
          <p:nvPr>
            <p:ph type="title"/>
          </p:nvPr>
        </p:nvSpPr>
        <p:spPr/>
        <p:txBody>
          <a:bodyPr/>
          <a:lstStyle/>
          <a:p>
            <a:r>
              <a:rPr lang="en-GB" dirty="0"/>
              <a:t>Biomassa värde Pyramid</a:t>
            </a:r>
          </a:p>
        </p:txBody>
      </p:sp>
      <p:sp>
        <p:nvSpPr>
          <p:cNvPr id="8" name="Segnaposto numero diapositiva 7">
            <a:extLst>
              <a:ext uri="{FF2B5EF4-FFF2-40B4-BE49-F238E27FC236}">
                <a16:creationId xmlns:a16="http://schemas.microsoft.com/office/drawing/2014/main" id="{837D3961-32E2-87FE-0FCD-5CB9F27DC782}"/>
              </a:ext>
            </a:extLst>
          </p:cNvPr>
          <p:cNvSpPr>
            <a:spLocks noGrp="1"/>
          </p:cNvSpPr>
          <p:nvPr>
            <p:ph type="sldNum" sz="quarter" idx="12"/>
          </p:nvPr>
        </p:nvSpPr>
        <p:spPr/>
        <p:txBody>
          <a:bodyPr/>
          <a:lstStyle/>
          <a:p>
            <a:fld id="{D57F1E4F-1CFF-5643-939E-217C01CDF565}" type="slidenum">
              <a:rPr lang="en-US" smtClean="0"/>
              <a:t>8</a:t>
            </a:fld>
            <a:endParaRPr lang="en-US" dirty="0"/>
          </a:p>
        </p:txBody>
      </p:sp>
      <p:sp>
        <p:nvSpPr>
          <p:cNvPr id="10" name="Segnaposto piè di pagina 1">
            <a:extLst>
              <a:ext uri="{FF2B5EF4-FFF2-40B4-BE49-F238E27FC236}">
                <a16:creationId xmlns:a16="http://schemas.microsoft.com/office/drawing/2014/main" id="{FEAC7E96-316D-CCC8-755F-001251D79B34}"/>
              </a:ext>
            </a:extLst>
          </p:cNvPr>
          <p:cNvSpPr>
            <a:spLocks noGrp="1"/>
          </p:cNvSpPr>
          <p:nvPr>
            <p:ph type="ftr" sz="quarter" idx="11"/>
          </p:nvPr>
        </p:nvSpPr>
        <p:spPr>
          <a:xfrm>
            <a:off x="838200" y="6238876"/>
            <a:ext cx="9982200" cy="600074"/>
          </a:xfrm>
        </p:spPr>
        <p:txBody>
          <a:bodyPr/>
          <a:lstStyle/>
          <a:p>
            <a:r>
              <a:rPr lang="sv-SE"/>
              <a:t>Modul: Bioekonomi, cirkulär ekonomi och biobaserade produkter / Ämne: Konceptet bioraffinaderi Delämne: Utmaningar för framtida utveckling</a:t>
            </a:r>
            <a:endParaRPr lang="en-US" b="1" dirty="0"/>
          </a:p>
        </p:txBody>
      </p:sp>
      <p:sp>
        <p:nvSpPr>
          <p:cNvPr id="11" name="Triangolo isoscele 10">
            <a:extLst>
              <a:ext uri="{FF2B5EF4-FFF2-40B4-BE49-F238E27FC236}">
                <a16:creationId xmlns:a16="http://schemas.microsoft.com/office/drawing/2014/main" id="{75EBBA5E-786A-050C-6D29-5D023DD93A70}"/>
              </a:ext>
            </a:extLst>
          </p:cNvPr>
          <p:cNvSpPr/>
          <p:nvPr/>
        </p:nvSpPr>
        <p:spPr>
          <a:xfrm>
            <a:off x="3554840" y="1907620"/>
            <a:ext cx="5082320" cy="4381310"/>
          </a:xfrm>
          <a:prstGeom prst="triangle">
            <a:avLst/>
          </a:prstGeom>
          <a:gradFill>
            <a:gsLst>
              <a:gs pos="0">
                <a:srgbClr val="92D050">
                  <a:alpha val="4000"/>
                </a:srgbClr>
              </a:gs>
              <a:gs pos="100000">
                <a:schemeClr val="accent6">
                  <a:lumMod val="75000"/>
                </a:schemeClr>
              </a:gs>
            </a:gsLst>
            <a:lin ang="5400000" scaled="1"/>
          </a:gra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a:extLst>
              <a:ext uri="{FF2B5EF4-FFF2-40B4-BE49-F238E27FC236}">
                <a16:creationId xmlns:a16="http://schemas.microsoft.com/office/drawing/2014/main" id="{6CE88A82-03E2-7F91-2A99-E514628A143A}"/>
              </a:ext>
            </a:extLst>
          </p:cNvPr>
          <p:cNvSpPr txBox="1"/>
          <p:nvPr/>
        </p:nvSpPr>
        <p:spPr>
          <a:xfrm>
            <a:off x="3048000" y="1490663"/>
            <a:ext cx="6096000" cy="461665"/>
          </a:xfrm>
          <a:prstGeom prst="rect">
            <a:avLst/>
          </a:prstGeom>
          <a:noFill/>
        </p:spPr>
        <p:txBody>
          <a:bodyPr wrap="square">
            <a:spAutoFit/>
          </a:bodyPr>
          <a:lstStyle/>
          <a:p>
            <a:pPr algn="ctr"/>
            <a:r>
              <a:rPr lang="en-GB" sz="2400" dirty="0">
                <a:solidFill>
                  <a:schemeClr val="accent6">
                    <a:lumMod val="75000"/>
                  </a:schemeClr>
                </a:solidFill>
              </a:rPr>
              <a:t>Kaskadkoppling av biomassa</a:t>
            </a:r>
          </a:p>
        </p:txBody>
      </p:sp>
      <p:sp>
        <p:nvSpPr>
          <p:cNvPr id="14" name="Rettangolo con angoli arrotondati 13">
            <a:extLst>
              <a:ext uri="{FF2B5EF4-FFF2-40B4-BE49-F238E27FC236}">
                <a16:creationId xmlns:a16="http://schemas.microsoft.com/office/drawing/2014/main" id="{CE8062D7-483B-F50F-240E-1A5C5505EDAC}"/>
              </a:ext>
            </a:extLst>
          </p:cNvPr>
          <p:cNvSpPr/>
          <p:nvPr/>
        </p:nvSpPr>
        <p:spPr>
          <a:xfrm>
            <a:off x="3048000" y="2309812"/>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Hälsa och livsstil</a:t>
            </a:r>
          </a:p>
          <a:p>
            <a:pPr algn="ctr"/>
            <a:r>
              <a:rPr lang="en-GB" b="1" i="1" dirty="0">
                <a:solidFill>
                  <a:schemeClr val="accent6">
                    <a:lumMod val="50000"/>
                  </a:schemeClr>
                </a:solidFill>
              </a:rPr>
              <a:t>läkemedel, finkemikalier, kosmetika</a:t>
            </a:r>
          </a:p>
        </p:txBody>
      </p:sp>
      <p:sp>
        <p:nvSpPr>
          <p:cNvPr id="15" name="Rettangolo con angoli arrotondati 14">
            <a:extLst>
              <a:ext uri="{FF2B5EF4-FFF2-40B4-BE49-F238E27FC236}">
                <a16:creationId xmlns:a16="http://schemas.microsoft.com/office/drawing/2014/main" id="{C9D11407-6600-E6EB-E5C9-85E1C47A4C22}"/>
              </a:ext>
            </a:extLst>
          </p:cNvPr>
          <p:cNvSpPr/>
          <p:nvPr/>
        </p:nvSpPr>
        <p:spPr>
          <a:xfrm>
            <a:off x="3048000" y="3281115"/>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Alimentation</a:t>
            </a:r>
          </a:p>
          <a:p>
            <a:pPr algn="ctr"/>
            <a:r>
              <a:rPr lang="en-GB" b="1" i="1" dirty="0">
                <a:solidFill>
                  <a:schemeClr val="accent6">
                    <a:lumMod val="50000"/>
                  </a:schemeClr>
                </a:solidFill>
              </a:rPr>
              <a:t>livsmedel och foder slutlig konsumtion</a:t>
            </a:r>
          </a:p>
        </p:txBody>
      </p:sp>
      <p:sp>
        <p:nvSpPr>
          <p:cNvPr id="16" name="Rettangolo con angoli arrotondati 15">
            <a:extLst>
              <a:ext uri="{FF2B5EF4-FFF2-40B4-BE49-F238E27FC236}">
                <a16:creationId xmlns:a16="http://schemas.microsoft.com/office/drawing/2014/main" id="{D3B2A674-09B9-2C24-7587-E70C57E06E1F}"/>
              </a:ext>
            </a:extLst>
          </p:cNvPr>
          <p:cNvSpPr/>
          <p:nvPr/>
        </p:nvSpPr>
        <p:spPr>
          <a:xfrm>
            <a:off x="3048000" y="4252418"/>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Kemi och material</a:t>
            </a:r>
          </a:p>
          <a:p>
            <a:pPr algn="ctr"/>
            <a:r>
              <a:rPr lang="en-GB" b="1" i="1" dirty="0">
                <a:solidFill>
                  <a:schemeClr val="accent6">
                    <a:lumMod val="50000"/>
                  </a:schemeClr>
                </a:solidFill>
              </a:rPr>
              <a:t>råvaror och bulkkemikalier, gödselmedel</a:t>
            </a:r>
          </a:p>
        </p:txBody>
      </p:sp>
      <p:sp>
        <p:nvSpPr>
          <p:cNvPr id="17" name="Rettangolo con angoli arrotondati 16">
            <a:extLst>
              <a:ext uri="{FF2B5EF4-FFF2-40B4-BE49-F238E27FC236}">
                <a16:creationId xmlns:a16="http://schemas.microsoft.com/office/drawing/2014/main" id="{841E5A04-1863-6FAD-C4D5-584B38BC068C}"/>
              </a:ext>
            </a:extLst>
          </p:cNvPr>
          <p:cNvSpPr/>
          <p:nvPr/>
        </p:nvSpPr>
        <p:spPr>
          <a:xfrm>
            <a:off x="3048000" y="5223722"/>
            <a:ext cx="6096000" cy="766763"/>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Energi</a:t>
            </a:r>
          </a:p>
          <a:p>
            <a:pPr algn="ctr"/>
            <a:r>
              <a:rPr lang="en-GB" b="1" i="1" dirty="0">
                <a:solidFill>
                  <a:schemeClr val="accent6">
                    <a:lumMod val="50000"/>
                  </a:schemeClr>
                </a:solidFill>
              </a:rPr>
              <a:t>transportbränsle, elektricitet, värme</a:t>
            </a:r>
          </a:p>
        </p:txBody>
      </p:sp>
      <p:sp>
        <p:nvSpPr>
          <p:cNvPr id="18" name="Freccia in giù 17">
            <a:extLst>
              <a:ext uri="{FF2B5EF4-FFF2-40B4-BE49-F238E27FC236}">
                <a16:creationId xmlns:a16="http://schemas.microsoft.com/office/drawing/2014/main" id="{E286C029-03B1-F1AC-FFB4-6875CA8F6A48}"/>
              </a:ext>
            </a:extLst>
          </p:cNvPr>
          <p:cNvSpPr/>
          <p:nvPr/>
        </p:nvSpPr>
        <p:spPr>
          <a:xfrm>
            <a:off x="10601325" y="1942704"/>
            <a:ext cx="219075" cy="4286548"/>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a:extLst>
              <a:ext uri="{FF2B5EF4-FFF2-40B4-BE49-F238E27FC236}">
                <a16:creationId xmlns:a16="http://schemas.microsoft.com/office/drawing/2014/main" id="{487128AB-6ED5-CAE8-C663-4CC01A4BA2EF}"/>
              </a:ext>
            </a:extLst>
          </p:cNvPr>
          <p:cNvSpPr txBox="1"/>
          <p:nvPr/>
        </p:nvSpPr>
        <p:spPr>
          <a:xfrm rot="16200000">
            <a:off x="8520118" y="3867442"/>
            <a:ext cx="3700750" cy="461665"/>
          </a:xfrm>
          <a:prstGeom prst="rect">
            <a:avLst/>
          </a:prstGeom>
          <a:noFill/>
        </p:spPr>
        <p:txBody>
          <a:bodyPr wrap="square">
            <a:spAutoFit/>
          </a:bodyPr>
          <a:lstStyle/>
          <a:p>
            <a:pPr algn="ctr"/>
            <a:r>
              <a:rPr lang="en-GB" sz="2400" dirty="0">
                <a:solidFill>
                  <a:schemeClr val="accent6">
                    <a:lumMod val="75000"/>
                  </a:schemeClr>
                </a:solidFill>
              </a:rPr>
              <a:t>Volym</a:t>
            </a:r>
          </a:p>
        </p:txBody>
      </p:sp>
      <p:sp>
        <p:nvSpPr>
          <p:cNvPr id="20" name="Freccia in giù 19">
            <a:extLst>
              <a:ext uri="{FF2B5EF4-FFF2-40B4-BE49-F238E27FC236}">
                <a16:creationId xmlns:a16="http://schemas.microsoft.com/office/drawing/2014/main" id="{05D88B60-468A-FE54-CB00-DA8A3F48376B}"/>
              </a:ext>
            </a:extLst>
          </p:cNvPr>
          <p:cNvSpPr/>
          <p:nvPr/>
        </p:nvSpPr>
        <p:spPr>
          <a:xfrm rot="10800000">
            <a:off x="1371599" y="1942704"/>
            <a:ext cx="219075" cy="4286548"/>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sellaDiTesto 20">
            <a:extLst>
              <a:ext uri="{FF2B5EF4-FFF2-40B4-BE49-F238E27FC236}">
                <a16:creationId xmlns:a16="http://schemas.microsoft.com/office/drawing/2014/main" id="{198F75AE-2927-CD12-17AE-36C81011F7E8}"/>
              </a:ext>
            </a:extLst>
          </p:cNvPr>
          <p:cNvSpPr txBox="1"/>
          <p:nvPr/>
        </p:nvSpPr>
        <p:spPr>
          <a:xfrm rot="16200000">
            <a:off x="-709608" y="3867442"/>
            <a:ext cx="3700750" cy="461665"/>
          </a:xfrm>
          <a:prstGeom prst="rect">
            <a:avLst/>
          </a:prstGeom>
          <a:noFill/>
        </p:spPr>
        <p:txBody>
          <a:bodyPr wrap="square">
            <a:spAutoFit/>
          </a:bodyPr>
          <a:lstStyle/>
          <a:p>
            <a:pPr algn="ctr"/>
            <a:r>
              <a:rPr lang="en-GB" sz="2400" dirty="0">
                <a:solidFill>
                  <a:schemeClr val="accent6">
                    <a:lumMod val="75000"/>
                  </a:schemeClr>
                </a:solidFill>
              </a:rPr>
              <a:t>Mervärde</a:t>
            </a:r>
          </a:p>
        </p:txBody>
      </p:sp>
    </p:spTree>
    <p:extLst>
      <p:ext uri="{BB962C8B-B14F-4D97-AF65-F5344CB8AC3E}">
        <p14:creationId xmlns:p14="http://schemas.microsoft.com/office/powerpoint/2010/main" val="144610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04B8-A34C-AD19-C8D0-6621C1CD69E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07ECCB2-8401-7F4D-16FD-1585FF81EAC7}"/>
              </a:ext>
            </a:extLst>
          </p:cNvPr>
          <p:cNvSpPr>
            <a:spLocks noGrp="1"/>
          </p:cNvSpPr>
          <p:nvPr>
            <p:ph type="title"/>
          </p:nvPr>
        </p:nvSpPr>
        <p:spPr/>
        <p:txBody>
          <a:bodyPr/>
          <a:lstStyle/>
          <a:p>
            <a:r>
              <a:rPr lang="en-GB" dirty="0"/>
              <a:t>Värdekedjan för biobaserade industrier</a:t>
            </a:r>
          </a:p>
        </p:txBody>
      </p:sp>
      <p:sp>
        <p:nvSpPr>
          <p:cNvPr id="4" name="Segnaposto piè di pagina 1">
            <a:extLst>
              <a:ext uri="{FF2B5EF4-FFF2-40B4-BE49-F238E27FC236}">
                <a16:creationId xmlns:a16="http://schemas.microsoft.com/office/drawing/2014/main" id="{74352455-183E-E0BC-F182-D22223DADC2D}"/>
              </a:ext>
            </a:extLst>
          </p:cNvPr>
          <p:cNvSpPr>
            <a:spLocks noGrp="1"/>
          </p:cNvSpPr>
          <p:nvPr>
            <p:ph type="ftr" sz="quarter" idx="11"/>
          </p:nvPr>
        </p:nvSpPr>
        <p:spPr/>
        <p:txBody>
          <a:bodyPr/>
          <a:lstStyle/>
          <a:p>
            <a:r>
              <a:rPr lang="sv-SE"/>
              <a:t>Modul: Bioekonomi, cirkulär ekonomi och biobaserade produkter / Ämne: Konceptet bioraffinaderi Delämne: Utmaningar för framtida utveckling</a:t>
            </a:r>
            <a:endParaRPr lang="en-US" b="1" dirty="0"/>
          </a:p>
        </p:txBody>
      </p:sp>
      <p:sp>
        <p:nvSpPr>
          <p:cNvPr id="5" name="Segnaposto numero diapositiva 4">
            <a:extLst>
              <a:ext uri="{FF2B5EF4-FFF2-40B4-BE49-F238E27FC236}">
                <a16:creationId xmlns:a16="http://schemas.microsoft.com/office/drawing/2014/main" id="{5F9DFB65-94C7-EF9E-E02F-E68D64795682}"/>
              </a:ext>
            </a:extLst>
          </p:cNvPr>
          <p:cNvSpPr>
            <a:spLocks noGrp="1"/>
          </p:cNvSpPr>
          <p:nvPr>
            <p:ph type="sldNum" sz="quarter" idx="12"/>
          </p:nvPr>
        </p:nvSpPr>
        <p:spPr/>
        <p:txBody>
          <a:bodyPr/>
          <a:lstStyle/>
          <a:p>
            <a:fld id="{D57F1E4F-1CFF-5643-939E-217C01CDF565}" type="slidenum">
              <a:rPr lang="en-US" smtClean="0"/>
              <a:t>9</a:t>
            </a:fld>
            <a:endParaRPr lang="en-US" dirty="0"/>
          </a:p>
        </p:txBody>
      </p:sp>
      <p:pic>
        <p:nvPicPr>
          <p:cNvPr id="6" name="Immagine 5">
            <a:extLst>
              <a:ext uri="{FF2B5EF4-FFF2-40B4-BE49-F238E27FC236}">
                <a16:creationId xmlns:a16="http://schemas.microsoft.com/office/drawing/2014/main" id="{A4BD9875-8E8C-6749-0B1B-EBE82E562E87}"/>
              </a:ext>
            </a:extLst>
          </p:cNvPr>
          <p:cNvPicPr>
            <a:picLocks noChangeAspect="1"/>
          </p:cNvPicPr>
          <p:nvPr/>
        </p:nvPicPr>
        <p:blipFill rotWithShape="1">
          <a:blip r:embed="rId2">
            <a:clrChange>
              <a:clrFrom>
                <a:srgbClr val="FFFFFF"/>
              </a:clrFrom>
              <a:clrTo>
                <a:srgbClr val="FFFFFF">
                  <a:alpha val="0"/>
                </a:srgbClr>
              </a:clrTo>
            </a:clrChange>
          </a:blip>
          <a:srcRect l="1395" t="9028" r="1395" b="50000"/>
          <a:stretch/>
        </p:blipFill>
        <p:spPr>
          <a:xfrm>
            <a:off x="1828801" y="1552575"/>
            <a:ext cx="8534398" cy="2809876"/>
          </a:xfrm>
          <a:prstGeom prst="rect">
            <a:avLst/>
          </a:prstGeom>
        </p:spPr>
      </p:pic>
      <p:graphicFrame>
        <p:nvGraphicFramePr>
          <p:cNvPr id="8" name="Tabella 7">
            <a:extLst>
              <a:ext uri="{FF2B5EF4-FFF2-40B4-BE49-F238E27FC236}">
                <a16:creationId xmlns:a16="http://schemas.microsoft.com/office/drawing/2014/main" id="{3856F8D7-4895-33E3-BF45-5AC041AE6F61}"/>
              </a:ext>
            </a:extLst>
          </p:cNvPr>
          <p:cNvGraphicFramePr>
            <a:graphicFrameLocks noGrp="1"/>
          </p:cNvGraphicFramePr>
          <p:nvPr>
            <p:extLst>
              <p:ext uri="{D42A27DB-BD31-4B8C-83A1-F6EECF244321}">
                <p14:modId xmlns:p14="http://schemas.microsoft.com/office/powerpoint/2010/main" val="1211979455"/>
              </p:ext>
            </p:extLst>
          </p:nvPr>
        </p:nvGraphicFramePr>
        <p:xfrm>
          <a:off x="2019300" y="4291541"/>
          <a:ext cx="8343896" cy="2286000"/>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1148707811"/>
                    </a:ext>
                  </a:extLst>
                </a:gridCol>
                <a:gridCol w="1895475">
                  <a:extLst>
                    <a:ext uri="{9D8B030D-6E8A-4147-A177-3AD203B41FA5}">
                      <a16:colId xmlns:a16="http://schemas.microsoft.com/office/drawing/2014/main" val="295912322"/>
                    </a:ext>
                  </a:extLst>
                </a:gridCol>
                <a:gridCol w="1981200">
                  <a:extLst>
                    <a:ext uri="{9D8B030D-6E8A-4147-A177-3AD203B41FA5}">
                      <a16:colId xmlns:a16="http://schemas.microsoft.com/office/drawing/2014/main" val="2650425642"/>
                    </a:ext>
                  </a:extLst>
                </a:gridCol>
                <a:gridCol w="2314571">
                  <a:extLst>
                    <a:ext uri="{9D8B030D-6E8A-4147-A177-3AD203B41FA5}">
                      <a16:colId xmlns:a16="http://schemas.microsoft.com/office/drawing/2014/main" val="527298273"/>
                    </a:ext>
                  </a:extLst>
                </a:gridCol>
              </a:tblGrid>
              <a:tr h="370840">
                <a:tc>
                  <a:txBody>
                    <a:bodyPr/>
                    <a:lstStyle/>
                    <a:p>
                      <a:pPr marL="171450" indent="-171450">
                        <a:buFont typeface="Arial" panose="020B0604020202020204" pitchFamily="34" charset="0"/>
                        <a:buChar char="•"/>
                      </a:pPr>
                      <a:r>
                        <a:rPr lang="en-US" sz="1200" b="0" dirty="0">
                          <a:solidFill>
                            <a:schemeClr val="tx1"/>
                          </a:solidFill>
                        </a:rPr>
                        <a:t>Avfallsströmmar</a:t>
                      </a:r>
                    </a:p>
                    <a:p>
                      <a:pPr marL="171450" indent="-171450">
                        <a:buFont typeface="Arial" panose="020B0604020202020204" pitchFamily="34" charset="0"/>
                        <a:buChar char="•"/>
                      </a:pPr>
                      <a:r>
                        <a:rPr lang="en-US" sz="1200" b="0" dirty="0">
                          <a:solidFill>
                            <a:schemeClr val="tx1"/>
                          </a:solidFill>
                        </a:rPr>
                        <a:t>Kommunalt organiskt avfall</a:t>
                      </a:r>
                    </a:p>
                    <a:p>
                      <a:pPr marL="171450" indent="-171450">
                        <a:buFont typeface="Arial" panose="020B0604020202020204" pitchFamily="34" charset="0"/>
                        <a:buChar char="•"/>
                      </a:pPr>
                      <a:r>
                        <a:rPr lang="en-US" sz="1200" b="0" dirty="0">
                          <a:solidFill>
                            <a:schemeClr val="tx1"/>
                          </a:solidFill>
                        </a:rPr>
                        <a:t>Biprodukter och sidoströmmar</a:t>
                      </a:r>
                    </a:p>
                    <a:p>
                      <a:pPr marL="171450" indent="-171450">
                        <a:buFont typeface="Arial" panose="020B0604020202020204" pitchFamily="34" charset="0"/>
                        <a:buChar char="•"/>
                      </a:pPr>
                      <a:r>
                        <a:rPr lang="en-US" sz="1200" b="0" dirty="0">
                          <a:solidFill>
                            <a:schemeClr val="tx1"/>
                          </a:solidFill>
                        </a:rPr>
                        <a:t>Sidoströmmar för skogsbruk</a:t>
                      </a:r>
                    </a:p>
                    <a:p>
                      <a:pPr marL="171450" indent="-171450">
                        <a:buFont typeface="Arial" panose="020B0604020202020204" pitchFamily="34" charset="0"/>
                        <a:buChar char="•"/>
                      </a:pPr>
                      <a:r>
                        <a:rPr lang="en-US" sz="1200" b="0" dirty="0">
                          <a:solidFill>
                            <a:schemeClr val="tx1"/>
                          </a:solidFill>
                        </a:rPr>
                        <a:t>Särskilda jordbruksgrödor och restprodukter</a:t>
                      </a:r>
                    </a:p>
                    <a:p>
                      <a:pPr marL="171450" indent="-171450">
                        <a:buFont typeface="Arial" panose="020B0604020202020204" pitchFamily="34" charset="0"/>
                        <a:buChar char="•"/>
                      </a:pPr>
                      <a:r>
                        <a:rPr lang="en-US" sz="1200" b="0" dirty="0">
                          <a:solidFill>
                            <a:schemeClr val="tx1"/>
                          </a:solidFill>
                        </a:rPr>
                        <a:t>Akvatisk biomassa</a:t>
                      </a:r>
                    </a:p>
                    <a:p>
                      <a:pPr marL="171450" indent="-171450">
                        <a:buFont typeface="Arial" panose="020B0604020202020204" pitchFamily="34" charset="0"/>
                        <a:buChar char="•"/>
                      </a:pPr>
                      <a:r>
                        <a:rPr lang="en-US" sz="1200" b="0" dirty="0">
                          <a:solidFill>
                            <a:schemeClr val="tx1"/>
                          </a:solidFill>
                        </a:rPr>
                        <a:t>Restprodukter från livsmedelsbearbetning</a:t>
                      </a:r>
                    </a:p>
                    <a:p>
                      <a:pPr marL="171450" indent="-171450">
                        <a:buFont typeface="Arial" panose="020B0604020202020204" pitchFamily="34" charset="0"/>
                        <a:buChar char="•"/>
                      </a:pPr>
                      <a:r>
                        <a:rPr lang="en-US" sz="1200" b="0" dirty="0">
                          <a:solidFill>
                            <a:schemeClr val="tx1"/>
                          </a:solidFill>
                        </a:rPr>
                        <a:t>Process och avloppsvatten</a:t>
                      </a:r>
                    </a:p>
                    <a:p>
                      <a:pPr marL="171450" indent="-171450">
                        <a:buFont typeface="Arial" panose="020B0604020202020204" pitchFamily="34" charset="0"/>
                        <a:buChar char="•"/>
                      </a:pPr>
                      <a:r>
                        <a:rPr lang="en-US" sz="1200" b="0" dirty="0">
                          <a:solidFill>
                            <a:schemeClr val="tx1"/>
                          </a:solidFill>
                        </a:rPr>
                        <a:t>CO</a:t>
                      </a:r>
                      <a:r>
                        <a:rPr lang="en-US" sz="1200" b="0" baseline="-25000" dirty="0">
                          <a:solidFill>
                            <a:schemeClr val="tx1"/>
                          </a:solidFill>
                        </a:rPr>
                        <a:t>2</a:t>
                      </a:r>
                      <a:endParaRPr lang="en-GB" sz="1200" b="0" baseline="-25000" dirty="0">
                        <a:solidFill>
                          <a:schemeClr val="tx1"/>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GB" sz="1200" b="0" dirty="0">
                          <a:solidFill>
                            <a:schemeClr val="tx1"/>
                          </a:solidFill>
                        </a:rPr>
                        <a:t>(Före) behandling</a:t>
                      </a:r>
                    </a:p>
                    <a:p>
                      <a:pPr marL="171450" indent="-171450">
                        <a:buFont typeface="Arial" panose="020B0604020202020204" pitchFamily="34" charset="0"/>
                        <a:buChar char="•"/>
                      </a:pPr>
                      <a:r>
                        <a:rPr lang="en-GB" sz="1200" b="0" dirty="0">
                          <a:solidFill>
                            <a:schemeClr val="tx1"/>
                          </a:solidFill>
                        </a:rPr>
                        <a:t>Omvandling</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US" sz="1200" b="0" dirty="0">
                          <a:solidFill>
                            <a:schemeClr val="tx1"/>
                          </a:solidFill>
                        </a:rPr>
                        <a:t>Bioplaster</a:t>
                      </a:r>
                    </a:p>
                    <a:p>
                      <a:pPr marL="171450" indent="-171450">
                        <a:buFont typeface="Arial" panose="020B0604020202020204" pitchFamily="34" charset="0"/>
                        <a:buChar char="•"/>
                      </a:pPr>
                      <a:r>
                        <a:rPr lang="en-US" sz="1200" b="0" dirty="0">
                          <a:solidFill>
                            <a:schemeClr val="tx1"/>
                          </a:solidFill>
                        </a:rPr>
                        <a:t>Byggstenar</a:t>
                      </a:r>
                    </a:p>
                    <a:p>
                      <a:pPr marL="171450" indent="-171450">
                        <a:buFont typeface="Arial" panose="020B0604020202020204" pitchFamily="34" charset="0"/>
                        <a:buChar char="•"/>
                      </a:pPr>
                      <a:r>
                        <a:rPr lang="en-US" sz="1200" b="0" dirty="0">
                          <a:solidFill>
                            <a:schemeClr val="tx1"/>
                          </a:solidFill>
                        </a:rPr>
                        <a:t>Biopolymerer</a:t>
                      </a:r>
                    </a:p>
                    <a:p>
                      <a:pPr marL="171450" indent="-171450">
                        <a:buFont typeface="Arial" panose="020B0604020202020204" pitchFamily="34" charset="0"/>
                        <a:buChar char="•"/>
                      </a:pPr>
                      <a:r>
                        <a:rPr lang="en-US" sz="1200" b="0" dirty="0">
                          <a:solidFill>
                            <a:schemeClr val="tx1"/>
                          </a:solidFill>
                        </a:rPr>
                        <a:t>Ytaktiva ämnen</a:t>
                      </a:r>
                    </a:p>
                    <a:p>
                      <a:pPr marL="171450" indent="-171450">
                        <a:buFont typeface="Arial" panose="020B0604020202020204" pitchFamily="34" charset="0"/>
                        <a:buChar char="•"/>
                      </a:pPr>
                      <a:r>
                        <a:rPr lang="en-US" sz="1200" b="0" dirty="0">
                          <a:solidFill>
                            <a:schemeClr val="tx1"/>
                          </a:solidFill>
                        </a:rPr>
                        <a:t>Aktiva ingredienser</a:t>
                      </a:r>
                    </a:p>
                    <a:p>
                      <a:pPr marL="171450" indent="-171450">
                        <a:buFont typeface="Arial" panose="020B0604020202020204" pitchFamily="34" charset="0"/>
                        <a:buChar char="•"/>
                      </a:pPr>
                      <a:r>
                        <a:rPr lang="en-US" sz="1200" b="0" dirty="0">
                          <a:solidFill>
                            <a:schemeClr val="tx1"/>
                          </a:solidFill>
                        </a:rPr>
                        <a:t>Biomaterial</a:t>
                      </a:r>
                    </a:p>
                    <a:p>
                      <a:pPr marL="171450" indent="-171450">
                        <a:buFont typeface="Arial" panose="020B0604020202020204" pitchFamily="34" charset="0"/>
                        <a:buChar char="•"/>
                      </a:pPr>
                      <a:r>
                        <a:rPr lang="en-US" sz="1200" b="0" dirty="0" err="1">
                          <a:solidFill>
                            <a:schemeClr val="tx1"/>
                          </a:solidFill>
                        </a:rPr>
                        <a:t>Biologiska smörjmedel</a:t>
                      </a:r>
                      <a:endParaRPr lang="en-GB" sz="1200" b="0" dirty="0">
                        <a:solidFill>
                          <a:schemeClr val="tx1"/>
                        </a:solidFill>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r>
                        <a:rPr lang="en-GB" sz="1200" b="0" dirty="0">
                          <a:solidFill>
                            <a:schemeClr val="tx1"/>
                          </a:solidFill>
                        </a:rPr>
                        <a:t>Biobränslen</a:t>
                      </a:r>
                    </a:p>
                    <a:p>
                      <a:pPr marL="171450" indent="-171450">
                        <a:buFont typeface="Arial" panose="020B0604020202020204" pitchFamily="34" charset="0"/>
                        <a:buChar char="•"/>
                      </a:pPr>
                      <a:r>
                        <a:rPr lang="en-GB" sz="1200" b="0" dirty="0">
                          <a:solidFill>
                            <a:schemeClr val="tx1"/>
                          </a:solidFill>
                        </a:rPr>
                        <a:t>Textilier</a:t>
                      </a:r>
                    </a:p>
                    <a:p>
                      <a:pPr marL="171450" indent="-171450">
                        <a:buFont typeface="Arial" panose="020B0604020202020204" pitchFamily="34" charset="0"/>
                        <a:buChar char="•"/>
                      </a:pPr>
                      <a:r>
                        <a:rPr lang="en-GB" sz="1200" b="0" dirty="0">
                          <a:solidFill>
                            <a:schemeClr val="tx1"/>
                          </a:solidFill>
                        </a:rPr>
                        <a:t>Förpackning</a:t>
                      </a:r>
                    </a:p>
                    <a:p>
                      <a:pPr marL="171450" indent="-171450">
                        <a:buFont typeface="Arial" panose="020B0604020202020204" pitchFamily="34" charset="0"/>
                        <a:buChar char="•"/>
                      </a:pPr>
                      <a:r>
                        <a:rPr lang="en-GB" sz="1200" b="0" dirty="0">
                          <a:solidFill>
                            <a:schemeClr val="tx1"/>
                          </a:solidFill>
                        </a:rPr>
                        <a:t>Lösningsmedel</a:t>
                      </a:r>
                    </a:p>
                    <a:p>
                      <a:pPr marL="171450" indent="-171450">
                        <a:buFont typeface="Arial" panose="020B0604020202020204" pitchFamily="34" charset="0"/>
                        <a:buChar char="•"/>
                      </a:pPr>
                      <a:r>
                        <a:rPr lang="en-GB" sz="1200" b="0" dirty="0">
                          <a:solidFill>
                            <a:schemeClr val="tx1"/>
                          </a:solidFill>
                        </a:rPr>
                        <a:t>Möbler</a:t>
                      </a:r>
                    </a:p>
                    <a:p>
                      <a:pPr marL="171450" indent="-171450">
                        <a:buFont typeface="Arial" panose="020B0604020202020204" pitchFamily="34" charset="0"/>
                        <a:buChar char="•"/>
                      </a:pPr>
                      <a:r>
                        <a:rPr lang="en-GB" sz="1200" b="0" dirty="0">
                          <a:solidFill>
                            <a:schemeClr val="tx1"/>
                          </a:solidFill>
                        </a:rPr>
                        <a:t>Personlig vård</a:t>
                      </a:r>
                    </a:p>
                    <a:p>
                      <a:pPr marL="171450" indent="-171450">
                        <a:buFont typeface="Arial" panose="020B0604020202020204" pitchFamily="34" charset="0"/>
                        <a:buChar char="•"/>
                      </a:pPr>
                      <a:r>
                        <a:rPr lang="en-GB" sz="1200" b="0" dirty="0">
                          <a:solidFill>
                            <a:schemeClr val="tx1"/>
                          </a:solidFill>
                        </a:rPr>
                        <a:t>Byggnadsmaterial</a:t>
                      </a:r>
                    </a:p>
                    <a:p>
                      <a:pPr marL="171450" indent="-171450">
                        <a:buFont typeface="Arial" panose="020B0604020202020204" pitchFamily="34" charset="0"/>
                        <a:buChar char="•"/>
                      </a:pPr>
                      <a:r>
                        <a:rPr lang="en-GB" sz="1200" b="0" dirty="0">
                          <a:solidFill>
                            <a:schemeClr val="tx1"/>
                          </a:solidFill>
                        </a:rPr>
                        <a:t>Läkemedel</a:t>
                      </a:r>
                    </a:p>
                    <a:p>
                      <a:pPr marL="171450" indent="-171450">
                        <a:buFont typeface="Arial" panose="020B0604020202020204" pitchFamily="34" charset="0"/>
                        <a:buChar char="•"/>
                      </a:pPr>
                      <a:r>
                        <a:rPr lang="en-GB" sz="1200" b="0" dirty="0">
                          <a:solidFill>
                            <a:schemeClr val="tx1"/>
                          </a:solidFill>
                        </a:rPr>
                        <a:t>Kläder</a:t>
                      </a:r>
                    </a:p>
                    <a:p>
                      <a:pPr marL="171450" indent="-171450">
                        <a:buFont typeface="Arial" panose="020B0604020202020204" pitchFamily="34" charset="0"/>
                        <a:buChar char="•"/>
                      </a:pPr>
                      <a:r>
                        <a:rPr lang="en-GB" sz="1200" b="0" dirty="0">
                          <a:solidFill>
                            <a:schemeClr val="tx1"/>
                          </a:solidFill>
                        </a:rPr>
                        <a:t>Komponenter till bilar</a:t>
                      </a:r>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132276338"/>
                  </a:ext>
                </a:extLst>
              </a:tr>
            </a:tbl>
          </a:graphicData>
        </a:graphic>
      </p:graphicFrame>
      <p:sp>
        <p:nvSpPr>
          <p:cNvPr id="10" name="CasellaDiTesto 9">
            <a:extLst>
              <a:ext uri="{FF2B5EF4-FFF2-40B4-BE49-F238E27FC236}">
                <a16:creationId xmlns:a16="http://schemas.microsoft.com/office/drawing/2014/main" id="{8278ACA0-AFB6-0846-7F40-F0B25D2874E8}"/>
              </a:ext>
            </a:extLst>
          </p:cNvPr>
          <p:cNvSpPr txBox="1"/>
          <p:nvPr/>
        </p:nvSpPr>
        <p:spPr>
          <a:xfrm rot="16200000">
            <a:off x="10800963" y="4965313"/>
            <a:ext cx="2505075" cy="276999"/>
          </a:xfrm>
          <a:prstGeom prst="rect">
            <a:avLst/>
          </a:prstGeom>
          <a:noFill/>
        </p:spPr>
        <p:txBody>
          <a:bodyPr wrap="square">
            <a:spAutoFit/>
          </a:bodyPr>
          <a:lstStyle/>
          <a:p>
            <a:r>
              <a:rPr lang="en-GB" sz="1200" dirty="0"/>
              <a:t>Bildkreditering: biopilots4u.eu</a:t>
            </a:r>
          </a:p>
        </p:txBody>
      </p:sp>
    </p:spTree>
    <p:extLst>
      <p:ext uri="{BB962C8B-B14F-4D97-AF65-F5344CB8AC3E}">
        <p14:creationId xmlns:p14="http://schemas.microsoft.com/office/powerpoint/2010/main" val="417798306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82D065-C9BB-4EDC-ABDD-F4791781E4A8}"/>
</file>

<file path=customXml/itemProps2.xml><?xml version="1.0" encoding="utf-8"?>
<ds:datastoreItem xmlns:ds="http://schemas.openxmlformats.org/officeDocument/2006/customXml" ds:itemID="{2C181503-B199-40E7-B57D-611169F20672}"/>
</file>

<file path=docProps/app.xml><?xml version="1.0" encoding="utf-8"?>
<Properties xmlns="http://schemas.openxmlformats.org/officeDocument/2006/extended-properties" xmlns:vt="http://schemas.openxmlformats.org/officeDocument/2006/docPropsVTypes">
  <Template/>
  <TotalTime>740</TotalTime>
  <Words>1892</Words>
  <Application>Microsoft Office PowerPoint</Application>
  <PresentationFormat>Widescreen</PresentationFormat>
  <Paragraphs>173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Tema1</vt:lpstr>
      <vt:lpstr>PowerPoint Presentation</vt:lpstr>
      <vt:lpstr>Kurs: (YRKESUTBILDNING -C2) Modul: Bioekonomi, cirkulär ekonomi och biobaserade produkter Ämne: Konceptet bioraffinaderi </vt:lpstr>
      <vt:lpstr>Sammanfattning</vt:lpstr>
      <vt:lpstr>Bioraffinaderi: definition</vt:lpstr>
      <vt:lpstr>Bioraffinaderier: produkter</vt:lpstr>
      <vt:lpstr>Generationer av bioraffinaderier</vt:lpstr>
      <vt:lpstr>Bioraffinaderier: viktiga drivkrafter</vt:lpstr>
      <vt:lpstr>Biomassa värde Pyramid</vt:lpstr>
      <vt:lpstr>Värdekedjan för biobaserade industrier</vt:lpstr>
      <vt:lpstr>En biobaserad värdekedja</vt:lpstr>
      <vt:lpstr>Cirkulär biobaserad värdekedja och FN:s globala mål för hållbar utveckling</vt:lpstr>
      <vt:lpstr>Fallstudie: Lantmännen Agroetanol </vt:lpstr>
      <vt:lpstr>Lantmännens bioraffinaderi</vt:lpstr>
      <vt:lpstr>Fallstudie: Mater-Bi</vt:lpstr>
      <vt:lpstr>Fallstudie: Mater-Bi mulchfilm </vt:lpstr>
      <vt:lpstr>Bioraffinaderi/bioekonomi SWOT-analys</vt:lpstr>
      <vt:lpstr>Bioraffinaderi/Bioekonomi SWOT-analys</vt:lpstr>
      <vt:lpstr>Bioraffinaderi/bioekonomi SWOT-analys</vt:lpstr>
      <vt:lpstr>Bioraffinaderi/bioekonomi SWOT-analys</vt:lpstr>
      <vt:lpstr>Slutsatser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docId:6B50B73E3A434AF409E7CD0863FBD65D</cp:keywords>
  <cp:lastModifiedBy>A S</cp:lastModifiedBy>
  <cp:revision>50</cp:revision>
  <dcterms:created xsi:type="dcterms:W3CDTF">2022-08-02T09:54:50Z</dcterms:created>
  <dcterms:modified xsi:type="dcterms:W3CDTF">2024-03-07T14:44:06Z</dcterms:modified>
</cp:coreProperties>
</file>