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media/image8.jpg" ContentType="image/jpg"/>
  <Override PartName="/ppt/media/image10.jpg" ContentType="image/jpg"/>
  <Override PartName="/ppt/media/image11.jpg" ContentType="image/jpg"/>
  <Override PartName="/ppt/media/image12.jpg" ContentType="image/jpg"/>
  <Override PartName="/ppt/media/image13.jpg" ContentType="image/jpg"/>
  <Override PartName="/ppt/media/image16.jpg" ContentType="image/jpg"/>
  <Override PartName="/ppt/media/image17.jpg" ContentType="image/jpg"/>
  <Override PartName="/ppt/media/image45.jpg" ContentType="image/jpg"/>
  <Override PartName="/ppt/media/image47.jpg" ContentType="image/jpg"/>
  <Override PartName="/ppt/media/image48.jpg" ContentType="image/jpg"/>
  <Override PartName="/ppt/authors.xml" ContentType="application/vnd.ms-powerpoint.authors+xml"/>
  <Override PartName="/ppt/media/image29.jpg" ContentType="image/jpg"/>
  <Override PartName="/ppt/media/image31.jpg" ContentType="image/jpg"/>
  <Override PartName="/ppt/media/image32.jpg" ContentType="image/jpg"/>
  <Override PartName="/ppt/media/image33.jpg" ContentType="image/jpg"/>
  <Override PartName="/ppt/media/image34.jpg" ContentType="image/jpg"/>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8"/>
  </p:notesMasterIdLst>
  <p:sldIdLst>
    <p:sldId id="265" r:id="rId2"/>
    <p:sldId id="256" r:id="rId3"/>
    <p:sldId id="347" r:id="rId4"/>
    <p:sldId id="459" r:id="rId5"/>
    <p:sldId id="460" r:id="rId6"/>
    <p:sldId id="461" r:id="rId7"/>
    <p:sldId id="462" r:id="rId8"/>
    <p:sldId id="463" r:id="rId9"/>
    <p:sldId id="464" r:id="rId10"/>
    <p:sldId id="465" r:id="rId11"/>
    <p:sldId id="258" r:id="rId12"/>
    <p:sldId id="259" r:id="rId13"/>
    <p:sldId id="278" r:id="rId14"/>
    <p:sldId id="279" r:id="rId15"/>
    <p:sldId id="280" r:id="rId16"/>
    <p:sldId id="285" r:id="rId17"/>
    <p:sldId id="286" r:id="rId18"/>
    <p:sldId id="282" r:id="rId19"/>
    <p:sldId id="283" r:id="rId20"/>
    <p:sldId id="287" r:id="rId21"/>
    <p:sldId id="290" r:id="rId22"/>
    <p:sldId id="291" r:id="rId23"/>
    <p:sldId id="292" r:id="rId24"/>
    <p:sldId id="293" r:id="rId25"/>
    <p:sldId id="294" r:id="rId26"/>
    <p:sldId id="295" r:id="rId27"/>
    <p:sldId id="296" r:id="rId28"/>
    <p:sldId id="297" r:id="rId29"/>
    <p:sldId id="308"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9" r:id="rId43"/>
    <p:sldId id="330" r:id="rId44"/>
    <p:sldId id="331" r:id="rId45"/>
    <p:sldId id="346" r:id="rId46"/>
    <p:sldId id="266"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9CE40-B589-190C-2371-2E805361FAAA}" name="Emily Hanna" initials="EH" userId="8ae97cf1e45fac28" providerId="Windows Live"/>
  <p188:author id="{1B25C851-AFA5-94E8-5361-8EA1BDD2DED2}" name="Abdallah Sobeih" initials="AS" userId="S::abdallah.sobeih@swideas.se::a92d96f1-e4c5-4e3d-8208-9416c7257c3c" providerId="AD"/>
  <p188:author id="{FBD171C8-F8B2-F9E1-6825-7B9F7011DA43}" name="Julia B. C. Moreira" initials="JM" userId="S::julia.moreira@swideas.se::1aba7dc1-301a-4096-b6ff-a7bc917baf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81B6C-C837-D10A-3D29-D24C9E9062AF}" v="6" dt="2024-03-26T11:58:53.42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3" d="100"/>
          <a:sy n="63"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26/03/2024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3483A96C-96F5-468C-9CF8-FF7564CE02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A22FE68-458F-4BCD-BF17-6AFAFA4814E2}" type="slidenum">
              <a:rPr lang="it-IT" altLang="it-IT"/>
              <a:pPr>
                <a:spcBef>
                  <a:spcPct val="0"/>
                </a:spcBef>
              </a:pPr>
              <a:t>4</a:t>
            </a:fld>
            <a:endParaRPr lang="it-IT" altLang="it-IT"/>
          </a:p>
        </p:txBody>
      </p:sp>
      <p:sp>
        <p:nvSpPr>
          <p:cNvPr id="38914" name="Rectangle 2">
            <a:extLst>
              <a:ext uri="{FF2B5EF4-FFF2-40B4-BE49-F238E27FC236}">
                <a16:creationId xmlns:a16="http://schemas.microsoft.com/office/drawing/2014/main" id="{A8622CD5-A011-4F08-9488-F2ACB1E6FCCD}"/>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BAAB87B-15A3-4E50-8052-20379F3BBB64}"/>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20969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3BE955D-48A3-4508-8F64-63DAC7ADBD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67ABAB4-09D7-4423-B8FB-2C1CCD7CB690}" type="slidenum">
              <a:rPr lang="it-IT" altLang="it-IT"/>
              <a:pPr>
                <a:spcBef>
                  <a:spcPct val="0"/>
                </a:spcBef>
              </a:pPr>
              <a:t>5</a:t>
            </a:fld>
            <a:endParaRPr lang="it-IT" altLang="it-IT"/>
          </a:p>
        </p:txBody>
      </p:sp>
      <p:sp>
        <p:nvSpPr>
          <p:cNvPr id="45058" name="Rectangle 2">
            <a:extLst>
              <a:ext uri="{FF2B5EF4-FFF2-40B4-BE49-F238E27FC236}">
                <a16:creationId xmlns:a16="http://schemas.microsoft.com/office/drawing/2014/main" id="{2BB0C4E6-3714-45C5-A812-2B9EEEB0E14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B8420C77-6E33-4900-A713-6EFA47D79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409997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691394A1-DD47-49D0-A1B9-BC666D56D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28DC5BF-685B-4823-8200-92BA5338376A}" type="slidenum">
              <a:rPr lang="it-IT" altLang="it-IT"/>
              <a:pPr>
                <a:spcBef>
                  <a:spcPct val="0"/>
                </a:spcBef>
              </a:pPr>
              <a:t>6</a:t>
            </a:fld>
            <a:endParaRPr lang="it-IT" altLang="it-IT"/>
          </a:p>
        </p:txBody>
      </p:sp>
      <p:sp>
        <p:nvSpPr>
          <p:cNvPr id="47106" name="Rectangle 2">
            <a:extLst>
              <a:ext uri="{FF2B5EF4-FFF2-40B4-BE49-F238E27FC236}">
                <a16:creationId xmlns:a16="http://schemas.microsoft.com/office/drawing/2014/main" id="{DC38B436-0CBC-4645-9A35-A5F45183D4C4}"/>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97DE4BED-2D0B-48FB-9B88-111C95A51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133176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033E3E97-11C0-471B-A409-247A49A01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93E1309-EAD4-464C-906C-2736BFC8E71C}" type="slidenum">
              <a:rPr lang="it-IT" altLang="it-IT"/>
              <a:pPr>
                <a:spcBef>
                  <a:spcPct val="0"/>
                </a:spcBef>
              </a:pPr>
              <a:t>7</a:t>
            </a:fld>
            <a:endParaRPr lang="it-IT" altLang="it-IT"/>
          </a:p>
        </p:txBody>
      </p:sp>
      <p:sp>
        <p:nvSpPr>
          <p:cNvPr id="51202" name="Rectangle 2">
            <a:extLst>
              <a:ext uri="{FF2B5EF4-FFF2-40B4-BE49-F238E27FC236}">
                <a16:creationId xmlns:a16="http://schemas.microsoft.com/office/drawing/2014/main" id="{A4F96C00-8DFB-4DE4-9AAF-6CE06DCA3A3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D5F90081-F081-4C30-A60C-92F01093FBC0}"/>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Feedstock sources can be divided into animal fats, oil crops, sugar plants, starchy plants, cellulosic biomass and wet biomass</a:t>
            </a:r>
          </a:p>
        </p:txBody>
      </p:sp>
    </p:spTree>
    <p:extLst>
      <p:ext uri="{BB962C8B-B14F-4D97-AF65-F5344CB8AC3E}">
        <p14:creationId xmlns:p14="http://schemas.microsoft.com/office/powerpoint/2010/main" val="343027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98AEDCD-7621-4BCA-857D-04BE9F360A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4B1B07B-0212-4FCB-AE63-7650321C60F3}" type="slidenum">
              <a:rPr lang="it-IT" altLang="it-IT"/>
              <a:pPr>
                <a:spcBef>
                  <a:spcPct val="0"/>
                </a:spcBef>
              </a:pPr>
              <a:t>8</a:t>
            </a:fld>
            <a:endParaRPr lang="it-IT" altLang="it-IT"/>
          </a:p>
        </p:txBody>
      </p:sp>
      <p:sp>
        <p:nvSpPr>
          <p:cNvPr id="53250" name="Rectangle 2">
            <a:extLst>
              <a:ext uri="{FF2B5EF4-FFF2-40B4-BE49-F238E27FC236}">
                <a16:creationId xmlns:a16="http://schemas.microsoft.com/office/drawing/2014/main" id="{C55ACE8F-3B81-41EF-A7F3-7F9A73C08F8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21F99241-D759-490A-A772-D98D1389E893}"/>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373175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B69FD7D8-9CC8-481E-8294-385591B5D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44358AD-3DDA-452B-863F-8F5E9FBFBB77}" type="slidenum">
              <a:rPr lang="it-IT" altLang="it-IT"/>
              <a:pPr>
                <a:spcBef>
                  <a:spcPct val="0"/>
                </a:spcBef>
              </a:pPr>
              <a:t>9</a:t>
            </a:fld>
            <a:endParaRPr lang="it-IT" altLang="it-IT"/>
          </a:p>
        </p:txBody>
      </p:sp>
      <p:sp>
        <p:nvSpPr>
          <p:cNvPr id="55298" name="Rectangle 2">
            <a:extLst>
              <a:ext uri="{FF2B5EF4-FFF2-40B4-BE49-F238E27FC236}">
                <a16:creationId xmlns:a16="http://schemas.microsoft.com/office/drawing/2014/main" id="{4DA02BB6-05CA-4353-8730-F1C5F17F6F45}"/>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942B6B5A-C7BB-45C9-9BE9-8921326F542E}"/>
              </a:ext>
            </a:extLst>
          </p:cNvPr>
          <p:cNvSpPr>
            <a:spLocks noGrp="1" noChangeArrowheads="1"/>
          </p:cNvSpPr>
          <p:nvPr>
            <p:ph type="body" idx="1"/>
          </p:nvPr>
        </p:nvSpPr>
        <p:spPr>
          <a:xfrm>
            <a:off x="906463" y="4691063"/>
            <a:ext cx="4984750" cy="4443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extLst>
      <p:ext uri="{BB962C8B-B14F-4D97-AF65-F5344CB8AC3E}">
        <p14:creationId xmlns:p14="http://schemas.microsoft.com/office/powerpoint/2010/main" val="413086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A86BE0B1-98FB-452E-8883-49837CA31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69734F4-93B1-4C34-9816-72BB5FB27880}" type="slidenum">
              <a:rPr lang="it-IT" altLang="it-IT"/>
              <a:pPr>
                <a:spcBef>
                  <a:spcPct val="0"/>
                </a:spcBef>
              </a:pPr>
              <a:t>10</a:t>
            </a:fld>
            <a:endParaRPr lang="it-IT" altLang="it-IT"/>
          </a:p>
        </p:txBody>
      </p:sp>
      <p:sp>
        <p:nvSpPr>
          <p:cNvPr id="57346" name="Rectangle 2">
            <a:extLst>
              <a:ext uri="{FF2B5EF4-FFF2-40B4-BE49-F238E27FC236}">
                <a16:creationId xmlns:a16="http://schemas.microsoft.com/office/drawing/2014/main" id="{B653513B-BDA2-44DD-8BC0-AE70290A3FD6}"/>
              </a:ext>
            </a:extLst>
          </p:cNvPr>
          <p:cNvSpPr>
            <a:spLocks noGrp="1" noRot="1" noChangeAspect="1" noChangeArrowheads="1" noTextEdit="1"/>
          </p:cNvSpPr>
          <p:nvPr>
            <p:ph type="sldImg"/>
          </p:nvPr>
        </p:nvSpPr>
        <p:spPr>
          <a:xfrm>
            <a:off x="122238" y="749300"/>
            <a:ext cx="6554787" cy="3687763"/>
          </a:xfrm>
          <a:ln/>
        </p:spPr>
      </p:sp>
      <p:sp>
        <p:nvSpPr>
          <p:cNvPr id="57347" name="Rectangle 3">
            <a:extLst>
              <a:ext uri="{FF2B5EF4-FFF2-40B4-BE49-F238E27FC236}">
                <a16:creationId xmlns:a16="http://schemas.microsoft.com/office/drawing/2014/main" id="{6F35C799-333B-4AC7-8977-B5411BA6C506}"/>
              </a:ext>
            </a:extLst>
          </p:cNvPr>
          <p:cNvSpPr>
            <a:spLocks noGrp="1" noChangeArrowheads="1"/>
          </p:cNvSpPr>
          <p:nvPr>
            <p:ph type="body" idx="1"/>
          </p:nvPr>
        </p:nvSpPr>
        <p:spPr>
          <a:xfrm>
            <a:off x="904875" y="4689475"/>
            <a:ext cx="4987925" cy="444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87" tIns="45087" rIns="91787" bIns="45087"/>
          <a:lstStyle/>
          <a:p>
            <a:pPr eaLnBrk="1" hangingPunct="1"/>
            <a:endParaRPr lang="en-US" altLang="it-IT"/>
          </a:p>
        </p:txBody>
      </p:sp>
    </p:spTree>
    <p:extLst>
      <p:ext uri="{BB962C8B-B14F-4D97-AF65-F5344CB8AC3E}">
        <p14:creationId xmlns:p14="http://schemas.microsoft.com/office/powerpoint/2010/main" val="95579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92171" y="493657"/>
            <a:ext cx="8436661" cy="553037"/>
          </a:xfrm>
          <a:prstGeom prst="rect">
            <a:avLst/>
          </a:prstGeom>
        </p:spPr>
        <p:txBody>
          <a:bodyPr wrap="square" lIns="0" tIns="0" rIns="0" bIns="0">
            <a:spAutoFit/>
          </a:bodyPr>
          <a:lstStyle>
            <a:lvl1pPr>
              <a:defRPr sz="3993" b="1" i="0">
                <a:solidFill>
                  <a:srgbClr val="008000"/>
                </a:solidFill>
                <a:latin typeface="Arial"/>
                <a:cs typeface="Aria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3092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16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3" b="1" i="0">
                <a:solidFill>
                  <a:srgbClr val="008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992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 id="2147483743" r:id="rId17"/>
    <p:sldLayoutId id="2147483744" r:id="rId18"/>
    <p:sldLayoutId id="2147483745" r:id="rId19"/>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29.jp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38.png"/><Relationship Id="rId12" Type="http://schemas.openxmlformats.org/officeDocument/2006/relationships/image" Target="../media/image26.png"/><Relationship Id="rId17" Type="http://schemas.openxmlformats.org/officeDocument/2006/relationships/image" Target="../media/image45.jpg"/><Relationship Id="rId2" Type="http://schemas.openxmlformats.org/officeDocument/2006/relationships/image" Target="../media/image35.png"/><Relationship Id="rId16"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21.png"/><Relationship Id="rId9" Type="http://schemas.openxmlformats.org/officeDocument/2006/relationships/image" Target="../media/image40.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2051">
            <a:extLst>
              <a:ext uri="{FF2B5EF4-FFF2-40B4-BE49-F238E27FC236}">
                <a16:creationId xmlns:a16="http://schemas.microsoft.com/office/drawing/2014/main" id="{8C51C09E-6D29-4E4D-B1F9-F72A2CD14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013" y="322333"/>
            <a:ext cx="79009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7636" name="Freeform 2052">
            <a:extLst>
              <a:ext uri="{FF2B5EF4-FFF2-40B4-BE49-F238E27FC236}">
                <a16:creationId xmlns:a16="http://schemas.microsoft.com/office/drawing/2014/main" id="{E5AE0A33-EF1D-43DB-8183-91BD8E755A52}"/>
              </a:ext>
            </a:extLst>
          </p:cNvPr>
          <p:cNvSpPr>
            <a:spLocks/>
          </p:cNvSpPr>
          <p:nvPr/>
        </p:nvSpPr>
        <p:spPr bwMode="auto">
          <a:xfrm>
            <a:off x="1981822" y="4279970"/>
            <a:ext cx="7948612" cy="1828800"/>
          </a:xfrm>
          <a:custGeom>
            <a:avLst/>
            <a:gdLst>
              <a:gd name="T0" fmla="*/ 0 w 5424"/>
              <a:gd name="T1" fmla="*/ 2147483646 h 1152"/>
              <a:gd name="T2" fmla="*/ 2147483646 w 5424"/>
              <a:gd name="T3" fmla="*/ 2147483646 h 1152"/>
              <a:gd name="T4" fmla="*/ 2147483646 w 5424"/>
              <a:gd name="T5" fmla="*/ 0 h 1152"/>
              <a:gd name="T6" fmla="*/ 2147483646 w 5424"/>
              <a:gd name="T7" fmla="*/ 0 h 1152"/>
              <a:gd name="T8" fmla="*/ 2147483646 w 5424"/>
              <a:gd name="T9" fmla="*/ 2147483646 h 1152"/>
              <a:gd name="T10" fmla="*/ 2147483646 w 5424"/>
              <a:gd name="T11" fmla="*/ 2147483646 h 1152"/>
              <a:gd name="T12" fmla="*/ 2147483646 w 5424"/>
              <a:gd name="T13" fmla="*/ 2147483646 h 1152"/>
              <a:gd name="T14" fmla="*/ 0 w 5424"/>
              <a:gd name="T15" fmla="*/ 2147483646 h 1152"/>
              <a:gd name="T16" fmla="*/ 0 w 5424"/>
              <a:gd name="T17" fmla="*/ 2147483646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24"/>
              <a:gd name="T28" fmla="*/ 0 h 1152"/>
              <a:gd name="T29" fmla="*/ 5424 w 5424"/>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24" h="1152">
                <a:moveTo>
                  <a:pt x="0" y="288"/>
                </a:moveTo>
                <a:lnTo>
                  <a:pt x="1968" y="288"/>
                </a:lnTo>
                <a:lnTo>
                  <a:pt x="2064" y="0"/>
                </a:lnTo>
                <a:lnTo>
                  <a:pt x="5424" y="0"/>
                </a:lnTo>
                <a:lnTo>
                  <a:pt x="5424" y="1152"/>
                </a:lnTo>
                <a:lnTo>
                  <a:pt x="4416" y="1152"/>
                </a:lnTo>
                <a:lnTo>
                  <a:pt x="2880" y="1008"/>
                </a:lnTo>
                <a:lnTo>
                  <a:pt x="0" y="1008"/>
                </a:lnTo>
                <a:lnTo>
                  <a:pt x="0" y="288"/>
                </a:lnTo>
                <a:close/>
              </a:path>
            </a:pathLst>
          </a:custGeom>
          <a:noFill/>
          <a:ln w="28575">
            <a:solidFill>
              <a:srgbClr val="33CC33"/>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7" name="Freeform 2053">
            <a:extLst>
              <a:ext uri="{FF2B5EF4-FFF2-40B4-BE49-F238E27FC236}">
                <a16:creationId xmlns:a16="http://schemas.microsoft.com/office/drawing/2014/main" id="{3629734C-6FFE-4171-A16F-E62F1067F890}"/>
              </a:ext>
            </a:extLst>
          </p:cNvPr>
          <p:cNvSpPr>
            <a:spLocks/>
          </p:cNvSpPr>
          <p:nvPr/>
        </p:nvSpPr>
        <p:spPr bwMode="auto">
          <a:xfrm>
            <a:off x="1998387" y="268357"/>
            <a:ext cx="7948612" cy="4546600"/>
          </a:xfrm>
          <a:custGeom>
            <a:avLst/>
            <a:gdLst>
              <a:gd name="T0" fmla="*/ 0 w 5376"/>
              <a:gd name="T1" fmla="*/ 2147483646 h 2864"/>
              <a:gd name="T2" fmla="*/ 0 w 5376"/>
              <a:gd name="T3" fmla="*/ 2147483646 h 2864"/>
              <a:gd name="T4" fmla="*/ 2147483646 w 5376"/>
              <a:gd name="T5" fmla="*/ 2147483646 h 2864"/>
              <a:gd name="T6" fmla="*/ 2147483646 w 5376"/>
              <a:gd name="T7" fmla="*/ 2147483646 h 2864"/>
              <a:gd name="T8" fmla="*/ 2147483646 w 5376"/>
              <a:gd name="T9" fmla="*/ 2147483646 h 2864"/>
              <a:gd name="T10" fmla="*/ 2147483646 w 5376"/>
              <a:gd name="T11" fmla="*/ 2147483646 h 2864"/>
              <a:gd name="T12" fmla="*/ 2147483646 w 5376"/>
              <a:gd name="T13" fmla="*/ 2147483646 h 2864"/>
              <a:gd name="T14" fmla="*/ 2147483646 w 5376"/>
              <a:gd name="T15" fmla="*/ 0 h 2864"/>
              <a:gd name="T16" fmla="*/ 2147483646 w 5376"/>
              <a:gd name="T17" fmla="*/ 0 h 2864"/>
              <a:gd name="T18" fmla="*/ 2147483646 w 5376"/>
              <a:gd name="T19" fmla="*/ 2147483646 h 2864"/>
              <a:gd name="T20" fmla="*/ 2147483646 w 5376"/>
              <a:gd name="T21" fmla="*/ 2147483646 h 2864"/>
              <a:gd name="T22" fmla="*/ 2147483646 w 5376"/>
              <a:gd name="T23" fmla="*/ 2147483646 h 2864"/>
              <a:gd name="T24" fmla="*/ 0 w 5376"/>
              <a:gd name="T25" fmla="*/ 2147483646 h 2864"/>
              <a:gd name="T26" fmla="*/ 0 w 5376"/>
              <a:gd name="T27" fmla="*/ 2147483646 h 2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76"/>
              <a:gd name="T43" fmla="*/ 0 h 2864"/>
              <a:gd name="T44" fmla="*/ 5376 w 5376"/>
              <a:gd name="T45" fmla="*/ 2864 h 2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76" h="2864">
                <a:moveTo>
                  <a:pt x="0" y="2768"/>
                </a:moveTo>
                <a:lnTo>
                  <a:pt x="0" y="1616"/>
                </a:lnTo>
                <a:lnTo>
                  <a:pt x="576" y="1616"/>
                </a:lnTo>
                <a:lnTo>
                  <a:pt x="1075" y="752"/>
                </a:lnTo>
                <a:lnTo>
                  <a:pt x="2736" y="752"/>
                </a:lnTo>
                <a:lnTo>
                  <a:pt x="2930" y="416"/>
                </a:lnTo>
                <a:lnTo>
                  <a:pt x="3792" y="416"/>
                </a:lnTo>
                <a:lnTo>
                  <a:pt x="4512" y="0"/>
                </a:lnTo>
                <a:lnTo>
                  <a:pt x="5376" y="0"/>
                </a:lnTo>
                <a:lnTo>
                  <a:pt x="5376" y="2864"/>
                </a:lnTo>
                <a:lnTo>
                  <a:pt x="2112" y="2864"/>
                </a:lnTo>
                <a:lnTo>
                  <a:pt x="2016" y="2808"/>
                </a:lnTo>
                <a:lnTo>
                  <a:pt x="0" y="2808"/>
                </a:lnTo>
                <a:lnTo>
                  <a:pt x="0" y="2720"/>
                </a:lnTo>
              </a:path>
            </a:pathLst>
          </a:custGeom>
          <a:noFill/>
          <a:ln w="28575">
            <a:solidFill>
              <a:srgbClr val="FF000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7639" name="Text Box 2055">
            <a:extLst>
              <a:ext uri="{FF2B5EF4-FFF2-40B4-BE49-F238E27FC236}">
                <a16:creationId xmlns:a16="http://schemas.microsoft.com/office/drawing/2014/main" id="{E417D7DC-A92F-4C92-AE72-4D56D4682C5D}"/>
              </a:ext>
            </a:extLst>
          </p:cNvPr>
          <p:cNvSpPr txBox="1">
            <a:spLocks noChangeArrowheads="1"/>
          </p:cNvSpPr>
          <p:nvPr/>
        </p:nvSpPr>
        <p:spPr bwMode="auto">
          <a:xfrm>
            <a:off x="1884087" y="5881758"/>
            <a:ext cx="2281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a:solidFill>
                  <a:srgbClr val="006600"/>
                </a:solidFill>
                <a:latin typeface="Arial" panose="020B0604020202020204" pitchFamily="34" charset="0"/>
              </a:rPr>
              <a:t>1</a:t>
            </a:r>
            <a:r>
              <a:rPr lang="fr-FR" altLang="it-IT" sz="1200" b="1" baseline="30000">
                <a:solidFill>
                  <a:srgbClr val="006600"/>
                </a:solidFill>
                <a:latin typeface="Arial" panose="020B0604020202020204" pitchFamily="34" charset="0"/>
              </a:rPr>
              <a:t>ST</a:t>
            </a:r>
            <a:r>
              <a:rPr lang="fr-FR" altLang="it-IT" sz="1200" b="1">
                <a:solidFill>
                  <a:srgbClr val="006600"/>
                </a:solidFill>
                <a:latin typeface="Arial" panose="020B0604020202020204" pitchFamily="34" charset="0"/>
              </a:rPr>
              <a:t> GENERATION BIOFUELS</a:t>
            </a:r>
            <a:endParaRPr lang="en-GB" altLang="it-IT" sz="1200" b="1">
              <a:latin typeface="Times New Roman" panose="02020603050405020304" pitchFamily="18" charset="0"/>
            </a:endParaRPr>
          </a:p>
        </p:txBody>
      </p:sp>
      <p:sp>
        <p:nvSpPr>
          <p:cNvPr id="197640" name="Rectangle 2056">
            <a:extLst>
              <a:ext uri="{FF2B5EF4-FFF2-40B4-BE49-F238E27FC236}">
                <a16:creationId xmlns:a16="http://schemas.microsoft.com/office/drawing/2014/main" id="{69DA8390-F361-4F74-9403-DD33010A5BE0}"/>
              </a:ext>
            </a:extLst>
          </p:cNvPr>
          <p:cNvSpPr>
            <a:spLocks noChangeArrowheads="1"/>
          </p:cNvSpPr>
          <p:nvPr/>
        </p:nvSpPr>
        <p:spPr bwMode="auto">
          <a:xfrm>
            <a:off x="7815264" y="6526213"/>
            <a:ext cx="18684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it-IT" sz="1000" b="1">
                <a:solidFill>
                  <a:srgbClr val="000099"/>
                </a:solidFill>
                <a:latin typeface="Arial" panose="020B0604020202020204" pitchFamily="34" charset="0"/>
              </a:rPr>
              <a:t>Fonte: Hamelinck et al, 2005</a:t>
            </a:r>
            <a:endParaRPr lang="en-GB" altLang="it-IT" sz="1000" b="1">
              <a:solidFill>
                <a:srgbClr val="000099"/>
              </a:solidFill>
              <a:latin typeface="Arial" panose="020B0604020202020204" pitchFamily="34" charset="0"/>
            </a:endParaRPr>
          </a:p>
        </p:txBody>
      </p:sp>
      <p:sp>
        <p:nvSpPr>
          <p:cNvPr id="197641" name="Text Box 2057">
            <a:extLst>
              <a:ext uri="{FF2B5EF4-FFF2-40B4-BE49-F238E27FC236}">
                <a16:creationId xmlns:a16="http://schemas.microsoft.com/office/drawing/2014/main" id="{8ABB140C-44C4-470E-B132-4FA712951D6A}"/>
              </a:ext>
            </a:extLst>
          </p:cNvPr>
          <p:cNvSpPr txBox="1">
            <a:spLocks noChangeArrowheads="1"/>
          </p:cNvSpPr>
          <p:nvPr/>
        </p:nvSpPr>
        <p:spPr bwMode="auto">
          <a:xfrm>
            <a:off x="3509687" y="1187521"/>
            <a:ext cx="2297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4"/>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fr-FR" altLang="it-IT" sz="1200" b="1">
                <a:solidFill>
                  <a:srgbClr val="CC0000"/>
                </a:solidFill>
                <a:latin typeface="Arial" panose="020B0604020202020204" pitchFamily="34" charset="0"/>
              </a:rPr>
              <a:t>2</a:t>
            </a:r>
            <a:r>
              <a:rPr lang="fr-FR" altLang="it-IT" sz="1200" b="1" baseline="30000">
                <a:solidFill>
                  <a:srgbClr val="CC0000"/>
                </a:solidFill>
                <a:latin typeface="Arial" panose="020B0604020202020204" pitchFamily="34" charset="0"/>
              </a:rPr>
              <a:t>ND</a:t>
            </a:r>
            <a:r>
              <a:rPr lang="fr-FR" altLang="it-IT" sz="1200" b="1">
                <a:solidFill>
                  <a:srgbClr val="CC0000"/>
                </a:solidFill>
                <a:latin typeface="Arial" panose="020B0604020202020204" pitchFamily="34" charset="0"/>
              </a:rPr>
              <a:t> GENERATION BIOFUELS</a:t>
            </a:r>
            <a:endParaRPr lang="en-GB" altLang="it-IT" sz="1200" b="1">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429259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wipe(left)">
                                      <p:cBhvr>
                                        <p:cTn id="7" dur="500"/>
                                        <p:tgtEl>
                                          <p:spTgt spid="1976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7640"/>
                                        </p:tgtEl>
                                        <p:attrNameLst>
                                          <p:attrName>style.visibility</p:attrName>
                                        </p:attrNameLst>
                                      </p:cBhvr>
                                      <p:to>
                                        <p:strVal val="visible"/>
                                      </p:to>
                                    </p:set>
                                    <p:animEffect transition="in" filter="wipe(left)">
                                      <p:cBhvr>
                                        <p:cTn id="11" dur="500"/>
                                        <p:tgtEl>
                                          <p:spTgt spid="1976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7636"/>
                                        </p:tgtEl>
                                        <p:attrNameLst>
                                          <p:attrName>style.visibility</p:attrName>
                                        </p:attrNameLst>
                                      </p:cBhvr>
                                      <p:to>
                                        <p:strVal val="visible"/>
                                      </p:to>
                                    </p:set>
                                    <p:animEffect transition="in" filter="wipe(left)">
                                      <p:cBhvr>
                                        <p:cTn id="16" dur="500"/>
                                        <p:tgtEl>
                                          <p:spTgt spid="197636"/>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7639"/>
                                        </p:tgtEl>
                                        <p:attrNameLst>
                                          <p:attrName>style.visibility</p:attrName>
                                        </p:attrNameLst>
                                      </p:cBhvr>
                                      <p:to>
                                        <p:strVal val="visible"/>
                                      </p:to>
                                    </p:set>
                                    <p:animEffect transition="in" filter="wipe(left)">
                                      <p:cBhvr>
                                        <p:cTn id="20" dur="500"/>
                                        <p:tgtEl>
                                          <p:spTgt spid="1976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97637"/>
                                        </p:tgtEl>
                                        <p:attrNameLst>
                                          <p:attrName>style.visibility</p:attrName>
                                        </p:attrNameLst>
                                      </p:cBhvr>
                                      <p:to>
                                        <p:strVal val="visible"/>
                                      </p:to>
                                    </p:set>
                                    <p:animEffect transition="in" filter="wipe(left)">
                                      <p:cBhvr>
                                        <p:cTn id="25" dur="500"/>
                                        <p:tgtEl>
                                          <p:spTgt spid="197637"/>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97641"/>
                                        </p:tgtEl>
                                        <p:attrNameLst>
                                          <p:attrName>style.visibility</p:attrName>
                                        </p:attrNameLst>
                                      </p:cBhvr>
                                      <p:to>
                                        <p:strVal val="visible"/>
                                      </p:to>
                                    </p:set>
                                    <p:animEffect transition="in" filter="wipe(left)">
                                      <p:cBhvr>
                                        <p:cTn id="29" dur="5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9" grpId="0" autoUpdateAnimBg="0"/>
      <p:bldP spid="197640" grpId="0" autoUpdateAnimBg="0"/>
      <p:bldP spid="19764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37190" y="383517"/>
            <a:ext cx="8298754" cy="5941679"/>
            <a:chOff x="771698" y="506037"/>
            <a:chExt cx="9143998" cy="6546850"/>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1083888"/>
              <a:ext cx="9143998" cy="5368923"/>
            </a:xfrm>
            <a:prstGeom prst="rect">
              <a:avLst/>
            </a:prstGeom>
          </p:spPr>
        </p:pic>
      </p:grpSp>
      <p:sp>
        <p:nvSpPr>
          <p:cNvPr id="7" name="object 11">
            <a:extLst>
              <a:ext uri="{FF2B5EF4-FFF2-40B4-BE49-F238E27FC236}">
                <a16:creationId xmlns:a16="http://schemas.microsoft.com/office/drawing/2014/main" id="{720E5CEA-D233-414D-B536-965702F44FD3}"/>
              </a:ext>
            </a:extLst>
          </p:cNvPr>
          <p:cNvSpPr txBox="1"/>
          <p:nvPr/>
        </p:nvSpPr>
        <p:spPr>
          <a:xfrm>
            <a:off x="8956078" y="3003296"/>
            <a:ext cx="3307042" cy="681950"/>
          </a:xfrm>
          <a:prstGeom prst="rect">
            <a:avLst/>
          </a:prstGeom>
        </p:spPr>
        <p:txBody>
          <a:bodyPr vert="horz" wrap="square" lIns="0" tIns="11526" rIns="0" bIns="0" rtlCol="0">
            <a:spAutoFit/>
          </a:bodyPr>
          <a:lstStyle/>
          <a:p>
            <a:pPr>
              <a:spcBef>
                <a:spcPts val="91"/>
              </a:spcBef>
            </a:pPr>
            <a:r>
              <a:rPr lang="en-US" sz="4356" b="1" spc="-572" dirty="0">
                <a:solidFill>
                  <a:srgbClr val="008000"/>
                </a:solidFill>
                <a:latin typeface="Arial"/>
                <a:cs typeface="Arial"/>
              </a:rPr>
              <a:t>BIOBRÄNSLE</a:t>
            </a:r>
            <a:endParaRPr sz="4356"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46623" y="441592"/>
            <a:ext cx="8298754" cy="5974815"/>
          </a:xfrm>
          <a:prstGeom prst="rect">
            <a:avLst/>
          </a:prstGeom>
        </p:spPr>
      </p:pic>
      <p:sp>
        <p:nvSpPr>
          <p:cNvPr id="7" name="object 7"/>
          <p:cNvSpPr txBox="1"/>
          <p:nvPr/>
        </p:nvSpPr>
        <p:spPr>
          <a:xfrm>
            <a:off x="9372656" y="987650"/>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82210" y="399090"/>
            <a:ext cx="8707094" cy="6059819"/>
            <a:chOff x="924098" y="439737"/>
            <a:chExt cx="9593928" cy="6677023"/>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1374028" y="439737"/>
              <a:ext cx="9143998" cy="6677023"/>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95869"/>
            <a:ext cx="8298756" cy="6052905"/>
            <a:chOff x="771698" y="436188"/>
            <a:chExt cx="9144000" cy="6669405"/>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36188"/>
              <a:ext cx="9143998" cy="6669086"/>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3737"/>
            <a:ext cx="8022131" cy="7492"/>
          </a:xfrm>
          <a:custGeom>
            <a:avLst/>
            <a:gdLst/>
            <a:ahLst/>
            <a:cxnLst/>
            <a:rect l="l" t="t" r="r" b="b"/>
            <a:pathLst>
              <a:path w="8839200" h="8254">
                <a:moveTo>
                  <a:pt x="0" y="7937"/>
                </a:moveTo>
                <a:lnTo>
                  <a:pt x="8839198" y="7937"/>
                </a:lnTo>
                <a:lnTo>
                  <a:pt x="8839198" y="0"/>
                </a:lnTo>
                <a:lnTo>
                  <a:pt x="0" y="0"/>
                </a:lnTo>
                <a:lnTo>
                  <a:pt x="0" y="7937"/>
                </a:lnTo>
                <a:close/>
              </a:path>
            </a:pathLst>
          </a:custGeom>
          <a:solidFill>
            <a:srgbClr val="E0E0E0"/>
          </a:solidFill>
        </p:spPr>
        <p:txBody>
          <a:bodyPr wrap="square" lIns="0" tIns="0" rIns="0" bIns="0" rtlCol="0"/>
          <a:lstStyle/>
          <a:p>
            <a:endParaRPr sz="1634"/>
          </a:p>
        </p:txBody>
      </p:sp>
      <p:pic>
        <p:nvPicPr>
          <p:cNvPr id="114" name="object 114"/>
          <p:cNvPicPr/>
          <p:nvPr/>
        </p:nvPicPr>
        <p:blipFill>
          <a:blip r:embed="rId2" cstate="print"/>
          <a:stretch>
            <a:fillRect/>
          </a:stretch>
        </p:blipFill>
        <p:spPr>
          <a:xfrm>
            <a:off x="927465" y="1114808"/>
            <a:ext cx="4783309" cy="5278929"/>
          </a:xfrm>
          <a:prstGeom prst="rect">
            <a:avLst/>
          </a:prstGeom>
        </p:spPr>
      </p:pic>
      <p:pic>
        <p:nvPicPr>
          <p:cNvPr id="119" name="object 114">
            <a:extLst>
              <a:ext uri="{FF2B5EF4-FFF2-40B4-BE49-F238E27FC236}">
                <a16:creationId xmlns:a16="http://schemas.microsoft.com/office/drawing/2014/main" id="{BCA26C59-1938-4352-B425-78558DBCD011}"/>
              </a:ext>
            </a:extLst>
          </p:cNvPr>
          <p:cNvPicPr/>
          <p:nvPr/>
        </p:nvPicPr>
        <p:blipFill>
          <a:blip r:embed="rId3" cstate="print"/>
          <a:stretch>
            <a:fillRect/>
          </a:stretch>
        </p:blipFill>
        <p:spPr>
          <a:xfrm>
            <a:off x="6093275" y="687915"/>
            <a:ext cx="4740086" cy="59215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646043" y="2084626"/>
            <a:ext cx="11545957" cy="3348449"/>
          </a:xfrm>
          <a:prstGeom prst="rect">
            <a:avLst/>
          </a:prstGeom>
        </p:spPr>
        <p:txBody>
          <a:bodyPr vert="horz" wrap="square" lIns="0" tIns="11526" rIns="0" bIns="0" rtlCol="0">
            <a:spAutoFit/>
          </a:bodyPr>
          <a:lstStyle/>
          <a:p>
            <a:pPr marL="183848" marR="13255" indent="-172898">
              <a:spcBef>
                <a:spcPts val="91"/>
              </a:spcBef>
            </a:pPr>
            <a:r>
              <a:rPr lang="sv-SE" sz="2400" b="1" spc="-109" dirty="0">
                <a:latin typeface="Arial"/>
                <a:cs typeface="Arial"/>
              </a:rPr>
              <a:t>Växtbaserad etanol kan framställas genom odling av vete och sockerbetor från vilka socker </a:t>
            </a:r>
            <a:r>
              <a:rPr lang="sv-SE" sz="2400" b="1" spc="-109" dirty="0" err="1">
                <a:latin typeface="Arial"/>
                <a:cs typeface="Arial"/>
              </a:rPr>
              <a:t>extraheras.Genom</a:t>
            </a:r>
            <a:r>
              <a:rPr lang="sv-SE" sz="2400" b="1" spc="-109" dirty="0">
                <a:latin typeface="Arial"/>
                <a:cs typeface="Arial"/>
              </a:rPr>
              <a:t> jäsning av sockerbetorna och efterföljande destillation framställs etanol.  Denna kan användas som tillsats upp till 5% direkt i blyfri bensin eller omvandlas till ETBE (Etyl Tertiär-Butyl Ester) genom reaktion med </a:t>
            </a:r>
            <a:r>
              <a:rPr lang="sv-SE" sz="2400" b="1" spc="-109" dirty="0" err="1">
                <a:latin typeface="Arial"/>
                <a:cs typeface="Arial"/>
              </a:rPr>
              <a:t>isobutylen</a:t>
            </a:r>
            <a:r>
              <a:rPr lang="sv-SE" sz="2400" b="1" spc="-109" dirty="0">
                <a:latin typeface="Arial"/>
                <a:cs typeface="Arial"/>
              </a:rPr>
              <a:t>, och blandas upp till 15% med blyfri bensin.</a:t>
            </a:r>
          </a:p>
          <a:p>
            <a:pPr marL="183848" marR="13255" indent="-172898">
              <a:spcBef>
                <a:spcPts val="91"/>
              </a:spcBef>
            </a:pPr>
            <a:r>
              <a:rPr lang="sv-SE" sz="2400" b="1" spc="-109" dirty="0">
                <a:latin typeface="Arial"/>
                <a:cs typeface="Arial"/>
              </a:rPr>
              <a:t>  Det finns också modifierade bilar på marknaden som kan drivas med bioetanol-bensinblandningar med båda rena komponenter (FLEXFUEL CARS)MTBE (</a:t>
            </a:r>
            <a:r>
              <a:rPr lang="sv-SE" sz="2400" b="1" spc="-109" dirty="0" err="1">
                <a:latin typeface="Arial"/>
                <a:cs typeface="Arial"/>
              </a:rPr>
              <a:t>Methyl</a:t>
            </a:r>
            <a:r>
              <a:rPr lang="sv-SE" sz="2400" b="1" spc="-109" dirty="0">
                <a:latin typeface="Arial"/>
                <a:cs typeface="Arial"/>
              </a:rPr>
              <a:t> </a:t>
            </a:r>
            <a:r>
              <a:rPr lang="sv-SE" sz="2400" b="1" spc="-109" dirty="0" err="1">
                <a:latin typeface="Arial"/>
                <a:cs typeface="Arial"/>
              </a:rPr>
              <a:t>Tertiary</a:t>
            </a:r>
            <a:r>
              <a:rPr lang="sv-SE" sz="2400" b="1" spc="-109" dirty="0">
                <a:latin typeface="Arial"/>
                <a:cs typeface="Arial"/>
              </a:rPr>
              <a:t>-Butyl Ester) är ett derivat av metanol som utvinns ur sockergrödor och liknar ETBE.</a:t>
            </a:r>
            <a:endParaRPr sz="2400" dirty="0">
              <a:latin typeface="Arial"/>
              <a:cs typeface="Arial"/>
            </a:endParaRPr>
          </a:p>
        </p:txBody>
      </p:sp>
      <p:sp>
        <p:nvSpPr>
          <p:cNvPr id="112" name="object 112"/>
          <p:cNvSpPr txBox="1">
            <a:spLocks noGrp="1"/>
          </p:cNvSpPr>
          <p:nvPr>
            <p:ph type="title"/>
          </p:nvPr>
        </p:nvSpPr>
        <p:spPr>
          <a:xfrm>
            <a:off x="4645337" y="575930"/>
            <a:ext cx="2765676" cy="688747"/>
          </a:xfrm>
          <a:prstGeom prst="rect">
            <a:avLst/>
          </a:prstGeom>
        </p:spPr>
        <p:txBody>
          <a:bodyPr vert="horz" wrap="square" lIns="0" tIns="11526" rIns="0" bIns="0" rtlCol="0" anchor="ctr">
            <a:spAutoFit/>
          </a:bodyPr>
          <a:lstStyle/>
          <a:p>
            <a:pPr marL="11527">
              <a:lnSpc>
                <a:spcPct val="100000"/>
              </a:lnSpc>
              <a:spcBef>
                <a:spcPts val="91"/>
              </a:spcBef>
            </a:pPr>
            <a:r>
              <a:rPr lang="it-IT" spc="-522" dirty="0"/>
              <a:t>BIOETANOL</a:t>
            </a:r>
            <a:endParaRPr spc="-49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3190015" y="607253"/>
            <a:ext cx="6368210" cy="626102"/>
          </a:xfrm>
          <a:prstGeom prst="rect">
            <a:avLst/>
          </a:prstGeom>
        </p:spPr>
        <p:txBody>
          <a:bodyPr vert="horz" wrap="square" lIns="0" tIns="11526" rIns="0" bIns="0" rtlCol="0" anchor="ctr">
            <a:spAutoFit/>
          </a:bodyPr>
          <a:lstStyle/>
          <a:p>
            <a:pPr marL="11527">
              <a:lnSpc>
                <a:spcPct val="100000"/>
              </a:lnSpc>
              <a:spcBef>
                <a:spcPts val="91"/>
              </a:spcBef>
            </a:pPr>
            <a:r>
              <a:rPr lang="it-IT" spc="-481" dirty="0"/>
              <a:t>PRODUKTION AV BIOETANOL</a:t>
            </a:r>
            <a:endParaRPr spc="-481" dirty="0"/>
          </a:p>
        </p:txBody>
      </p:sp>
      <p:grpSp>
        <p:nvGrpSpPr>
          <p:cNvPr id="111" name="object 111"/>
          <p:cNvGrpSpPr/>
          <p:nvPr/>
        </p:nvGrpSpPr>
        <p:grpSpPr>
          <a:xfrm>
            <a:off x="1949018" y="1819958"/>
            <a:ext cx="7973786" cy="4718477"/>
            <a:chOff x="777340" y="2005324"/>
            <a:chExt cx="8785931" cy="5199062"/>
          </a:xfrm>
        </p:grpSpPr>
        <p:pic>
          <p:nvPicPr>
            <p:cNvPr id="112" name="object 112"/>
            <p:cNvPicPr/>
            <p:nvPr/>
          </p:nvPicPr>
          <p:blipFill>
            <a:blip r:embed="rId2" cstate="print"/>
            <a:stretch>
              <a:fillRect/>
            </a:stretch>
          </p:blipFill>
          <p:spPr>
            <a:xfrm>
              <a:off x="777340" y="2005324"/>
              <a:ext cx="4780340" cy="5199062"/>
            </a:xfrm>
            <a:prstGeom prst="rect">
              <a:avLst/>
            </a:prstGeom>
          </p:spPr>
        </p:pic>
        <p:pic>
          <p:nvPicPr>
            <p:cNvPr id="113" name="object 113"/>
            <p:cNvPicPr/>
            <p:nvPr/>
          </p:nvPicPr>
          <p:blipFill>
            <a:blip r:embed="rId3" cstate="print"/>
            <a:stretch>
              <a:fillRect/>
            </a:stretch>
          </p:blipFill>
          <p:spPr>
            <a:xfrm>
              <a:off x="5556971" y="2008763"/>
              <a:ext cx="4006300" cy="5040930"/>
            </a:xfrm>
            <a:prstGeom prst="rect">
              <a:avLst/>
            </a:prstGeom>
          </p:spPr>
        </p:pic>
      </p:gr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dirty="0">
              <a:latin typeface="Georgia"/>
              <a:cs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384342"/>
            <a:ext cx="8298754" cy="6078549"/>
            <a:chOff x="771698" y="423488"/>
            <a:chExt cx="9143998" cy="66976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23488"/>
              <a:ext cx="9143998" cy="6697661"/>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3897" y="407394"/>
            <a:ext cx="8298754" cy="6032445"/>
            <a:chOff x="771698" y="448888"/>
            <a:chExt cx="9143998" cy="6646861"/>
          </a:xfrm>
        </p:grpSpPr>
        <p:sp>
          <p:nvSpPr>
            <p:cNvPr id="3" name="object 3"/>
            <p:cNvSpPr/>
            <p:nvPr/>
          </p:nvSpPr>
          <p:spPr>
            <a:xfrm>
              <a:off x="924098" y="506037"/>
              <a:ext cx="8832850" cy="6546850"/>
            </a:xfrm>
            <a:custGeom>
              <a:avLst/>
              <a:gdLst/>
              <a:ahLst/>
              <a:cxnLst/>
              <a:rect l="l" t="t" r="r" b="b"/>
              <a:pathLst>
                <a:path w="8832850" h="6546850">
                  <a:moveTo>
                    <a:pt x="0" y="0"/>
                  </a:moveTo>
                  <a:lnTo>
                    <a:pt x="8832847" y="0"/>
                  </a:lnTo>
                  <a:lnTo>
                    <a:pt x="8832847" y="6546848"/>
                  </a:lnTo>
                  <a:lnTo>
                    <a:pt x="0" y="6546848"/>
                  </a:lnTo>
                  <a:lnTo>
                    <a:pt x="0" y="0"/>
                  </a:lnTo>
                  <a:close/>
                </a:path>
              </a:pathLst>
            </a:custGeom>
            <a:ln w="9524">
              <a:solidFill>
                <a:srgbClr val="8DA8A9"/>
              </a:solidFill>
            </a:ln>
          </p:spPr>
          <p:txBody>
            <a:bodyPr wrap="square" lIns="0" tIns="0" rIns="0" bIns="0" rtlCol="0"/>
            <a:lstStyle/>
            <a:p>
              <a:endParaRPr sz="1634"/>
            </a:p>
          </p:txBody>
        </p:sp>
        <p:pic>
          <p:nvPicPr>
            <p:cNvPr id="4" name="object 4"/>
            <p:cNvPicPr/>
            <p:nvPr/>
          </p:nvPicPr>
          <p:blipFill>
            <a:blip r:embed="rId2" cstate="print"/>
            <a:stretch>
              <a:fillRect/>
            </a:stretch>
          </p:blipFill>
          <p:spPr>
            <a:xfrm>
              <a:off x="771698" y="448888"/>
              <a:ext cx="9143998" cy="6646861"/>
            </a:xfrm>
            <a:prstGeom prst="rect">
              <a:avLst/>
            </a:prstGeom>
          </p:spPr>
        </p:pic>
      </p:grpSp>
      <p:sp>
        <p:nvSpPr>
          <p:cNvPr id="6" name="object 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79989" y="1736521"/>
            <a:ext cx="9432022" cy="3193789"/>
          </a:xfrm>
        </p:spPr>
        <p:txBody>
          <a:bodyPr>
            <a:normAutofit/>
          </a:bodyPr>
          <a:lstStyle/>
          <a:p>
            <a:r>
              <a:rPr lang="en-GB" sz="4000" b="1" dirty="0" err="1">
                <a:solidFill>
                  <a:srgbClr val="94C020"/>
                </a:solidFill>
                <a:latin typeface="+mn-lt"/>
              </a:rPr>
              <a:t>Kurs</a:t>
            </a:r>
            <a:r>
              <a:rPr lang="en-GB" sz="4000" b="1" dirty="0">
                <a:solidFill>
                  <a:srgbClr val="94C020"/>
                </a:solidFill>
                <a:latin typeface="+mn-lt"/>
              </a:rPr>
              <a:t>: </a:t>
            </a:r>
            <a:r>
              <a:rPr lang="en-GB" sz="4000" b="1" dirty="0" err="1">
                <a:solidFill>
                  <a:srgbClr val="94C020"/>
                </a:solidFill>
                <a:latin typeface="+mn-lt"/>
              </a:rPr>
              <a:t>Yrkesutbildning</a:t>
            </a:r>
            <a:r>
              <a:rPr lang="en-GB" sz="4000" b="1" dirty="0">
                <a:solidFill>
                  <a:srgbClr val="94C020"/>
                </a:solidFill>
                <a:latin typeface="+mn-lt"/>
              </a:rPr>
              <a:t> - C3</a:t>
            </a:r>
            <a:r>
              <a:rPr lang="en-GB" sz="4000" dirty="0"/>
              <a:t> </a:t>
            </a:r>
            <a:br>
              <a:rPr lang="en-GB" sz="4000" b="1" dirty="0">
                <a:solidFill>
                  <a:srgbClr val="94C020"/>
                </a:solidFill>
                <a:latin typeface="+mn-lt"/>
              </a:rPr>
            </a:br>
            <a:r>
              <a:rPr lang="en-GB" sz="4000" b="1" dirty="0">
                <a:solidFill>
                  <a:srgbClr val="94C020"/>
                </a:solidFill>
                <a:latin typeface="+mn-lt"/>
              </a:rPr>
              <a:t>Modul: </a:t>
            </a:r>
            <a:r>
              <a:rPr lang="sv-SE" sz="4000" dirty="0"/>
              <a:t>Bioekonomi, cirkulär ekonomi och biobaserade produkter</a:t>
            </a:r>
            <a:br>
              <a:rPr lang="sv-SE" sz="4000" dirty="0"/>
            </a:br>
            <a:r>
              <a:rPr lang="en-GB" sz="4000" dirty="0" err="1"/>
              <a:t>Ämne</a:t>
            </a:r>
            <a:r>
              <a:rPr lang="en-GB" sz="4000" b="1" dirty="0">
                <a:solidFill>
                  <a:srgbClr val="94C020"/>
                </a:solidFill>
                <a:latin typeface="+mn-lt"/>
              </a:rPr>
              <a:t>: </a:t>
            </a:r>
            <a:r>
              <a:rPr lang="en-GB" sz="4000" dirty="0" err="1"/>
              <a:t>Bioenergi</a:t>
            </a:r>
            <a:r>
              <a:rPr lang="en-GB" sz="4000" dirty="0"/>
              <a:t> </a:t>
            </a:r>
            <a:r>
              <a:rPr lang="en-GB" sz="4000" dirty="0" err="1"/>
              <a:t>och</a:t>
            </a:r>
            <a:r>
              <a:rPr lang="en-GB" sz="4000" dirty="0"/>
              <a:t> </a:t>
            </a:r>
            <a:r>
              <a:rPr lang="en-GB" sz="4000" dirty="0" err="1"/>
              <a:t>energigrödor</a:t>
            </a:r>
            <a:br>
              <a:rPr lang="it-IT" dirty="0"/>
            </a:br>
            <a:endParaRPr lang="en-GB"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9989" y="4396158"/>
            <a:ext cx="9144000" cy="1655762"/>
          </a:xfrm>
        </p:spPr>
        <p:txBody>
          <a:bodyPr/>
          <a:lstStyle/>
          <a:p>
            <a:pPr marL="0" indent="0">
              <a:buNone/>
            </a:pPr>
            <a:r>
              <a:rPr lang="en-GB" dirty="0" err="1">
                <a:solidFill>
                  <a:schemeClr val="tx1">
                    <a:lumMod val="65000"/>
                    <a:lumOff val="35000"/>
                  </a:schemeClr>
                </a:solidFill>
              </a:rPr>
              <a:t>Författare</a:t>
            </a:r>
            <a:r>
              <a:rPr lang="it-IT" dirty="0">
                <a:solidFill>
                  <a:schemeClr val="tx1">
                    <a:lumMod val="65000"/>
                    <a:lumOff val="35000"/>
                  </a:schemeClr>
                </a:solidFill>
              </a:rPr>
              <a:t>: (UNIFI)</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980019" y="1852727"/>
            <a:ext cx="9595216" cy="3884494"/>
          </a:xfrm>
          <a:prstGeom prst="rect">
            <a:avLst/>
          </a:prstGeom>
        </p:spPr>
        <p:txBody>
          <a:bodyPr vert="horz" wrap="square" lIns="0" tIns="11526" rIns="0" bIns="0" rtlCol="0">
            <a:spAutoFit/>
          </a:bodyPr>
          <a:lstStyle/>
          <a:p>
            <a:pPr marL="183848" marR="4611" indent="-172898" algn="just">
              <a:spcBef>
                <a:spcPts val="91"/>
              </a:spcBef>
            </a:pPr>
            <a:r>
              <a:rPr lang="sv-SE" sz="2500" b="1" spc="-172" dirty="0">
                <a:latin typeface="Arial"/>
                <a:cs typeface="Arial"/>
              </a:rPr>
              <a:t>Etanol kan produceras från alla biologiska råvaror som innehåller märkbara mängder socker eller material som kan omvandlas till socker, t.ex. stärkelse eller cellulosa.</a:t>
            </a:r>
          </a:p>
          <a:p>
            <a:pPr marL="183848" marR="4611" indent="-172898" algn="just">
              <a:spcBef>
                <a:spcPts val="91"/>
              </a:spcBef>
            </a:pPr>
            <a:r>
              <a:rPr lang="sv-SE" sz="2500" b="1" spc="-172" dirty="0">
                <a:latin typeface="Arial"/>
                <a:cs typeface="Arial"/>
              </a:rPr>
              <a:t>Sockerbetor och sockerrör är uppenbara exempel på råvaror som innehåller socker.</a:t>
            </a:r>
          </a:p>
          <a:p>
            <a:pPr marL="183848" marR="4611" indent="-172898" algn="just">
              <a:spcBef>
                <a:spcPts val="91"/>
              </a:spcBef>
            </a:pPr>
            <a:r>
              <a:rPr lang="sv-SE" sz="2500" b="1" spc="-172" dirty="0">
                <a:latin typeface="Arial"/>
                <a:cs typeface="Arial"/>
              </a:rPr>
              <a:t>Majs, vete och andra spannmål innehåller stärkelse (i kärnorna) som relativt enkelt kan omvandlas till socker.</a:t>
            </a:r>
          </a:p>
          <a:p>
            <a:pPr marL="183848" marR="4611" indent="-172898" algn="just">
              <a:spcBef>
                <a:spcPts val="91"/>
              </a:spcBef>
            </a:pPr>
            <a:r>
              <a:rPr lang="sv-SE" sz="2500" b="1" spc="-172" dirty="0">
                <a:latin typeface="Arial"/>
                <a:cs typeface="Arial"/>
              </a:rPr>
              <a:t>På samma sätt består träd och gräs till stor del av cellulosa och hemicellulosa, som också kan omvandlas till socker, men med större svårigheter än omvandling av stärkelse.</a:t>
            </a:r>
            <a:endParaRPr sz="2500" dirty="0">
              <a:latin typeface="Arial"/>
              <a:cs typeface="Arial"/>
            </a:endParaRPr>
          </a:p>
        </p:txBody>
      </p:sp>
      <p:sp>
        <p:nvSpPr>
          <p:cNvPr id="113" name="object 113"/>
          <p:cNvSpPr txBox="1">
            <a:spLocks noGrp="1"/>
          </p:cNvSpPr>
          <p:nvPr>
            <p:ph type="title"/>
          </p:nvPr>
        </p:nvSpPr>
        <p:spPr>
          <a:xfrm>
            <a:off x="3190015" y="575930"/>
            <a:ext cx="5676580" cy="688747"/>
          </a:xfrm>
          <a:prstGeom prst="rect">
            <a:avLst/>
          </a:prstGeom>
        </p:spPr>
        <p:txBody>
          <a:bodyPr vert="horz" wrap="square" lIns="0" tIns="11526" rIns="0" bIns="0" rtlCol="0" anchor="ctr">
            <a:spAutoFit/>
          </a:bodyPr>
          <a:lstStyle/>
          <a:p>
            <a:pPr marL="11527">
              <a:lnSpc>
                <a:spcPct val="100000"/>
              </a:lnSpc>
              <a:spcBef>
                <a:spcPts val="91"/>
              </a:spcBef>
            </a:pPr>
            <a:r>
              <a:rPr lang="it-IT" spc="-481" dirty="0"/>
              <a:t>PRODUKTION AV BIOETANOL</a:t>
            </a:r>
            <a:endParaRPr spc="-48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296296" y="2082136"/>
            <a:ext cx="9590183" cy="4282038"/>
          </a:xfrm>
          <a:prstGeom prst="rect">
            <a:avLst/>
          </a:prstGeom>
        </p:spPr>
        <p:txBody>
          <a:bodyPr vert="horz" wrap="square" lIns="0" tIns="11526" rIns="0" bIns="0" rtlCol="0">
            <a:spAutoFit/>
          </a:bodyPr>
          <a:lstStyle/>
          <a:p>
            <a:pPr marL="184424" marR="13255" indent="-172898" algn="just">
              <a:spcBef>
                <a:spcPts val="91"/>
              </a:spcBef>
            </a:pPr>
            <a:r>
              <a:rPr lang="sv-SE" sz="2500" b="1" spc="-150" dirty="0">
                <a:latin typeface="Arial"/>
                <a:cs typeface="Arial"/>
              </a:rPr>
              <a:t>När etanol framställs av sockergrödor måste grödorna först bearbetas för att avlägsna sockret (t.ex. genom krossning, blötläggning och kemisk behandling).</a:t>
            </a:r>
          </a:p>
          <a:p>
            <a:pPr marL="184424" marR="13255" indent="-172898" algn="just">
              <a:spcBef>
                <a:spcPts val="91"/>
              </a:spcBef>
            </a:pPr>
            <a:r>
              <a:rPr lang="sv-SE" sz="2500" b="1" spc="-150" dirty="0">
                <a:latin typeface="Arial"/>
                <a:cs typeface="Arial"/>
              </a:rPr>
              <a:t>Sockret fermenteras sedan till alkohol med hjälp av jäst och andra mikrober.</a:t>
            </a:r>
          </a:p>
          <a:p>
            <a:pPr marL="184424" marR="13255" indent="-172898" algn="just">
              <a:spcBef>
                <a:spcPts val="91"/>
              </a:spcBef>
            </a:pPr>
            <a:r>
              <a:rPr lang="sv-SE" sz="2500" b="1" spc="-150" dirty="0">
                <a:latin typeface="Arial"/>
                <a:cs typeface="Arial"/>
              </a:rPr>
              <a:t>I ett sista steg destilleras (renas) etanolen till önskad koncentration och vanligtvis avlägsnas allt vatten för att producera "vattenfri etanol" som kan blandas med bensin.</a:t>
            </a:r>
          </a:p>
          <a:p>
            <a:pPr marL="184424" marR="13255" indent="-172898" algn="just">
              <a:spcBef>
                <a:spcPts val="91"/>
              </a:spcBef>
            </a:pPr>
            <a:r>
              <a:rPr lang="sv-SE" sz="2500" b="1" spc="-150" dirty="0">
                <a:latin typeface="Arial"/>
                <a:cs typeface="Arial"/>
              </a:rPr>
              <a:t>I sockerrörsprocessen kan den krossade stjälken av växten, "</a:t>
            </a:r>
            <a:r>
              <a:rPr lang="sv-SE" sz="2500" b="1" spc="-150" dirty="0" err="1">
                <a:latin typeface="Arial"/>
                <a:cs typeface="Arial"/>
              </a:rPr>
              <a:t>bagassen</a:t>
            </a:r>
            <a:r>
              <a:rPr lang="sv-SE" sz="2500" b="1" spc="-150" dirty="0">
                <a:latin typeface="Arial"/>
                <a:cs typeface="Arial"/>
              </a:rPr>
              <a:t>", som består av cellulosa och lignin, användas för </a:t>
            </a:r>
            <a:r>
              <a:rPr lang="sv-SE" sz="2500" b="1" spc="-150" dirty="0" err="1">
                <a:latin typeface="Arial"/>
                <a:cs typeface="Arial"/>
              </a:rPr>
              <a:t>processenergi</a:t>
            </a:r>
            <a:r>
              <a:rPr lang="sv-SE" sz="2500" b="1" spc="-150" dirty="0">
                <a:latin typeface="Arial"/>
                <a:cs typeface="Arial"/>
              </a:rPr>
              <a:t> vid framställning av etanol.</a:t>
            </a:r>
            <a:endParaRPr sz="2500" dirty="0">
              <a:latin typeface="Arial"/>
              <a:cs typeface="Arial"/>
            </a:endParaRPr>
          </a:p>
        </p:txBody>
      </p:sp>
      <p:grpSp>
        <p:nvGrpSpPr>
          <p:cNvPr id="107" name="object 107"/>
          <p:cNvGrpSpPr/>
          <p:nvPr/>
        </p:nvGrpSpPr>
        <p:grpSpPr>
          <a:xfrm>
            <a:off x="2494267" y="416040"/>
            <a:ext cx="7198018" cy="1449977"/>
            <a:chOff x="1378124" y="458414"/>
            <a:chExt cx="7931150" cy="1597660"/>
          </a:xfrm>
        </p:grpSpPr>
        <p:pic>
          <p:nvPicPr>
            <p:cNvPr id="108" name="object 108"/>
            <p:cNvPicPr/>
            <p:nvPr/>
          </p:nvPicPr>
          <p:blipFill>
            <a:blip r:embed="rId2" cstate="print"/>
            <a:stretch>
              <a:fillRect/>
            </a:stretch>
          </p:blipFill>
          <p:spPr>
            <a:xfrm>
              <a:off x="1382683" y="463665"/>
              <a:ext cx="7926185" cy="1591887"/>
            </a:xfrm>
            <a:prstGeom prst="rect">
              <a:avLst/>
            </a:prstGeom>
          </p:spPr>
        </p:pic>
        <p:pic>
          <p:nvPicPr>
            <p:cNvPr id="109" name="object 109"/>
            <p:cNvPicPr/>
            <p:nvPr/>
          </p:nvPicPr>
          <p:blipFill>
            <a:blip r:embed="rId3" cstate="print"/>
            <a:stretch>
              <a:fillRect/>
            </a:stretch>
          </p:blipFill>
          <p:spPr>
            <a:xfrm>
              <a:off x="1644534" y="492760"/>
              <a:ext cx="7394169" cy="1525385"/>
            </a:xfrm>
            <a:prstGeom prst="rect">
              <a:avLst/>
            </a:prstGeom>
          </p:spPr>
        </p:pic>
        <p:sp>
          <p:nvSpPr>
            <p:cNvPr id="110" name="object 110"/>
            <p:cNvSpPr/>
            <p:nvPr/>
          </p:nvSpPr>
          <p:spPr>
            <a:xfrm>
              <a:off x="1382886" y="463176"/>
              <a:ext cx="7772400" cy="1441450"/>
            </a:xfrm>
            <a:custGeom>
              <a:avLst/>
              <a:gdLst/>
              <a:ahLst/>
              <a:cxnLst/>
              <a:rect l="l" t="t" r="r" b="b"/>
              <a:pathLst>
                <a:path w="7772400" h="1441450">
                  <a:moveTo>
                    <a:pt x="7772398" y="0"/>
                  </a:moveTo>
                  <a:lnTo>
                    <a:pt x="0" y="0"/>
                  </a:lnTo>
                  <a:lnTo>
                    <a:pt x="0" y="1441450"/>
                  </a:lnTo>
                  <a:lnTo>
                    <a:pt x="7772398" y="1441450"/>
                  </a:lnTo>
                  <a:lnTo>
                    <a:pt x="7772398" y="0"/>
                  </a:lnTo>
                  <a:close/>
                </a:path>
              </a:pathLst>
            </a:custGeom>
            <a:solidFill>
              <a:srgbClr val="FFFDA9">
                <a:alpha val="50199"/>
              </a:srgbClr>
            </a:solidFill>
          </p:spPr>
          <p:txBody>
            <a:bodyPr wrap="square" lIns="0" tIns="0" rIns="0" bIns="0" rtlCol="0"/>
            <a:lstStyle/>
            <a:p>
              <a:endParaRPr sz="1634"/>
            </a:p>
          </p:txBody>
        </p:sp>
        <p:sp>
          <p:nvSpPr>
            <p:cNvPr id="111" name="object 111"/>
            <p:cNvSpPr/>
            <p:nvPr/>
          </p:nvSpPr>
          <p:spPr>
            <a:xfrm>
              <a:off x="1382886" y="463176"/>
              <a:ext cx="7772400" cy="1441450"/>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grpSp>
      <p:sp>
        <p:nvSpPr>
          <p:cNvPr id="112" name="object 112"/>
          <p:cNvSpPr txBox="1">
            <a:spLocks noGrp="1"/>
          </p:cNvSpPr>
          <p:nvPr>
            <p:ph type="title"/>
          </p:nvPr>
        </p:nvSpPr>
        <p:spPr>
          <a:xfrm>
            <a:off x="2747252" y="425803"/>
            <a:ext cx="6561780" cy="688747"/>
          </a:xfrm>
          <a:prstGeom prst="rect">
            <a:avLst/>
          </a:prstGeom>
        </p:spPr>
        <p:txBody>
          <a:bodyPr vert="horz" wrap="square" lIns="0" tIns="11526" rIns="0" bIns="0" rtlCol="0" anchor="ctr">
            <a:spAutoFit/>
          </a:bodyPr>
          <a:lstStyle/>
          <a:p>
            <a:pPr marL="11527">
              <a:lnSpc>
                <a:spcPct val="100000"/>
              </a:lnSpc>
              <a:spcBef>
                <a:spcPts val="91"/>
              </a:spcBef>
            </a:pPr>
            <a:r>
              <a:rPr lang="sv-SE" spc="-427" dirty="0"/>
              <a:t>Produktion av etanol från socker</a:t>
            </a:r>
            <a:endParaRPr spc="-368" dirty="0"/>
          </a:p>
        </p:txBody>
      </p:sp>
      <p:sp>
        <p:nvSpPr>
          <p:cNvPr id="113" name="object 113"/>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946622" y="1402588"/>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sp>
        <p:nvSpPr>
          <p:cNvPr id="22" name="object 22"/>
          <p:cNvSpPr/>
          <p:nvPr/>
        </p:nvSpPr>
        <p:spPr>
          <a:xfrm>
            <a:off x="1946622" y="3892215"/>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2" cstate="print"/>
          <a:stretch>
            <a:fillRect/>
          </a:stretch>
        </p:blipFill>
        <p:spPr>
          <a:xfrm>
            <a:off x="1946622" y="3892215"/>
            <a:ext cx="8298754" cy="8645"/>
          </a:xfrm>
          <a:prstGeom prst="rect">
            <a:avLst/>
          </a:prstGeom>
        </p:spPr>
      </p:pic>
      <p:sp>
        <p:nvSpPr>
          <p:cNvPr id="24" name="object 24"/>
          <p:cNvSpPr/>
          <p:nvPr/>
        </p:nvSpPr>
        <p:spPr>
          <a:xfrm>
            <a:off x="1946622" y="4168841"/>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3" cstate="print"/>
          <a:stretch>
            <a:fillRect/>
          </a:stretch>
        </p:blipFill>
        <p:spPr>
          <a:xfrm>
            <a:off x="1946622" y="4168841"/>
            <a:ext cx="8298754" cy="8645"/>
          </a:xfrm>
          <a:prstGeom prst="rect">
            <a:avLst/>
          </a:prstGeom>
        </p:spPr>
      </p:pic>
      <p:sp>
        <p:nvSpPr>
          <p:cNvPr id="26" name="object 26"/>
          <p:cNvSpPr/>
          <p:nvPr/>
        </p:nvSpPr>
        <p:spPr>
          <a:xfrm>
            <a:off x="1946622" y="444546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4" cstate="print"/>
          <a:stretch>
            <a:fillRect/>
          </a:stretch>
        </p:blipFill>
        <p:spPr>
          <a:xfrm>
            <a:off x="1946622" y="4445466"/>
            <a:ext cx="8298754" cy="8645"/>
          </a:xfrm>
          <a:prstGeom prst="rect">
            <a:avLst/>
          </a:prstGeom>
        </p:spPr>
      </p:pic>
      <p:sp>
        <p:nvSpPr>
          <p:cNvPr id="28" name="object 28"/>
          <p:cNvSpPr/>
          <p:nvPr/>
        </p:nvSpPr>
        <p:spPr>
          <a:xfrm>
            <a:off x="1946622" y="4722091"/>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2" cstate="print"/>
          <a:stretch>
            <a:fillRect/>
          </a:stretch>
        </p:blipFill>
        <p:spPr>
          <a:xfrm>
            <a:off x="1946622" y="4722091"/>
            <a:ext cx="8298754" cy="8645"/>
          </a:xfrm>
          <a:prstGeom prst="rect">
            <a:avLst/>
          </a:prstGeom>
        </p:spPr>
      </p:pic>
      <p:sp>
        <p:nvSpPr>
          <p:cNvPr id="30" name="object 30"/>
          <p:cNvSpPr/>
          <p:nvPr/>
        </p:nvSpPr>
        <p:spPr>
          <a:xfrm>
            <a:off x="1946622" y="4998716"/>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3" cstate="print"/>
          <a:stretch>
            <a:fillRect/>
          </a:stretch>
        </p:blipFill>
        <p:spPr>
          <a:xfrm>
            <a:off x="1946622" y="4998716"/>
            <a:ext cx="8298754" cy="8645"/>
          </a:xfrm>
          <a:prstGeom prst="rect">
            <a:avLst/>
          </a:prstGeom>
        </p:spPr>
      </p:pic>
      <p:sp>
        <p:nvSpPr>
          <p:cNvPr id="32" name="object 32"/>
          <p:cNvSpPr/>
          <p:nvPr/>
        </p:nvSpPr>
        <p:spPr>
          <a:xfrm>
            <a:off x="1946622" y="5275342"/>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5" cstate="print"/>
          <a:stretch>
            <a:fillRect/>
          </a:stretch>
        </p:blipFill>
        <p:spPr>
          <a:xfrm>
            <a:off x="1946622" y="5275342"/>
            <a:ext cx="8298754" cy="8645"/>
          </a:xfrm>
          <a:prstGeom prst="rect">
            <a:avLst/>
          </a:prstGeom>
        </p:spPr>
      </p:pic>
      <p:sp>
        <p:nvSpPr>
          <p:cNvPr id="34" name="object 34"/>
          <p:cNvSpPr/>
          <p:nvPr/>
        </p:nvSpPr>
        <p:spPr>
          <a:xfrm>
            <a:off x="1946622" y="5551967"/>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2" cstate="print"/>
          <a:stretch>
            <a:fillRect/>
          </a:stretch>
        </p:blipFill>
        <p:spPr>
          <a:xfrm>
            <a:off x="1946622" y="5551967"/>
            <a:ext cx="8298754" cy="8645"/>
          </a:xfrm>
          <a:prstGeom prst="rect">
            <a:avLst/>
          </a:prstGeom>
        </p:spPr>
      </p:pic>
      <p:sp>
        <p:nvSpPr>
          <p:cNvPr id="36" name="object 36"/>
          <p:cNvSpPr/>
          <p:nvPr/>
        </p:nvSpPr>
        <p:spPr>
          <a:xfrm>
            <a:off x="1946622" y="5828592"/>
            <a:ext cx="8298756" cy="864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3" cstate="print"/>
          <a:stretch>
            <a:fillRect/>
          </a:stretch>
        </p:blipFill>
        <p:spPr>
          <a:xfrm>
            <a:off x="1946622" y="5828592"/>
            <a:ext cx="8298754" cy="8645"/>
          </a:xfrm>
          <a:prstGeom prst="rect">
            <a:avLst/>
          </a:prstGeom>
        </p:spPr>
      </p:pic>
      <p:sp>
        <p:nvSpPr>
          <p:cNvPr id="38" name="object 38"/>
          <p:cNvSpPr/>
          <p:nvPr/>
        </p:nvSpPr>
        <p:spPr>
          <a:xfrm>
            <a:off x="1946622" y="610521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6" cstate="print"/>
          <a:stretch>
            <a:fillRect/>
          </a:stretch>
        </p:blipFill>
        <p:spPr>
          <a:xfrm>
            <a:off x="1946622" y="6105217"/>
            <a:ext cx="8298754" cy="8645"/>
          </a:xfrm>
          <a:prstGeom prst="rect">
            <a:avLst/>
          </a:prstGeom>
        </p:spPr>
      </p:pic>
      <p:sp>
        <p:nvSpPr>
          <p:cNvPr id="40" name="object 40"/>
          <p:cNvSpPr/>
          <p:nvPr/>
        </p:nvSpPr>
        <p:spPr>
          <a:xfrm>
            <a:off x="1946622" y="638184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2" cstate="print"/>
          <a:stretch>
            <a:fillRect/>
          </a:stretch>
        </p:blipFill>
        <p:spPr>
          <a:xfrm>
            <a:off x="1946622" y="6381842"/>
            <a:ext cx="8298754" cy="8645"/>
          </a:xfrm>
          <a:prstGeom prst="rect">
            <a:avLst/>
          </a:prstGeom>
        </p:spPr>
      </p:pic>
      <p:sp>
        <p:nvSpPr>
          <p:cNvPr id="42" name="object 42"/>
          <p:cNvSpPr/>
          <p:nvPr/>
        </p:nvSpPr>
        <p:spPr>
          <a:xfrm>
            <a:off x="1946622" y="6658467"/>
            <a:ext cx="8298756" cy="864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3" cstate="print"/>
          <a:stretch>
            <a:fillRect/>
          </a:stretch>
        </p:blipFill>
        <p:spPr>
          <a:xfrm>
            <a:off x="1946622" y="6658467"/>
            <a:ext cx="8298754" cy="8645"/>
          </a:xfrm>
          <a:prstGeom prst="rect">
            <a:avLst/>
          </a:prstGeom>
        </p:spPr>
      </p:pic>
      <p:sp>
        <p:nvSpPr>
          <p:cNvPr id="44" name="object 44"/>
          <p:cNvSpPr/>
          <p:nvPr/>
        </p:nvSpPr>
        <p:spPr>
          <a:xfrm>
            <a:off x="1946622" y="6935092"/>
            <a:ext cx="8298756" cy="864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7" cstate="print"/>
          <a:stretch>
            <a:fillRect/>
          </a:stretch>
        </p:blipFill>
        <p:spPr>
          <a:xfrm>
            <a:off x="1946622" y="6935092"/>
            <a:ext cx="8298754" cy="8645"/>
          </a:xfrm>
          <a:prstGeom prst="rect">
            <a:avLst/>
          </a:prstGeom>
        </p:spPr>
      </p:pic>
      <p:sp>
        <p:nvSpPr>
          <p:cNvPr id="48" name="object 48"/>
          <p:cNvSpPr/>
          <p:nvPr/>
        </p:nvSpPr>
        <p:spPr>
          <a:xfrm>
            <a:off x="24955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0" name="object 50"/>
          <p:cNvSpPr/>
          <p:nvPr/>
        </p:nvSpPr>
        <p:spPr>
          <a:xfrm>
            <a:off x="277217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sp>
        <p:nvSpPr>
          <p:cNvPr id="52" name="object 52"/>
          <p:cNvSpPr/>
          <p:nvPr/>
        </p:nvSpPr>
        <p:spPr>
          <a:xfrm>
            <a:off x="304880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8" cstate="print"/>
          <a:stretch>
            <a:fillRect/>
          </a:stretch>
        </p:blipFill>
        <p:spPr>
          <a:xfrm>
            <a:off x="3048800" y="853660"/>
            <a:ext cx="8645" cy="6224067"/>
          </a:xfrm>
          <a:prstGeom prst="rect">
            <a:avLst/>
          </a:prstGeom>
        </p:spPr>
      </p:pic>
      <p:sp>
        <p:nvSpPr>
          <p:cNvPr id="54" name="object 54"/>
          <p:cNvSpPr/>
          <p:nvPr/>
        </p:nvSpPr>
        <p:spPr>
          <a:xfrm>
            <a:off x="3325425"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9" cstate="print"/>
          <a:stretch>
            <a:fillRect/>
          </a:stretch>
        </p:blipFill>
        <p:spPr>
          <a:xfrm>
            <a:off x="3325425" y="853660"/>
            <a:ext cx="8645" cy="6224067"/>
          </a:xfrm>
          <a:prstGeom prst="rect">
            <a:avLst/>
          </a:prstGeom>
        </p:spPr>
      </p:pic>
      <p:sp>
        <p:nvSpPr>
          <p:cNvPr id="56" name="object 56"/>
          <p:cNvSpPr/>
          <p:nvPr/>
        </p:nvSpPr>
        <p:spPr>
          <a:xfrm>
            <a:off x="3602050"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0" cstate="print"/>
          <a:stretch>
            <a:fillRect/>
          </a:stretch>
        </p:blipFill>
        <p:spPr>
          <a:xfrm>
            <a:off x="3602050" y="853660"/>
            <a:ext cx="8645" cy="6224067"/>
          </a:xfrm>
          <a:prstGeom prst="rect">
            <a:avLst/>
          </a:prstGeom>
        </p:spPr>
      </p:pic>
      <p:sp>
        <p:nvSpPr>
          <p:cNvPr id="58" name="object 58"/>
          <p:cNvSpPr/>
          <p:nvPr/>
        </p:nvSpPr>
        <p:spPr>
          <a:xfrm>
            <a:off x="38786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8" cstate="print"/>
          <a:stretch>
            <a:fillRect/>
          </a:stretch>
        </p:blipFill>
        <p:spPr>
          <a:xfrm>
            <a:off x="3878676" y="853660"/>
            <a:ext cx="8645" cy="6224067"/>
          </a:xfrm>
          <a:prstGeom prst="rect">
            <a:avLst/>
          </a:prstGeom>
        </p:spPr>
      </p:pic>
      <p:sp>
        <p:nvSpPr>
          <p:cNvPr id="60" name="object 60"/>
          <p:cNvSpPr/>
          <p:nvPr/>
        </p:nvSpPr>
        <p:spPr>
          <a:xfrm>
            <a:off x="415530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9" cstate="print"/>
          <a:stretch>
            <a:fillRect/>
          </a:stretch>
        </p:blipFill>
        <p:spPr>
          <a:xfrm>
            <a:off x="4155301" y="853660"/>
            <a:ext cx="8645" cy="6224067"/>
          </a:xfrm>
          <a:prstGeom prst="rect">
            <a:avLst/>
          </a:prstGeom>
        </p:spPr>
      </p:pic>
      <p:sp>
        <p:nvSpPr>
          <p:cNvPr id="62" name="object 62"/>
          <p:cNvSpPr/>
          <p:nvPr/>
        </p:nvSpPr>
        <p:spPr>
          <a:xfrm>
            <a:off x="443192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0" cstate="print"/>
          <a:stretch>
            <a:fillRect/>
          </a:stretch>
        </p:blipFill>
        <p:spPr>
          <a:xfrm>
            <a:off x="4431926" y="853660"/>
            <a:ext cx="8645" cy="6224067"/>
          </a:xfrm>
          <a:prstGeom prst="rect">
            <a:avLst/>
          </a:prstGeom>
        </p:spPr>
      </p:pic>
      <p:sp>
        <p:nvSpPr>
          <p:cNvPr id="64" name="object 64"/>
          <p:cNvSpPr/>
          <p:nvPr/>
        </p:nvSpPr>
        <p:spPr>
          <a:xfrm>
            <a:off x="4708551"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8" cstate="print"/>
          <a:stretch>
            <a:fillRect/>
          </a:stretch>
        </p:blipFill>
        <p:spPr>
          <a:xfrm>
            <a:off x="4708551" y="853660"/>
            <a:ext cx="8645" cy="6224067"/>
          </a:xfrm>
          <a:prstGeom prst="rect">
            <a:avLst/>
          </a:prstGeom>
        </p:spPr>
      </p:pic>
      <p:sp>
        <p:nvSpPr>
          <p:cNvPr id="66" name="object 66"/>
          <p:cNvSpPr/>
          <p:nvPr/>
        </p:nvSpPr>
        <p:spPr>
          <a:xfrm>
            <a:off x="4985176"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9" cstate="print"/>
          <a:stretch>
            <a:fillRect/>
          </a:stretch>
        </p:blipFill>
        <p:spPr>
          <a:xfrm>
            <a:off x="4985176" y="853660"/>
            <a:ext cx="8645" cy="6224067"/>
          </a:xfrm>
          <a:prstGeom prst="rect">
            <a:avLst/>
          </a:prstGeom>
        </p:spPr>
      </p:pic>
      <p:sp>
        <p:nvSpPr>
          <p:cNvPr id="68" name="object 68"/>
          <p:cNvSpPr/>
          <p:nvPr/>
        </p:nvSpPr>
        <p:spPr>
          <a:xfrm>
            <a:off x="5261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0" cstate="print"/>
          <a:stretch>
            <a:fillRect/>
          </a:stretch>
        </p:blipFill>
        <p:spPr>
          <a:xfrm>
            <a:off x="5261802" y="853660"/>
            <a:ext cx="8645" cy="6224067"/>
          </a:xfrm>
          <a:prstGeom prst="rect">
            <a:avLst/>
          </a:prstGeom>
        </p:spPr>
      </p:pic>
      <p:sp>
        <p:nvSpPr>
          <p:cNvPr id="70" name="object 70"/>
          <p:cNvSpPr/>
          <p:nvPr/>
        </p:nvSpPr>
        <p:spPr>
          <a:xfrm>
            <a:off x="55384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8" cstate="print"/>
          <a:stretch>
            <a:fillRect/>
          </a:stretch>
        </p:blipFill>
        <p:spPr>
          <a:xfrm>
            <a:off x="5538427" y="853660"/>
            <a:ext cx="8645" cy="6224067"/>
          </a:xfrm>
          <a:prstGeom prst="rect">
            <a:avLst/>
          </a:prstGeom>
        </p:spPr>
      </p:pic>
      <p:sp>
        <p:nvSpPr>
          <p:cNvPr id="72" name="object 72"/>
          <p:cNvSpPr/>
          <p:nvPr/>
        </p:nvSpPr>
        <p:spPr>
          <a:xfrm>
            <a:off x="581505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9" cstate="print"/>
          <a:stretch>
            <a:fillRect/>
          </a:stretch>
        </p:blipFill>
        <p:spPr>
          <a:xfrm>
            <a:off x="5815052" y="853660"/>
            <a:ext cx="8645" cy="6224067"/>
          </a:xfrm>
          <a:prstGeom prst="rect">
            <a:avLst/>
          </a:prstGeom>
        </p:spPr>
      </p:pic>
      <p:sp>
        <p:nvSpPr>
          <p:cNvPr id="74" name="object 74"/>
          <p:cNvSpPr/>
          <p:nvPr/>
        </p:nvSpPr>
        <p:spPr>
          <a:xfrm>
            <a:off x="609167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0" cstate="print"/>
          <a:stretch>
            <a:fillRect/>
          </a:stretch>
        </p:blipFill>
        <p:spPr>
          <a:xfrm>
            <a:off x="6091677" y="853660"/>
            <a:ext cx="8645" cy="6224067"/>
          </a:xfrm>
          <a:prstGeom prst="rect">
            <a:avLst/>
          </a:prstGeom>
        </p:spPr>
      </p:pic>
      <p:sp>
        <p:nvSpPr>
          <p:cNvPr id="76" name="object 76"/>
          <p:cNvSpPr/>
          <p:nvPr/>
        </p:nvSpPr>
        <p:spPr>
          <a:xfrm>
            <a:off x="63683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8" cstate="print"/>
          <a:stretch>
            <a:fillRect/>
          </a:stretch>
        </p:blipFill>
        <p:spPr>
          <a:xfrm>
            <a:off x="6368302" y="853660"/>
            <a:ext cx="8645" cy="6224067"/>
          </a:xfrm>
          <a:prstGeom prst="rect">
            <a:avLst/>
          </a:prstGeom>
        </p:spPr>
      </p:pic>
      <p:sp>
        <p:nvSpPr>
          <p:cNvPr id="78" name="object 78"/>
          <p:cNvSpPr/>
          <p:nvPr/>
        </p:nvSpPr>
        <p:spPr>
          <a:xfrm>
            <a:off x="6644927"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9" cstate="print"/>
          <a:stretch>
            <a:fillRect/>
          </a:stretch>
        </p:blipFill>
        <p:spPr>
          <a:xfrm>
            <a:off x="6644927" y="853660"/>
            <a:ext cx="8645" cy="6224067"/>
          </a:xfrm>
          <a:prstGeom prst="rect">
            <a:avLst/>
          </a:prstGeom>
        </p:spPr>
      </p:pic>
      <p:sp>
        <p:nvSpPr>
          <p:cNvPr id="80" name="object 80"/>
          <p:cNvSpPr/>
          <p:nvPr/>
        </p:nvSpPr>
        <p:spPr>
          <a:xfrm>
            <a:off x="69215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0" cstate="print"/>
          <a:stretch>
            <a:fillRect/>
          </a:stretch>
        </p:blipFill>
        <p:spPr>
          <a:xfrm>
            <a:off x="6921553" y="853660"/>
            <a:ext cx="8645" cy="6224067"/>
          </a:xfrm>
          <a:prstGeom prst="rect">
            <a:avLst/>
          </a:prstGeom>
        </p:spPr>
      </p:pic>
      <p:sp>
        <p:nvSpPr>
          <p:cNvPr id="82" name="object 82"/>
          <p:cNvSpPr/>
          <p:nvPr/>
        </p:nvSpPr>
        <p:spPr>
          <a:xfrm>
            <a:off x="71981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8" cstate="print"/>
          <a:stretch>
            <a:fillRect/>
          </a:stretch>
        </p:blipFill>
        <p:spPr>
          <a:xfrm>
            <a:off x="7198178" y="853660"/>
            <a:ext cx="8645" cy="6224067"/>
          </a:xfrm>
          <a:prstGeom prst="rect">
            <a:avLst/>
          </a:prstGeom>
        </p:spPr>
      </p:pic>
      <p:sp>
        <p:nvSpPr>
          <p:cNvPr id="84" name="object 84"/>
          <p:cNvSpPr/>
          <p:nvPr/>
        </p:nvSpPr>
        <p:spPr>
          <a:xfrm>
            <a:off x="7474802"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9" cstate="print"/>
          <a:stretch>
            <a:fillRect/>
          </a:stretch>
        </p:blipFill>
        <p:spPr>
          <a:xfrm>
            <a:off x="7474802" y="853660"/>
            <a:ext cx="8645" cy="6224067"/>
          </a:xfrm>
          <a:prstGeom prst="rect">
            <a:avLst/>
          </a:prstGeom>
        </p:spPr>
      </p:pic>
      <p:sp>
        <p:nvSpPr>
          <p:cNvPr id="86" name="object 86"/>
          <p:cNvSpPr/>
          <p:nvPr/>
        </p:nvSpPr>
        <p:spPr>
          <a:xfrm>
            <a:off x="77514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0" cstate="print"/>
          <a:stretch>
            <a:fillRect/>
          </a:stretch>
        </p:blipFill>
        <p:spPr>
          <a:xfrm>
            <a:off x="7751428" y="853660"/>
            <a:ext cx="8645" cy="6224067"/>
          </a:xfrm>
          <a:prstGeom prst="rect">
            <a:avLst/>
          </a:prstGeom>
        </p:spPr>
      </p:pic>
      <p:sp>
        <p:nvSpPr>
          <p:cNvPr id="88" name="object 88"/>
          <p:cNvSpPr/>
          <p:nvPr/>
        </p:nvSpPr>
        <p:spPr>
          <a:xfrm>
            <a:off x="802805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8" cstate="print"/>
          <a:stretch>
            <a:fillRect/>
          </a:stretch>
        </p:blipFill>
        <p:spPr>
          <a:xfrm>
            <a:off x="8028053" y="853660"/>
            <a:ext cx="8645" cy="6224067"/>
          </a:xfrm>
          <a:prstGeom prst="rect">
            <a:avLst/>
          </a:prstGeom>
        </p:spPr>
      </p:pic>
      <p:sp>
        <p:nvSpPr>
          <p:cNvPr id="90" name="object 90"/>
          <p:cNvSpPr/>
          <p:nvPr/>
        </p:nvSpPr>
        <p:spPr>
          <a:xfrm>
            <a:off x="830467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9" cstate="print"/>
          <a:stretch>
            <a:fillRect/>
          </a:stretch>
        </p:blipFill>
        <p:spPr>
          <a:xfrm>
            <a:off x="8304678" y="853660"/>
            <a:ext cx="8645" cy="6224067"/>
          </a:xfrm>
          <a:prstGeom prst="rect">
            <a:avLst/>
          </a:prstGeom>
        </p:spPr>
      </p:pic>
      <p:sp>
        <p:nvSpPr>
          <p:cNvPr id="92" name="object 92"/>
          <p:cNvSpPr/>
          <p:nvPr/>
        </p:nvSpPr>
        <p:spPr>
          <a:xfrm>
            <a:off x="8581303"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0" cstate="print"/>
          <a:stretch>
            <a:fillRect/>
          </a:stretch>
        </p:blipFill>
        <p:spPr>
          <a:xfrm>
            <a:off x="8581303" y="853660"/>
            <a:ext cx="8645" cy="6224067"/>
          </a:xfrm>
          <a:prstGeom prst="rect">
            <a:avLst/>
          </a:prstGeom>
        </p:spPr>
      </p:pic>
      <p:sp>
        <p:nvSpPr>
          <p:cNvPr id="94" name="object 94"/>
          <p:cNvSpPr/>
          <p:nvPr/>
        </p:nvSpPr>
        <p:spPr>
          <a:xfrm>
            <a:off x="8857928"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8" cstate="print"/>
          <a:stretch>
            <a:fillRect/>
          </a:stretch>
        </p:blipFill>
        <p:spPr>
          <a:xfrm>
            <a:off x="8857928" y="853660"/>
            <a:ext cx="8645" cy="6224067"/>
          </a:xfrm>
          <a:prstGeom prst="rect">
            <a:avLst/>
          </a:prstGeom>
        </p:spPr>
      </p:pic>
      <p:sp>
        <p:nvSpPr>
          <p:cNvPr id="96" name="object 96"/>
          <p:cNvSpPr/>
          <p:nvPr/>
        </p:nvSpPr>
        <p:spPr>
          <a:xfrm>
            <a:off x="9134554"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9" cstate="print"/>
          <a:stretch>
            <a:fillRect/>
          </a:stretch>
        </p:blipFill>
        <p:spPr>
          <a:xfrm>
            <a:off x="9134554" y="853660"/>
            <a:ext cx="8645" cy="6224067"/>
          </a:xfrm>
          <a:prstGeom prst="rect">
            <a:avLst/>
          </a:prstGeom>
        </p:spPr>
      </p:pic>
      <p:sp>
        <p:nvSpPr>
          <p:cNvPr id="98" name="object 98"/>
          <p:cNvSpPr/>
          <p:nvPr/>
        </p:nvSpPr>
        <p:spPr>
          <a:xfrm>
            <a:off x="941117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0" cstate="print"/>
          <a:stretch>
            <a:fillRect/>
          </a:stretch>
        </p:blipFill>
        <p:spPr>
          <a:xfrm>
            <a:off x="9411179" y="853660"/>
            <a:ext cx="8645" cy="6224067"/>
          </a:xfrm>
          <a:prstGeom prst="rect">
            <a:avLst/>
          </a:prstGeom>
        </p:spPr>
      </p:pic>
      <p:sp>
        <p:nvSpPr>
          <p:cNvPr id="100" name="object 100"/>
          <p:cNvSpPr/>
          <p:nvPr/>
        </p:nvSpPr>
        <p:spPr>
          <a:xfrm>
            <a:off x="9687804" y="853660"/>
            <a:ext cx="8645" cy="6224068"/>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sp>
        <p:nvSpPr>
          <p:cNvPr id="102" name="object 102"/>
          <p:cNvSpPr/>
          <p:nvPr/>
        </p:nvSpPr>
        <p:spPr>
          <a:xfrm>
            <a:off x="9964429" y="853660"/>
            <a:ext cx="8645" cy="6224068"/>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6" name="object 106"/>
          <p:cNvPicPr/>
          <p:nvPr/>
        </p:nvPicPr>
        <p:blipFill>
          <a:blip r:embed="rId11" cstate="print"/>
          <a:stretch>
            <a:fillRect/>
          </a:stretch>
        </p:blipFill>
        <p:spPr>
          <a:xfrm>
            <a:off x="3022256" y="1918668"/>
            <a:ext cx="6300505" cy="4564316"/>
          </a:xfrm>
          <a:prstGeom prst="rect">
            <a:avLst/>
          </a:prstGeom>
        </p:spPr>
      </p:pic>
      <p:pic>
        <p:nvPicPr>
          <p:cNvPr id="107" name="object 107"/>
          <p:cNvPicPr/>
          <p:nvPr/>
        </p:nvPicPr>
        <p:blipFill>
          <a:blip r:embed="rId12" cstate="print"/>
          <a:stretch>
            <a:fillRect/>
          </a:stretch>
        </p:blipFill>
        <p:spPr>
          <a:xfrm>
            <a:off x="2501129" y="895153"/>
            <a:ext cx="7193512" cy="1444738"/>
          </a:xfrm>
          <a:prstGeom prst="rect">
            <a:avLst/>
          </a:prstGeom>
        </p:spPr>
      </p:pic>
      <p:pic>
        <p:nvPicPr>
          <p:cNvPr id="108" name="object 108"/>
          <p:cNvPicPr/>
          <p:nvPr/>
        </p:nvPicPr>
        <p:blipFill>
          <a:blip r:embed="rId13" cstate="print"/>
          <a:stretch>
            <a:fillRect/>
          </a:stretch>
        </p:blipFill>
        <p:spPr>
          <a:xfrm>
            <a:off x="2736340" y="795765"/>
            <a:ext cx="6710674" cy="1384383"/>
          </a:xfrm>
          <a:prstGeom prst="rect">
            <a:avLst/>
          </a:prstGeom>
        </p:spPr>
      </p:pic>
      <p:sp>
        <p:nvSpPr>
          <p:cNvPr id="110" name="object 110"/>
          <p:cNvSpPr/>
          <p:nvPr/>
        </p:nvSpPr>
        <p:spPr>
          <a:xfrm>
            <a:off x="2506626" y="416071"/>
            <a:ext cx="7053943" cy="1308207"/>
          </a:xfrm>
          <a:custGeom>
            <a:avLst/>
            <a:gdLst/>
            <a:ahLst/>
            <a:cxnLst/>
            <a:rect l="l" t="t" r="r" b="b"/>
            <a:pathLst>
              <a:path w="7772400" h="1441450">
                <a:moveTo>
                  <a:pt x="0" y="0"/>
                </a:moveTo>
                <a:lnTo>
                  <a:pt x="7772397" y="0"/>
                </a:lnTo>
                <a:lnTo>
                  <a:pt x="7772397" y="1441449"/>
                </a:lnTo>
                <a:lnTo>
                  <a:pt x="0" y="1441449"/>
                </a:lnTo>
                <a:lnTo>
                  <a:pt x="0" y="0"/>
                </a:lnTo>
                <a:close/>
              </a:path>
            </a:pathLst>
          </a:custGeom>
          <a:ln w="9524">
            <a:solidFill>
              <a:srgbClr val="D81E00"/>
            </a:solidFill>
          </a:ln>
        </p:spPr>
        <p:txBody>
          <a:bodyPr wrap="square" lIns="0" tIns="0" rIns="0" bIns="0" rtlCol="0"/>
          <a:lstStyle/>
          <a:p>
            <a:endParaRPr sz="1634"/>
          </a:p>
        </p:txBody>
      </p:sp>
      <p:sp>
        <p:nvSpPr>
          <p:cNvPr id="111" name="object 111"/>
          <p:cNvSpPr txBox="1">
            <a:spLocks noGrp="1"/>
          </p:cNvSpPr>
          <p:nvPr>
            <p:ph type="title"/>
          </p:nvPr>
        </p:nvSpPr>
        <p:spPr>
          <a:xfrm>
            <a:off x="2747252" y="392291"/>
            <a:ext cx="6561780" cy="626102"/>
          </a:xfrm>
          <a:prstGeom prst="rect">
            <a:avLst/>
          </a:prstGeom>
        </p:spPr>
        <p:txBody>
          <a:bodyPr vert="horz" wrap="square" lIns="0" tIns="11526" rIns="0" bIns="0" rtlCol="0" anchor="ctr">
            <a:spAutoFit/>
          </a:bodyPr>
          <a:lstStyle/>
          <a:p>
            <a:pPr marL="11527">
              <a:lnSpc>
                <a:spcPct val="100000"/>
              </a:lnSpc>
              <a:spcBef>
                <a:spcPts val="91"/>
              </a:spcBef>
            </a:pPr>
            <a:r>
              <a:rPr spc="-427" dirty="0"/>
              <a:t>Production av etanol från socker</a:t>
            </a:r>
            <a:endParaRPr spc="-368" dirty="0"/>
          </a:p>
        </p:txBody>
      </p:sp>
      <p:sp>
        <p:nvSpPr>
          <p:cNvPr id="114" name="object 114"/>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574371" y="1888204"/>
            <a:ext cx="6716230" cy="346795"/>
          </a:xfrm>
          <a:prstGeom prst="rect">
            <a:avLst/>
          </a:prstGeom>
        </p:spPr>
        <p:txBody>
          <a:bodyPr vert="horz" wrap="square" lIns="0" tIns="11526" rIns="0" bIns="0" rtlCol="0">
            <a:spAutoFit/>
          </a:bodyPr>
          <a:lstStyle/>
          <a:p>
            <a:pPr marL="11527">
              <a:spcBef>
                <a:spcPts val="91"/>
              </a:spcBef>
            </a:pPr>
            <a:r>
              <a:rPr lang="sv-SE" sz="2178" b="1" spc="-222" dirty="0">
                <a:latin typeface="Arial"/>
                <a:cs typeface="Arial"/>
              </a:rPr>
              <a:t>Sockerbruk för produktion av bioetanol från sockerrör i Brasilien</a:t>
            </a:r>
            <a:endParaRPr sz="2178" dirty="0">
              <a:latin typeface="Arial"/>
              <a:cs typeface="Arial"/>
            </a:endParaRPr>
          </a:p>
        </p:txBody>
      </p:sp>
      <p:sp>
        <p:nvSpPr>
          <p:cNvPr id="112" name="object 112"/>
          <p:cNvSpPr txBox="1"/>
          <p:nvPr/>
        </p:nvSpPr>
        <p:spPr>
          <a:xfrm>
            <a:off x="2747252" y="454363"/>
            <a:ext cx="6561780" cy="626102"/>
          </a:xfrm>
          <a:prstGeom prst="rect">
            <a:avLst/>
          </a:prstGeom>
        </p:spPr>
        <p:txBody>
          <a:bodyPr vert="horz" wrap="square" lIns="0" tIns="11526" rIns="0" bIns="0" rtlCol="0">
            <a:spAutoFit/>
          </a:bodyPr>
          <a:lstStyle/>
          <a:p>
            <a:pPr marL="11527">
              <a:spcBef>
                <a:spcPts val="91"/>
              </a:spcBef>
            </a:pPr>
            <a:r>
              <a:rPr lang="en-US" sz="3993" b="1" spc="-427" dirty="0">
                <a:solidFill>
                  <a:srgbClr val="008000"/>
                </a:solidFill>
                <a:latin typeface="Arial"/>
                <a:cs typeface="Arial"/>
              </a:rPr>
              <a:t>Produktion av </a:t>
            </a:r>
            <a:r>
              <a:rPr lang="en-US" sz="3993" b="1" spc="-427" dirty="0" err="1">
                <a:solidFill>
                  <a:srgbClr val="008000"/>
                </a:solidFill>
                <a:latin typeface="Arial"/>
                <a:cs typeface="Arial"/>
              </a:rPr>
              <a:t>etanol</a:t>
            </a:r>
            <a:r>
              <a:rPr lang="en-US" sz="3993" b="1" spc="-427" dirty="0">
                <a:solidFill>
                  <a:srgbClr val="008000"/>
                </a:solidFill>
                <a:latin typeface="Arial"/>
                <a:cs typeface="Arial"/>
              </a:rPr>
              <a:t> från socker</a:t>
            </a:r>
            <a:endParaRPr sz="3993" dirty="0">
              <a:latin typeface="Arial"/>
              <a:cs typeface="Arial"/>
            </a:endParaRPr>
          </a:p>
        </p:txBody>
      </p:sp>
      <p:pic>
        <p:nvPicPr>
          <p:cNvPr id="114" name="object 114"/>
          <p:cNvPicPr/>
          <p:nvPr/>
        </p:nvPicPr>
        <p:blipFill>
          <a:blip r:embed="rId2" cstate="print"/>
          <a:stretch>
            <a:fillRect/>
          </a:stretch>
        </p:blipFill>
        <p:spPr>
          <a:xfrm>
            <a:off x="3479743" y="2316396"/>
            <a:ext cx="5489280" cy="40960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255106" y="1639726"/>
            <a:ext cx="11791486" cy="4387195"/>
          </a:xfrm>
          <a:prstGeom prst="rect">
            <a:avLst/>
          </a:prstGeom>
        </p:spPr>
        <p:txBody>
          <a:bodyPr vert="horz" wrap="square" lIns="0" tIns="11526" rIns="0" bIns="0" rtlCol="0">
            <a:spAutoFit/>
          </a:bodyPr>
          <a:lstStyle/>
          <a:p>
            <a:pPr marL="183848" marR="4611" indent="-172898" algn="just">
              <a:spcBef>
                <a:spcPts val="91"/>
              </a:spcBef>
            </a:pPr>
            <a:r>
              <a:rPr lang="sv-SE" sz="2500" b="1" spc="-150" dirty="0">
                <a:latin typeface="Arial"/>
                <a:cs typeface="Arial"/>
              </a:rPr>
              <a:t>I många länder framställs den mesta etanolen av stärkelse från spannmål (främst majs och vete i USA och vete och korn i Europa - även om sockerbetor också används i Europa).I konventionella etanolprocesser för spannmål används endast den stärkelserika delen av grödan. När majs används som råvara är det bara majskärnorna som används; för vete är det hela vetekärnan.</a:t>
            </a:r>
          </a:p>
          <a:p>
            <a:pPr marL="183848" marR="4611" indent="-172898" algn="just">
              <a:spcBef>
                <a:spcPts val="91"/>
              </a:spcBef>
            </a:pPr>
            <a:r>
              <a:rPr lang="sv-SE" sz="2500" b="1" spc="-150" dirty="0">
                <a:latin typeface="Arial"/>
                <a:cs typeface="Arial"/>
              </a:rPr>
              <a:t>Dessa stärkelseprodukter utgör en ganska liten andel av den totala växtmassan och lämnar betydande fibrösa rester (t.ex. fröskal och stjälkar från dessa växter).</a:t>
            </a:r>
          </a:p>
          <a:p>
            <a:pPr marL="183848" marR="4611" indent="-172898" algn="just">
              <a:spcBef>
                <a:spcPts val="91"/>
              </a:spcBef>
            </a:pPr>
            <a:r>
              <a:rPr lang="sv-SE" sz="2500" b="1" spc="-150" dirty="0">
                <a:latin typeface="Arial"/>
                <a:cs typeface="Arial"/>
              </a:rPr>
              <a:t>Den aktuella forskningen om cellulosaetanolproduktion är inriktad på att utnyttja dessa cellulosahaltiga avfallsmaterial för att skapa </a:t>
            </a:r>
            <a:r>
              <a:rPr lang="sv-SE" sz="2500" b="1" spc="-150" dirty="0" err="1">
                <a:latin typeface="Arial"/>
                <a:cs typeface="Arial"/>
              </a:rPr>
              <a:t>fermenterbara</a:t>
            </a:r>
            <a:r>
              <a:rPr lang="sv-SE" sz="2500" b="1" spc="-150" dirty="0">
                <a:latin typeface="Arial"/>
                <a:cs typeface="Arial"/>
              </a:rPr>
              <a:t> sockerarter - vilket i slutändan leder till en effektivare etanolproduktion än om man bara använder de sockerarter och stärkelser som finns direkt tillgängliga.</a:t>
            </a:r>
            <a:endParaRPr sz="2500" dirty="0">
              <a:latin typeface="Arial"/>
              <a:cs typeface="Arial"/>
            </a:endParaRPr>
          </a:p>
        </p:txBody>
      </p:sp>
      <p:sp>
        <p:nvSpPr>
          <p:cNvPr id="114" name="object 114"/>
          <p:cNvSpPr txBox="1">
            <a:spLocks noGrp="1"/>
          </p:cNvSpPr>
          <p:nvPr>
            <p:ph type="title"/>
          </p:nvPr>
        </p:nvSpPr>
        <p:spPr>
          <a:xfrm>
            <a:off x="3220845" y="276924"/>
            <a:ext cx="5614339" cy="1119634"/>
          </a:xfrm>
          <a:prstGeom prst="rect">
            <a:avLst/>
          </a:prstGeom>
        </p:spPr>
        <p:txBody>
          <a:bodyPr vert="horz" wrap="square" lIns="0" tIns="11526" rIns="0" bIns="0" rtlCol="0" anchor="ctr">
            <a:spAutoFit/>
          </a:bodyPr>
          <a:lstStyle/>
          <a:p>
            <a:pPr marL="11527" algn="ctr">
              <a:lnSpc>
                <a:spcPct val="100000"/>
              </a:lnSpc>
              <a:spcBef>
                <a:spcPts val="91"/>
              </a:spcBef>
            </a:pPr>
            <a:r>
              <a:rPr sz="4000" spc="-558" dirty="0"/>
              <a:t>G</a:t>
            </a:r>
            <a:r>
              <a:rPr sz="4000" spc="-286" dirty="0"/>
              <a:t>r</a:t>
            </a:r>
            <a:r>
              <a:rPr sz="4000" spc="-404" dirty="0"/>
              <a:t>a</a:t>
            </a:r>
            <a:r>
              <a:rPr sz="4000" spc="-300" dirty="0"/>
              <a:t>in-</a:t>
            </a:r>
            <a:r>
              <a:rPr sz="4000" spc="-245" dirty="0"/>
              <a:t>t</a:t>
            </a:r>
            <a:r>
              <a:rPr sz="4000" spc="-439" dirty="0"/>
              <a:t>o</a:t>
            </a:r>
            <a:r>
              <a:rPr sz="4000" spc="-245" dirty="0"/>
              <a:t>-</a:t>
            </a:r>
            <a:r>
              <a:rPr sz="4000" spc="-481" dirty="0"/>
              <a:t>E</a:t>
            </a:r>
            <a:r>
              <a:rPr sz="4000" spc="-245" dirty="0"/>
              <a:t>t</a:t>
            </a:r>
            <a:r>
              <a:rPr sz="4000" spc="-422" dirty="0"/>
              <a:t>ha</a:t>
            </a:r>
            <a:r>
              <a:rPr sz="4000" spc="-363" dirty="0"/>
              <a:t>nol</a:t>
            </a:r>
            <a:r>
              <a:rPr sz="4000" spc="-200" dirty="0"/>
              <a:t> </a:t>
            </a:r>
            <a:r>
              <a:rPr sz="4000" spc="-481" dirty="0"/>
              <a:t>P</a:t>
            </a:r>
            <a:r>
              <a:rPr sz="4000" spc="-286" dirty="0"/>
              <a:t>r</a:t>
            </a:r>
            <a:r>
              <a:rPr sz="4000" spc="-431" dirty="0"/>
              <a:t>oduc</a:t>
            </a:r>
            <a:r>
              <a:rPr sz="4000" spc="-245" dirty="0"/>
              <a:t>t</a:t>
            </a:r>
            <a:r>
              <a:rPr sz="4000" spc="-368" dirty="0"/>
              <a:t>ion</a:t>
            </a:r>
            <a:br>
              <a:rPr spc="-368" dirty="0"/>
            </a:br>
            <a:r>
              <a:rPr lang="sv-SE" sz="3200" spc="-368" dirty="0"/>
              <a:t>Produktion  av  etanol  från  spannmål</a:t>
            </a:r>
            <a:endParaRPr sz="3200" spc="-368"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2487" y="2215255"/>
            <a:ext cx="7676926" cy="2717508"/>
          </a:xfrm>
          <a:prstGeom prst="rect">
            <a:avLst/>
          </a:prstGeom>
        </p:spPr>
        <p:txBody>
          <a:bodyPr vert="horz" wrap="square" lIns="0" tIns="11526" rIns="0" bIns="0" rtlCol="0">
            <a:spAutoFit/>
          </a:bodyPr>
          <a:lstStyle/>
          <a:p>
            <a:pPr marL="183848" marR="13255" indent="-172898" algn="just">
              <a:spcBef>
                <a:spcPts val="91"/>
              </a:spcBef>
            </a:pPr>
            <a:r>
              <a:rPr lang="sv-SE" sz="2500" b="1" spc="-195" dirty="0">
                <a:latin typeface="Arial"/>
                <a:cs typeface="Arial"/>
              </a:rPr>
              <a:t>Produktionsprocessen från spannmål till etanol börjar med att separera, rengöra och mala (krossa) den stärkelserika råvaran.</a:t>
            </a:r>
          </a:p>
          <a:p>
            <a:pPr marL="183848" marR="13255" indent="-172898" algn="just">
              <a:spcBef>
                <a:spcPts val="91"/>
              </a:spcBef>
            </a:pPr>
            <a:r>
              <a:rPr lang="sv-SE" sz="2500" b="1" spc="-195" dirty="0">
                <a:latin typeface="Arial"/>
                <a:cs typeface="Arial"/>
              </a:rPr>
              <a:t>Malningen kan vara "våt" eller "torr", beroende på om spannmålen blötläggs och bryts ned ytterligare antingen innan stärkelsen omvandlas till socker (våt) eller under omvandlingsprocessen (torr).</a:t>
            </a:r>
            <a:endParaRPr sz="2500" dirty="0">
              <a:latin typeface="Arial"/>
              <a:cs typeface="Arial"/>
            </a:endParaRPr>
          </a:p>
        </p:txBody>
      </p:sp>
      <p:sp>
        <p:nvSpPr>
          <p:cNvPr id="112" name="object 112"/>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Produktion av etanol från socker</a:t>
            </a:r>
            <a:endParaRPr spc="-368"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1590261" y="2060964"/>
            <a:ext cx="9193491" cy="3858846"/>
          </a:xfrm>
          <a:prstGeom prst="rect">
            <a:avLst/>
          </a:prstGeom>
        </p:spPr>
        <p:txBody>
          <a:bodyPr vert="horz" wrap="square" lIns="0" tIns="11526" rIns="0" bIns="0" rtlCol="0">
            <a:spAutoFit/>
          </a:bodyPr>
          <a:lstStyle/>
          <a:p>
            <a:pPr marL="183848" marR="13255" indent="-172898" algn="just">
              <a:spcBef>
                <a:spcPts val="91"/>
              </a:spcBef>
            </a:pPr>
            <a:r>
              <a:rPr lang="sv-SE" sz="2500" b="1" spc="-150" dirty="0">
                <a:latin typeface="Arial"/>
                <a:cs typeface="Arial"/>
              </a:rPr>
              <a:t>I båda fallen omvandlas stärkelsen till socker, vanligtvis med hjälp av en enzymprocess vid hög temperatur. Från denna punkt liknar processen den för sockergrödor, där socker fermenteras till alkohol med hjälp av jäst och andra mikrober.</a:t>
            </a:r>
          </a:p>
          <a:p>
            <a:pPr marL="183848" marR="13255" indent="-172898" algn="just">
              <a:spcBef>
                <a:spcPts val="91"/>
              </a:spcBef>
            </a:pPr>
            <a:r>
              <a:rPr lang="sv-SE" sz="2500" b="1" spc="-150" dirty="0">
                <a:latin typeface="Arial"/>
                <a:cs typeface="Arial"/>
              </a:rPr>
              <a:t>I ett sista steg destilleras (renas) etanolen till önskad koncentration och vatten avlägsnas.</a:t>
            </a:r>
          </a:p>
          <a:p>
            <a:pPr marL="183848" marR="13255" indent="-172898" algn="just">
              <a:spcBef>
                <a:spcPts val="91"/>
              </a:spcBef>
            </a:pPr>
            <a:r>
              <a:rPr lang="sv-SE" sz="2500" b="1" spc="-150" dirty="0">
                <a:latin typeface="Arial"/>
                <a:cs typeface="Arial"/>
              </a:rPr>
              <a:t>Processen från spannmål till etanol ger också flera biprodukter, till exempel proteinrikt djurfoder (t.ex. lösligt destillerat torrt spannmål, DDGS) och i vissa fall sötningsmedel, även om detta varierar beroende på vilken specifik råvara och process som används.</a:t>
            </a:r>
            <a:endParaRPr sz="2500" dirty="0">
              <a:latin typeface="Arial"/>
              <a:cs typeface="Arial"/>
            </a:endParaRPr>
          </a:p>
        </p:txBody>
      </p:sp>
      <p:sp>
        <p:nvSpPr>
          <p:cNvPr id="113" name="object 113"/>
          <p:cNvSpPr txBox="1">
            <a:spLocks noGrp="1"/>
          </p:cNvSpPr>
          <p:nvPr>
            <p:ph type="title"/>
          </p:nvPr>
        </p:nvSpPr>
        <p:spPr>
          <a:xfrm>
            <a:off x="2793312" y="425803"/>
            <a:ext cx="6469571" cy="688747"/>
          </a:xfrm>
          <a:prstGeom prst="rect">
            <a:avLst/>
          </a:prstGeom>
        </p:spPr>
        <p:txBody>
          <a:bodyPr vert="horz" wrap="square" lIns="0" tIns="11526" rIns="0" bIns="0" rtlCol="0" anchor="ctr">
            <a:spAutoFit/>
          </a:bodyPr>
          <a:lstStyle/>
          <a:p>
            <a:pPr marL="11527">
              <a:lnSpc>
                <a:spcPct val="100000"/>
              </a:lnSpc>
              <a:spcBef>
                <a:spcPts val="91"/>
              </a:spcBef>
            </a:pPr>
            <a:r>
              <a:rPr spc="-427" dirty="0"/>
              <a:t>Produktion av etanol från socker</a:t>
            </a:r>
            <a:endParaRPr spc="-368" dirty="0"/>
          </a:p>
        </p:txBody>
      </p:sp>
      <p:sp>
        <p:nvSpPr>
          <p:cNvPr id="114" name="object 114"/>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392291"/>
            <a:ext cx="6469571" cy="626102"/>
          </a:xfrm>
          <a:prstGeom prst="rect">
            <a:avLst/>
          </a:prstGeom>
        </p:spPr>
        <p:txBody>
          <a:bodyPr vert="horz" wrap="square" lIns="0" tIns="11526" rIns="0" bIns="0" rtlCol="0" anchor="ctr">
            <a:spAutoFit/>
          </a:bodyPr>
          <a:lstStyle/>
          <a:p>
            <a:pPr marL="11527">
              <a:lnSpc>
                <a:spcPct val="100000"/>
              </a:lnSpc>
              <a:spcBef>
                <a:spcPts val="91"/>
              </a:spcBef>
            </a:pPr>
            <a:r>
              <a:rPr spc="-427" dirty="0"/>
              <a:t>Produktion av etanol från socker</a:t>
            </a:r>
            <a:endParaRPr spc="-368" dirty="0"/>
          </a:p>
        </p:txBody>
      </p:sp>
      <p:pic>
        <p:nvPicPr>
          <p:cNvPr id="113" name="object 113"/>
          <p:cNvPicPr/>
          <p:nvPr/>
        </p:nvPicPr>
        <p:blipFill>
          <a:blip r:embed="rId2" cstate="print"/>
          <a:stretch>
            <a:fillRect/>
          </a:stretch>
        </p:blipFill>
        <p:spPr>
          <a:xfrm>
            <a:off x="2825639" y="1706956"/>
            <a:ext cx="6404160" cy="4791954"/>
          </a:xfrm>
          <a:prstGeom prst="rect">
            <a:avLst/>
          </a:prstGeom>
        </p:spPr>
      </p:pic>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793312" y="457126"/>
            <a:ext cx="6469571" cy="626102"/>
          </a:xfrm>
          <a:prstGeom prst="rect">
            <a:avLst/>
          </a:prstGeom>
        </p:spPr>
        <p:txBody>
          <a:bodyPr vert="horz" wrap="square" lIns="0" tIns="11526" rIns="0" bIns="0" rtlCol="0" anchor="ctr">
            <a:spAutoFit/>
          </a:bodyPr>
          <a:lstStyle/>
          <a:p>
            <a:pPr marL="11527">
              <a:lnSpc>
                <a:spcPct val="100000"/>
              </a:lnSpc>
              <a:spcBef>
                <a:spcPts val="91"/>
              </a:spcBef>
            </a:pPr>
            <a:r>
              <a:rPr spc="-427" dirty="0"/>
              <a:t>Produktion av etanol från socker</a:t>
            </a:r>
            <a:endParaRPr spc="-368" dirty="0"/>
          </a:p>
        </p:txBody>
      </p:sp>
      <p:sp>
        <p:nvSpPr>
          <p:cNvPr id="111" name="object 111"/>
          <p:cNvSpPr txBox="1"/>
          <p:nvPr/>
        </p:nvSpPr>
        <p:spPr>
          <a:xfrm>
            <a:off x="5207208" y="1053718"/>
            <a:ext cx="1641885" cy="626102"/>
          </a:xfrm>
          <a:prstGeom prst="rect">
            <a:avLst/>
          </a:prstGeom>
        </p:spPr>
        <p:txBody>
          <a:bodyPr vert="horz" wrap="square" lIns="0" tIns="11526" rIns="0" bIns="0" rtlCol="0">
            <a:spAutoFit/>
          </a:bodyPr>
          <a:lstStyle/>
          <a:p>
            <a:pPr marL="11527">
              <a:spcBef>
                <a:spcPts val="91"/>
              </a:spcBef>
            </a:pPr>
            <a:r>
              <a:rPr sz="3993" b="1" spc="-404" dirty="0">
                <a:solidFill>
                  <a:srgbClr val="008000"/>
                </a:solidFill>
                <a:latin typeface="Arial"/>
                <a:cs typeface="Arial"/>
              </a:rPr>
              <a:t>Process</a:t>
            </a:r>
            <a:endParaRPr sz="3993">
              <a:latin typeface="Arial"/>
              <a:cs typeface="Arial"/>
            </a:endParaRPr>
          </a:p>
        </p:txBody>
      </p:sp>
      <p:pic>
        <p:nvPicPr>
          <p:cNvPr id="112" name="object 112"/>
          <p:cNvPicPr/>
          <p:nvPr/>
        </p:nvPicPr>
        <p:blipFill>
          <a:blip r:embed="rId2" cstate="print"/>
          <a:stretch>
            <a:fillRect/>
          </a:stretch>
        </p:blipFill>
        <p:spPr>
          <a:xfrm>
            <a:off x="3010056" y="1839506"/>
            <a:ext cx="6219744" cy="46738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112"/>
          <p:cNvSpPr txBox="1">
            <a:spLocks noGrp="1"/>
          </p:cNvSpPr>
          <p:nvPr>
            <p:ph type="title"/>
          </p:nvPr>
        </p:nvSpPr>
        <p:spPr>
          <a:xfrm>
            <a:off x="2004252" y="731871"/>
            <a:ext cx="9543570" cy="688747"/>
          </a:xfrm>
          <a:prstGeom prst="rect">
            <a:avLst/>
          </a:prstGeom>
        </p:spPr>
        <p:txBody>
          <a:bodyPr vert="horz" wrap="square" lIns="0" tIns="11526" rIns="0" bIns="0" rtlCol="0" anchor="ctr">
            <a:spAutoFit/>
          </a:bodyPr>
          <a:lstStyle/>
          <a:p>
            <a:pPr marL="11527">
              <a:lnSpc>
                <a:spcPct val="100000"/>
              </a:lnSpc>
              <a:spcBef>
                <a:spcPts val="91"/>
              </a:spcBef>
            </a:pPr>
            <a:r>
              <a:rPr lang="en-US" spc="-522" dirty="0" err="1"/>
              <a:t>Cellulosa</a:t>
            </a:r>
            <a:r>
              <a:rPr lang="en-US" spc="-522" dirty="0"/>
              <a:t> </a:t>
            </a:r>
            <a:r>
              <a:rPr lang="en-US" spc="-522" dirty="0" err="1"/>
              <a:t>baserad</a:t>
            </a:r>
            <a:r>
              <a:rPr lang="en-US" spc="-522" dirty="0"/>
              <a:t> </a:t>
            </a:r>
            <a:r>
              <a:rPr lang="en-US" spc="-522" dirty="0" err="1"/>
              <a:t>biomassa</a:t>
            </a:r>
            <a:r>
              <a:rPr lang="en-US" spc="-522" dirty="0"/>
              <a:t> till </a:t>
            </a:r>
            <a:r>
              <a:rPr lang="en-US" spc="-522" dirty="0" err="1"/>
              <a:t>etanoll</a:t>
            </a:r>
            <a:endParaRPr spc="-363" dirty="0"/>
          </a:p>
        </p:txBody>
      </p:sp>
      <p:sp>
        <p:nvSpPr>
          <p:cNvPr id="106" name="object 106"/>
          <p:cNvSpPr txBox="1">
            <a:spLocks noGrp="1"/>
          </p:cNvSpPr>
          <p:nvPr>
            <p:ph idx="1"/>
          </p:nvPr>
        </p:nvSpPr>
        <p:spPr>
          <a:xfrm>
            <a:off x="1520940" y="2364136"/>
            <a:ext cx="9543570" cy="3266288"/>
          </a:xfrm>
          <a:prstGeom prst="rect">
            <a:avLst/>
          </a:prstGeom>
        </p:spPr>
        <p:txBody>
          <a:bodyPr vert="horz" wrap="square" lIns="0" tIns="542299" rIns="0" bIns="0" rtlCol="0">
            <a:spAutoFit/>
          </a:bodyPr>
          <a:lstStyle/>
          <a:p>
            <a:pPr marL="349830" marR="4611" indent="-172898">
              <a:lnSpc>
                <a:spcPct val="100000"/>
              </a:lnSpc>
              <a:spcBef>
                <a:spcPts val="91"/>
              </a:spcBef>
            </a:pPr>
            <a:r>
              <a:rPr lang="sv-SE" sz="2500" spc="-191" dirty="0"/>
              <a:t>Det mesta växtmaterial består inte av socker eller stärkelse, utan av cellulosa, hemicellulosa och lignin. Den gröna delen av en växt består nästan uteslutande av dessa tre ämnen.</a:t>
            </a:r>
          </a:p>
          <a:p>
            <a:pPr marL="349830" marR="4611" indent="-172898">
              <a:lnSpc>
                <a:spcPct val="100000"/>
              </a:lnSpc>
              <a:spcBef>
                <a:spcPts val="91"/>
              </a:spcBef>
            </a:pPr>
            <a:r>
              <a:rPr lang="sv-SE" sz="2500" spc="-191" dirty="0"/>
              <a:t>Cellulosa och hemicellulosa kan omvandlas till alkohol genom att först omvandlas till socker (lignin kan inte göra det).</a:t>
            </a:r>
          </a:p>
          <a:p>
            <a:pPr marL="349830" marR="4611" indent="-172898">
              <a:lnSpc>
                <a:spcPct val="100000"/>
              </a:lnSpc>
              <a:spcBef>
                <a:spcPts val="91"/>
              </a:spcBef>
            </a:pPr>
            <a:r>
              <a:rPr lang="sv-SE" sz="2500" spc="-191" dirty="0"/>
              <a:t>Processen är dock mer komplicerad än att först omvandla stärkelse till socker och sedan till alkohol.</a:t>
            </a:r>
            <a:endParaRPr sz="2500" spc="-159" dirty="0"/>
          </a:p>
        </p:txBody>
      </p:sp>
      <p:sp>
        <p:nvSpPr>
          <p:cNvPr id="113" name="object 113"/>
          <p:cNvSpPr txBox="1"/>
          <p:nvPr/>
        </p:nvSpPr>
        <p:spPr>
          <a:xfrm>
            <a:off x="4927357" y="1579326"/>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9F13-674A-4327-AB14-09EED1D8CA5B}"/>
              </a:ext>
            </a:extLst>
          </p:cNvPr>
          <p:cNvSpPr>
            <a:spLocks noGrp="1"/>
          </p:cNvSpPr>
          <p:nvPr>
            <p:ph type="ctrTitle"/>
          </p:nvPr>
        </p:nvSpPr>
        <p:spPr>
          <a:xfrm>
            <a:off x="3528391" y="1311239"/>
            <a:ext cx="4263887" cy="836337"/>
          </a:xfrm>
        </p:spPr>
        <p:txBody>
          <a:bodyPr>
            <a:normAutofit fontScale="90000"/>
          </a:bodyPr>
          <a:lstStyle/>
          <a:p>
            <a:r>
              <a:rPr lang="it-IT" dirty="0"/>
              <a:t>Inledning </a:t>
            </a:r>
          </a:p>
        </p:txBody>
      </p:sp>
      <p:sp>
        <p:nvSpPr>
          <p:cNvPr id="3" name="Sottotitolo 2">
            <a:extLst>
              <a:ext uri="{FF2B5EF4-FFF2-40B4-BE49-F238E27FC236}">
                <a16:creationId xmlns:a16="http://schemas.microsoft.com/office/drawing/2014/main" id="{8E2CC577-7647-4194-95D6-59B62A90178D}"/>
              </a:ext>
            </a:extLst>
          </p:cNvPr>
          <p:cNvSpPr>
            <a:spLocks noGrp="1"/>
          </p:cNvSpPr>
          <p:nvPr>
            <p:ph type="subTitle" idx="1"/>
          </p:nvPr>
        </p:nvSpPr>
        <p:spPr>
          <a:xfrm>
            <a:off x="1524000" y="2417007"/>
            <a:ext cx="9144000" cy="3555953"/>
          </a:xfrm>
        </p:spPr>
        <p:txBody>
          <a:bodyPr>
            <a:normAutofit fontScale="25000" lnSpcReduction="20000"/>
          </a:bodyPr>
          <a:lstStyle/>
          <a:p>
            <a:pPr marL="0" indent="0" algn="l">
              <a:buNone/>
            </a:pPr>
            <a:r>
              <a:rPr lang="sv-SE" sz="10000" dirty="0"/>
              <a:t>I en tid som präglas av växande miljöproblem och ett akut behov av hållbara energilösningar framstår bioenergi som ett lovande alternativ i skärningspunkten mellan förnybar energi och jordbruk. Bioenergi omfattar en rad olika energiformer som härrör från organiska material, främst biologiska resurser som växter och biomassa, och som syftar till att producera kraft och värme. Ett grundläggande element i bioenergiproduktionen är odlingen av särskilda energigrödor. Dessa grödor odlas avsiktligt i det enda syftet att generera energi i olika former, inklusive el, värme och biobränslen. Odlingen av energigrödor spelar en avgörande roll inom bioenergisektorn och utgör ett miljövänligt och ekonomiskt hållbart alternativ till traditionella fossila bränslen.</a:t>
            </a:r>
            <a:endParaRPr lang="it-IT" dirty="0"/>
          </a:p>
        </p:txBody>
      </p:sp>
    </p:spTree>
    <p:extLst>
      <p:ext uri="{BB962C8B-B14F-4D97-AF65-F5344CB8AC3E}">
        <p14:creationId xmlns:p14="http://schemas.microsoft.com/office/powerpoint/2010/main" val="236376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bject 110"/>
          <p:cNvSpPr txBox="1">
            <a:spLocks noGrp="1"/>
          </p:cNvSpPr>
          <p:nvPr>
            <p:ph type="title"/>
          </p:nvPr>
        </p:nvSpPr>
        <p:spPr>
          <a:xfrm>
            <a:off x="2597334" y="471928"/>
            <a:ext cx="7843475" cy="626102"/>
          </a:xfrm>
          <a:prstGeom prst="rect">
            <a:avLst/>
          </a:prstGeom>
        </p:spPr>
        <p:txBody>
          <a:bodyPr vert="horz" wrap="square" lIns="0" tIns="11526" rIns="0" bIns="0" rtlCol="0" anchor="ctr">
            <a:spAutoFit/>
          </a:bodyPr>
          <a:lstStyle/>
          <a:p>
            <a:pPr marL="11527">
              <a:lnSpc>
                <a:spcPct val="100000"/>
              </a:lnSpc>
              <a:spcBef>
                <a:spcPts val="91"/>
              </a:spcBef>
            </a:pPr>
            <a:r>
              <a:rPr lang="sv-SE" spc="-522" dirty="0"/>
              <a:t>Produktion av etanol från cellbiomassa</a:t>
            </a:r>
            <a:endParaRPr spc="-439" dirty="0"/>
          </a:p>
        </p:txBody>
      </p:sp>
      <p:pic>
        <p:nvPicPr>
          <p:cNvPr id="112" name="object 112"/>
          <p:cNvPicPr/>
          <p:nvPr/>
        </p:nvPicPr>
        <p:blipFill>
          <a:blip r:embed="rId2" cstate="print"/>
          <a:stretch>
            <a:fillRect/>
          </a:stretch>
        </p:blipFill>
        <p:spPr>
          <a:xfrm>
            <a:off x="2171537" y="1270407"/>
            <a:ext cx="7843475" cy="516366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42819" y="1949061"/>
            <a:ext cx="11897140" cy="4294862"/>
          </a:xfrm>
          <a:prstGeom prst="rect">
            <a:avLst/>
          </a:prstGeom>
        </p:spPr>
        <p:txBody>
          <a:bodyPr vert="horz" wrap="square" lIns="0" tIns="11526" rIns="0" bIns="0" rtlCol="0">
            <a:spAutoFit/>
          </a:bodyPr>
          <a:lstStyle/>
          <a:p>
            <a:pPr marL="184424" marR="13255" indent="-172898" algn="just">
              <a:spcBef>
                <a:spcPts val="91"/>
              </a:spcBef>
            </a:pPr>
            <a:r>
              <a:rPr lang="sv-SE" sz="2500" b="1" spc="-182" dirty="0">
                <a:latin typeface="Arial"/>
                <a:cs typeface="Arial"/>
              </a:rPr>
              <a:t>Det finns flera potentiellt viktiga fördelar med att utveckla en livskraftig och kommersiell cellulosaetanolprocess:</a:t>
            </a:r>
          </a:p>
          <a:p>
            <a:pPr marL="354426" marR="13255" indent="-342900" algn="just">
              <a:spcBef>
                <a:spcPts val="91"/>
              </a:spcBef>
              <a:buFontTx/>
              <a:buChar char="-"/>
            </a:pPr>
            <a:r>
              <a:rPr lang="sv-SE" sz="2500" b="1" spc="-182" dirty="0">
                <a:latin typeface="Arial"/>
                <a:cs typeface="Arial"/>
              </a:rPr>
              <a:t>Tillgång till ett mycket bredare utbud av potentiella råvaror (inklusive cellulosahaltigt avfallsmaterial och cellulosahaltiga grödor som gräs och träd), vilket öppnar dörren för mycket högre etanolproduktionsnivåer.</a:t>
            </a:r>
          </a:p>
          <a:p>
            <a:pPr marL="354426" marR="13255" indent="-342900" algn="just">
              <a:spcBef>
                <a:spcPts val="91"/>
              </a:spcBef>
              <a:buFontTx/>
              <a:buChar char="-"/>
            </a:pPr>
            <a:r>
              <a:rPr lang="sv-SE" sz="2500" b="1" spc="-182" dirty="0">
                <a:latin typeface="Arial"/>
                <a:cs typeface="Arial"/>
              </a:rPr>
              <a:t>Större möjligheter att undvika konflikter med markanvändning för livsmedels- och foderproduktion.</a:t>
            </a:r>
          </a:p>
          <a:p>
            <a:pPr marL="354426" marR="13255" indent="-342900" algn="just">
              <a:spcBef>
                <a:spcPts val="91"/>
              </a:spcBef>
              <a:buFontTx/>
              <a:buChar char="-"/>
            </a:pPr>
            <a:r>
              <a:rPr lang="sv-SE" sz="2500" b="1" spc="-182" dirty="0">
                <a:latin typeface="Arial"/>
                <a:cs typeface="Arial"/>
              </a:rPr>
              <a:t>En mycket större förskjutning av fossil energi per liter bränsle, på grund av nästan helt biomassadrivna system.</a:t>
            </a:r>
          </a:p>
          <a:p>
            <a:pPr marL="354426" marR="13255" indent="-342900" algn="just">
              <a:spcBef>
                <a:spcPts val="91"/>
              </a:spcBef>
              <a:buFontTx/>
              <a:buChar char="-"/>
            </a:pPr>
            <a:r>
              <a:rPr lang="sv-SE" sz="2500" b="1" spc="-182" dirty="0">
                <a:latin typeface="Arial"/>
                <a:cs typeface="Arial"/>
              </a:rPr>
              <a:t>Mycket lägre nettoutsläpp av växthusgaser från brunn till hjul än med spannmål till etanolprocesser som främst drivs med fossil energi.</a:t>
            </a:r>
            <a:endParaRPr sz="2500" dirty="0">
              <a:latin typeface="Arial"/>
              <a:cs typeface="Arial"/>
            </a:endParaRPr>
          </a:p>
        </p:txBody>
      </p:sp>
      <p:sp>
        <p:nvSpPr>
          <p:cNvPr id="112" name="object 112"/>
          <p:cNvSpPr txBox="1">
            <a:spLocks noGrp="1"/>
          </p:cNvSpPr>
          <p:nvPr>
            <p:ph type="title"/>
          </p:nvPr>
        </p:nvSpPr>
        <p:spPr>
          <a:xfrm>
            <a:off x="1467357" y="535742"/>
            <a:ext cx="9543570" cy="627192"/>
          </a:xfrm>
          <a:prstGeom prst="rect">
            <a:avLst/>
          </a:prstGeom>
        </p:spPr>
        <p:txBody>
          <a:bodyPr vert="horz" wrap="square" lIns="0" tIns="11526" rIns="0" bIns="0" rtlCol="0" anchor="ctr">
            <a:spAutoFit/>
          </a:bodyPr>
          <a:lstStyle/>
          <a:p>
            <a:pPr marL="11527">
              <a:lnSpc>
                <a:spcPct val="100000"/>
              </a:lnSpc>
              <a:spcBef>
                <a:spcPts val="91"/>
              </a:spcBef>
            </a:pPr>
            <a:r>
              <a:rPr lang="en-US" sz="4000" spc="-522" dirty="0" err="1"/>
              <a:t>Cellulosabaserad</a:t>
            </a:r>
            <a:r>
              <a:rPr lang="en-US" sz="4000" spc="-522" dirty="0"/>
              <a:t> </a:t>
            </a:r>
            <a:r>
              <a:rPr lang="en-US" sz="4000" spc="-522" dirty="0" err="1"/>
              <a:t>biomassa</a:t>
            </a:r>
            <a:r>
              <a:rPr lang="en-US" sz="4000" spc="-522" dirty="0"/>
              <a:t> till </a:t>
            </a:r>
            <a:r>
              <a:rPr lang="en-US" sz="4000" spc="-522" dirty="0" err="1"/>
              <a:t>etanol</a:t>
            </a:r>
            <a:endParaRPr sz="4000" spc="-200" dirty="0"/>
          </a:p>
        </p:txBody>
      </p:sp>
      <p:sp>
        <p:nvSpPr>
          <p:cNvPr id="113" name="object 113"/>
          <p:cNvSpPr txBox="1"/>
          <p:nvPr/>
        </p:nvSpPr>
        <p:spPr>
          <a:xfrm>
            <a:off x="4982295" y="1347960"/>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5713" y="2039634"/>
            <a:ext cx="11642035" cy="3512597"/>
          </a:xfrm>
          <a:prstGeom prst="rect">
            <a:avLst/>
          </a:prstGeom>
        </p:spPr>
        <p:txBody>
          <a:bodyPr vert="horz" wrap="square" lIns="0" tIns="11526" rIns="0" bIns="0" rtlCol="0">
            <a:spAutoFit/>
          </a:bodyPr>
          <a:lstStyle/>
          <a:p>
            <a:pPr marL="184424" marR="12679" indent="-172898" algn="just">
              <a:spcBef>
                <a:spcPts val="91"/>
              </a:spcBef>
            </a:pPr>
            <a:r>
              <a:rPr sz="2500" b="1" spc="-241" dirty="0">
                <a:latin typeface="Arial"/>
                <a:cs typeface="Arial"/>
              </a:rPr>
              <a:t>A</a:t>
            </a:r>
            <a:r>
              <a:rPr sz="2500" b="1" spc="-236" dirty="0">
                <a:latin typeface="Arial"/>
                <a:cs typeface="Arial"/>
              </a:rPr>
              <a:t> </a:t>
            </a:r>
            <a:r>
              <a:rPr lang="sv-SE" sz="2500" b="1" spc="-159" dirty="0">
                <a:latin typeface="Arial"/>
                <a:cs typeface="Arial"/>
              </a:rPr>
              <a:t>Det finns ett stort utbud av råmaterial för etanolproduktion från cellulosabaserad biomassa.</a:t>
            </a:r>
          </a:p>
          <a:p>
            <a:pPr marL="184424" marR="12679" indent="-172898" algn="just">
              <a:spcBef>
                <a:spcPts val="91"/>
              </a:spcBef>
            </a:pPr>
            <a:r>
              <a:rPr lang="sv-SE" sz="2500" b="1" spc="-159" dirty="0">
                <a:latin typeface="Arial"/>
                <a:cs typeface="Arial"/>
              </a:rPr>
              <a:t>Jordbruksavfall (inklusive avfall från konventionell etanolproduktion), skogsavfall, fast kommunalt avfall (MSW), avfall från massa- och pappersprocesser samt energigrödor.</a:t>
            </a:r>
          </a:p>
          <a:p>
            <a:pPr marL="184424" marR="12679" indent="-172898" algn="just">
              <a:spcBef>
                <a:spcPts val="91"/>
              </a:spcBef>
            </a:pPr>
            <a:r>
              <a:rPr lang="sv-SE" sz="2500" b="1" spc="-159" dirty="0">
                <a:latin typeface="Arial"/>
                <a:cs typeface="Arial"/>
              </a:rPr>
              <a:t>Jordbruksavfall som är tillgängligt för etanolkonvertering inkluderar </a:t>
            </a:r>
            <a:r>
              <a:rPr lang="sv-SE" sz="2500" b="1" spc="-159" dirty="0" err="1">
                <a:latin typeface="Arial"/>
                <a:cs typeface="Arial"/>
              </a:rPr>
              <a:t>skörderester</a:t>
            </a:r>
            <a:r>
              <a:rPr lang="sv-SE" sz="2500" b="1" spc="-159" dirty="0">
                <a:latin typeface="Arial"/>
                <a:cs typeface="Arial"/>
              </a:rPr>
              <a:t> som vetehalm, majsstubb (blad, stjälkar och kolvar), rishalm och </a:t>
            </a:r>
            <a:r>
              <a:rPr lang="sv-SE" sz="2500" b="1" spc="-159" dirty="0" err="1">
                <a:latin typeface="Arial"/>
                <a:cs typeface="Arial"/>
              </a:rPr>
              <a:t>bagasse</a:t>
            </a:r>
            <a:r>
              <a:rPr lang="sv-SE" sz="2500" b="1" spc="-159" dirty="0">
                <a:latin typeface="Arial"/>
                <a:cs typeface="Arial"/>
              </a:rPr>
              <a:t> (sockerrörsavfall).</a:t>
            </a:r>
          </a:p>
          <a:p>
            <a:pPr marL="184424" marR="12679" indent="-172898" algn="just">
              <a:spcBef>
                <a:spcPts val="91"/>
              </a:spcBef>
            </a:pPr>
            <a:r>
              <a:rPr lang="sv-SE" sz="2500" b="1" spc="-159" dirty="0">
                <a:latin typeface="Arial"/>
                <a:cs typeface="Arial"/>
              </a:rPr>
              <a:t>Skogsavfall omfattar underutnyttjat trä och avverkningsrester, grovt, ruttet och tillvaratagbart dött trä samt överflödiga plantor och små träd.</a:t>
            </a:r>
            <a:endParaRPr sz="2500" dirty="0">
              <a:latin typeface="Arial"/>
              <a:cs typeface="Arial"/>
            </a:endParaRPr>
          </a:p>
        </p:txBody>
      </p:sp>
      <p:sp>
        <p:nvSpPr>
          <p:cNvPr id="112" name="object 112"/>
          <p:cNvSpPr txBox="1">
            <a:spLocks noGrp="1"/>
          </p:cNvSpPr>
          <p:nvPr>
            <p:ph type="title"/>
          </p:nvPr>
        </p:nvSpPr>
        <p:spPr>
          <a:xfrm>
            <a:off x="1478475" y="538388"/>
            <a:ext cx="563811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200" dirty="0"/>
          </a:p>
        </p:txBody>
      </p:sp>
      <p:sp>
        <p:nvSpPr>
          <p:cNvPr id="113" name="object 113"/>
          <p:cNvSpPr txBox="1"/>
          <p:nvPr/>
        </p:nvSpPr>
        <p:spPr>
          <a:xfrm>
            <a:off x="3323433" y="1104024"/>
            <a:ext cx="5306594" cy="626102"/>
          </a:xfrm>
          <a:prstGeom prst="rect">
            <a:avLst/>
          </a:prstGeom>
        </p:spPr>
        <p:txBody>
          <a:bodyPr vert="horz" wrap="square" lIns="0" tIns="11526" rIns="0" bIns="0" rtlCol="0">
            <a:spAutoFit/>
          </a:bodyPr>
          <a:lstStyle/>
          <a:p>
            <a:pPr marL="11527">
              <a:spcBef>
                <a:spcPts val="91"/>
              </a:spcBef>
            </a:pPr>
            <a:r>
              <a:rPr lang="en-US" sz="3993" b="1" spc="-481" dirty="0">
                <a:solidFill>
                  <a:srgbClr val="008000"/>
                </a:solidFill>
                <a:latin typeface="Arial"/>
                <a:cs typeface="Arial"/>
              </a:rPr>
              <a:t>Produktion av </a:t>
            </a:r>
            <a:r>
              <a:rPr lang="en-US" sz="3993" b="1" spc="-481" dirty="0" err="1">
                <a:solidFill>
                  <a:srgbClr val="008000"/>
                </a:solidFill>
                <a:latin typeface="Arial"/>
                <a:cs typeface="Arial"/>
              </a:rPr>
              <a:t>Råmaterial</a:t>
            </a:r>
            <a:endParaRPr sz="3993"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133061" y="1949061"/>
            <a:ext cx="9327899" cy="3273510"/>
          </a:xfrm>
          <a:prstGeom prst="rect">
            <a:avLst/>
          </a:prstGeom>
        </p:spPr>
        <p:txBody>
          <a:bodyPr vert="horz" wrap="square" lIns="0" tIns="66851" rIns="0" bIns="0" rtlCol="0">
            <a:spAutoFit/>
          </a:bodyPr>
          <a:lstStyle/>
          <a:p>
            <a:pPr marL="11527" algn="just">
              <a:spcBef>
                <a:spcPts val="526"/>
              </a:spcBef>
            </a:pPr>
            <a:r>
              <a:rPr lang="sv-SE" sz="2500" b="1" spc="-268" dirty="0">
                <a:latin typeface="Arial"/>
                <a:cs typeface="Arial"/>
              </a:rPr>
              <a:t>MSW innehåller vissa cellulosahaltiga material, t.ex. papper och kartong.</a:t>
            </a:r>
          </a:p>
          <a:p>
            <a:pPr marL="11527" algn="just">
              <a:spcBef>
                <a:spcPts val="526"/>
              </a:spcBef>
            </a:pPr>
            <a:r>
              <a:rPr lang="sv-SE" sz="2500" b="1" spc="-268" dirty="0">
                <a:latin typeface="Arial"/>
                <a:cs typeface="Arial"/>
              </a:rPr>
              <a:t>Energigrödor, som utvecklats och odlats specifikt för bränsle, inkluderar snabbväxande träd, buskar och gräs som hybridpopplar, pilar och </a:t>
            </a:r>
            <a:r>
              <a:rPr lang="sv-SE" sz="2500" b="1" spc="-268" dirty="0" err="1">
                <a:latin typeface="Arial"/>
                <a:cs typeface="Arial"/>
              </a:rPr>
              <a:t>switchgrass</a:t>
            </a:r>
            <a:r>
              <a:rPr lang="sv-SE" sz="2500" b="1" spc="-268" dirty="0">
                <a:latin typeface="Arial"/>
                <a:cs typeface="Arial"/>
              </a:rPr>
              <a:t>.</a:t>
            </a:r>
          </a:p>
          <a:p>
            <a:pPr marL="11527" algn="just">
              <a:spcBef>
                <a:spcPts val="526"/>
              </a:spcBef>
            </a:pPr>
            <a:r>
              <a:rPr lang="sv-SE" sz="2500" b="1" spc="-268" dirty="0">
                <a:latin typeface="Arial"/>
                <a:cs typeface="Arial"/>
              </a:rPr>
              <a:t>Cellulosakomponenterna i dessa material kan variera mellan 30% och 70%.  Resten är lignin, som inte kan omvandlas till socker, men som kan användas som processbränsle vid omvandling av cellulosa till alkohol, eller omvandlas till flytande bränsle genom förgasning och omvandling av gas till vätska.</a:t>
            </a:r>
            <a:endParaRPr sz="2500" dirty="0">
              <a:latin typeface="Arial"/>
              <a:cs typeface="Arial"/>
            </a:endParaRPr>
          </a:p>
        </p:txBody>
      </p:sp>
      <p:sp>
        <p:nvSpPr>
          <p:cNvPr id="112" name="object 112"/>
          <p:cNvSpPr txBox="1">
            <a:spLocks noGrp="1"/>
          </p:cNvSpPr>
          <p:nvPr>
            <p:ph type="title"/>
          </p:nvPr>
        </p:nvSpPr>
        <p:spPr>
          <a:xfrm>
            <a:off x="1458969"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200" dirty="0"/>
          </a:p>
        </p:txBody>
      </p:sp>
      <p:sp>
        <p:nvSpPr>
          <p:cNvPr id="113" name="object 113"/>
          <p:cNvSpPr txBox="1"/>
          <p:nvPr/>
        </p:nvSpPr>
        <p:spPr>
          <a:xfrm>
            <a:off x="4136371" y="1288568"/>
            <a:ext cx="5421854" cy="504081"/>
          </a:xfrm>
          <a:prstGeom prst="rect">
            <a:avLst/>
          </a:prstGeom>
        </p:spPr>
        <p:txBody>
          <a:bodyPr vert="horz" wrap="square" lIns="0" tIns="11526" rIns="0" bIns="0" rtlCol="0">
            <a:spAutoFit/>
          </a:bodyPr>
          <a:lstStyle/>
          <a:p>
            <a:pPr marL="11527">
              <a:spcBef>
                <a:spcPts val="91"/>
              </a:spcBef>
            </a:pPr>
            <a:r>
              <a:rPr lang="en-US" sz="3200" b="1" spc="-481" dirty="0">
                <a:solidFill>
                  <a:srgbClr val="008000"/>
                </a:solidFill>
                <a:latin typeface="Arial"/>
                <a:cs typeface="Arial"/>
              </a:rPr>
              <a:t>Produktion av </a:t>
            </a:r>
            <a:r>
              <a:rPr lang="en-US" sz="3200" b="1" spc="-481" dirty="0" err="1">
                <a:solidFill>
                  <a:srgbClr val="008000"/>
                </a:solidFill>
                <a:latin typeface="Arial"/>
                <a:cs typeface="Arial"/>
              </a:rPr>
              <a:t>Råmaterial</a:t>
            </a:r>
            <a:endParaRPr lang="en-US" sz="3200" dirty="0">
              <a:latin typeface="Arial"/>
              <a:cs typeface="Arial"/>
            </a:endParaRPr>
          </a:p>
        </p:txBody>
      </p:sp>
      <p:sp>
        <p:nvSpPr>
          <p:cNvPr id="115" name="object 115"/>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77078" y="1899153"/>
            <a:ext cx="11191461" cy="4072446"/>
          </a:xfrm>
          <a:prstGeom prst="rect">
            <a:avLst/>
          </a:prstGeom>
        </p:spPr>
        <p:txBody>
          <a:bodyPr vert="horz" wrap="square" lIns="0" tIns="66851" rIns="0" bIns="0" rtlCol="0">
            <a:spAutoFit/>
          </a:bodyPr>
          <a:lstStyle/>
          <a:p>
            <a:pPr marL="11527" algn="just">
              <a:spcBef>
                <a:spcPts val="526"/>
              </a:spcBef>
            </a:pPr>
            <a:r>
              <a:rPr lang="sv-SE" sz="2500" b="1" spc="-259" dirty="0">
                <a:latin typeface="Arial"/>
                <a:cs typeface="Arial"/>
              </a:rPr>
              <a:t>För att omvandla cellulosa till etanol måste två viktiga steg inträffa.</a:t>
            </a:r>
            <a:r>
              <a:rPr sz="2500" b="1" spc="-182" dirty="0">
                <a:latin typeface="Arial"/>
                <a:cs typeface="Arial"/>
              </a:rPr>
              <a:t>.</a:t>
            </a:r>
            <a:endParaRPr sz="2500" dirty="0">
              <a:latin typeface="Arial"/>
              <a:cs typeface="Arial"/>
            </a:endParaRPr>
          </a:p>
          <a:p>
            <a:pPr marL="533102" marR="4611" indent="-533102" algn="just">
              <a:lnSpc>
                <a:spcPct val="98900"/>
              </a:lnSpc>
              <a:spcBef>
                <a:spcPts val="458"/>
              </a:spcBef>
              <a:buClr>
                <a:srgbClr val="D16349"/>
              </a:buClr>
              <a:buAutoNum type="arabicPeriod"/>
              <a:tabLst>
                <a:tab pos="533102" algn="l"/>
              </a:tabLst>
            </a:pPr>
            <a:r>
              <a:rPr lang="sv-SE" sz="2500" b="1" spc="-136" dirty="0">
                <a:solidFill>
                  <a:srgbClr val="008000"/>
                </a:solidFill>
                <a:latin typeface="Arial"/>
                <a:cs typeface="Arial"/>
              </a:rPr>
              <a:t>Först måste cellulosa och hemicellulosa i biomassan brytas ned till socker genom en process som kallas </a:t>
            </a:r>
            <a:r>
              <a:rPr lang="sv-SE" sz="2500" b="1" spc="-136" dirty="0" err="1">
                <a:solidFill>
                  <a:srgbClr val="008000"/>
                </a:solidFill>
                <a:latin typeface="Arial"/>
                <a:cs typeface="Arial"/>
              </a:rPr>
              <a:t>sackarifiering</a:t>
            </a:r>
            <a:r>
              <a:rPr lang="sv-SE" sz="2500" b="1" spc="-136" dirty="0">
                <a:solidFill>
                  <a:srgbClr val="008000"/>
                </a:solidFill>
                <a:latin typeface="Arial"/>
                <a:cs typeface="Arial"/>
              </a:rPr>
              <a:t>. De erhållna sockerarterna är dock en komplex blandning av fem- och sexkolssocker som gör det svårare att fullständigt jäsa dem till etanol.</a:t>
            </a:r>
          </a:p>
          <a:p>
            <a:pPr marL="533102" marR="4611" indent="-533102" algn="just">
              <a:lnSpc>
                <a:spcPct val="98900"/>
              </a:lnSpc>
              <a:spcBef>
                <a:spcPts val="458"/>
              </a:spcBef>
              <a:buClr>
                <a:srgbClr val="D16349"/>
              </a:buClr>
              <a:buAutoNum type="arabicPeriod"/>
              <a:tabLst>
                <a:tab pos="533102" algn="l"/>
              </a:tabLst>
            </a:pPr>
            <a:r>
              <a:rPr lang="sv-SE" sz="2500" b="1" spc="-136" dirty="0">
                <a:solidFill>
                  <a:srgbClr val="008000"/>
                </a:solidFill>
                <a:latin typeface="Arial"/>
                <a:cs typeface="Arial"/>
              </a:rPr>
              <a:t>För det andra måste dessa sockerarter fermenteras för att etanol ska kunna framställas, precis som i processen från spannmål till etanol.</a:t>
            </a:r>
          </a:p>
          <a:p>
            <a:pPr marL="533102" marR="4611" indent="-533102" algn="just">
              <a:lnSpc>
                <a:spcPct val="98900"/>
              </a:lnSpc>
              <a:spcBef>
                <a:spcPts val="458"/>
              </a:spcBef>
              <a:buClr>
                <a:srgbClr val="D16349"/>
              </a:buClr>
              <a:buAutoNum type="arabicPeriod"/>
              <a:tabLst>
                <a:tab pos="533102" algn="l"/>
              </a:tabLst>
            </a:pPr>
            <a:r>
              <a:rPr lang="sv-SE" sz="2500" b="1" spc="-136" dirty="0">
                <a:solidFill>
                  <a:srgbClr val="008000"/>
                </a:solidFill>
                <a:latin typeface="Arial"/>
                <a:cs typeface="Arial"/>
              </a:rPr>
              <a:t>Det första steget är en stor utmaning, och en rad olika termiska, kemiska och biologiska processer håller på att utvecklas för att utföra detta </a:t>
            </a:r>
            <a:r>
              <a:rPr lang="sv-SE" sz="2500" b="1" spc="-136" dirty="0" err="1">
                <a:solidFill>
                  <a:srgbClr val="008000"/>
                </a:solidFill>
                <a:latin typeface="Arial"/>
                <a:cs typeface="Arial"/>
              </a:rPr>
              <a:t>sackarifieringssteg</a:t>
            </a:r>
            <a:r>
              <a:rPr lang="sv-SE" sz="2500" b="1" spc="-136" dirty="0">
                <a:solidFill>
                  <a:srgbClr val="008000"/>
                </a:solidFill>
                <a:latin typeface="Arial"/>
                <a:cs typeface="Arial"/>
              </a:rPr>
              <a:t> på ett effektivt och billigt sätt.</a:t>
            </a:r>
            <a:endParaRPr sz="2500" dirty="0">
              <a:latin typeface="Arial"/>
              <a:cs typeface="Arial"/>
            </a:endParaRPr>
          </a:p>
        </p:txBody>
      </p:sp>
      <p:sp>
        <p:nvSpPr>
          <p:cNvPr id="113" name="object 113"/>
          <p:cNvSpPr txBox="1">
            <a:spLocks noGrp="1"/>
          </p:cNvSpPr>
          <p:nvPr>
            <p:ph type="title"/>
          </p:nvPr>
        </p:nvSpPr>
        <p:spPr>
          <a:xfrm>
            <a:off x="1618359" y="551566"/>
            <a:ext cx="5518797"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200" dirty="0"/>
          </a:p>
        </p:txBody>
      </p:sp>
      <p:sp>
        <p:nvSpPr>
          <p:cNvPr id="114" name="object 114"/>
          <p:cNvSpPr txBox="1"/>
          <p:nvPr/>
        </p:nvSpPr>
        <p:spPr>
          <a:xfrm>
            <a:off x="4986906" y="1225904"/>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7" name="object 107"/>
          <p:cNvSpPr txBox="1"/>
          <p:nvPr/>
        </p:nvSpPr>
        <p:spPr>
          <a:xfrm>
            <a:off x="828619" y="1891949"/>
            <a:ext cx="10525539" cy="4107071"/>
          </a:xfrm>
          <a:prstGeom prst="rect">
            <a:avLst/>
          </a:prstGeom>
        </p:spPr>
        <p:txBody>
          <a:bodyPr vert="horz" wrap="square" lIns="0" tIns="66851" rIns="0" bIns="0" rtlCol="0">
            <a:spAutoFit/>
          </a:bodyPr>
          <a:lstStyle/>
          <a:p>
            <a:pPr marL="11527" algn="just">
              <a:spcBef>
                <a:spcPts val="526"/>
              </a:spcBef>
            </a:pPr>
            <a:r>
              <a:rPr lang="sv-SE" sz="2500" b="1" spc="-259" dirty="0">
                <a:latin typeface="Arial"/>
                <a:cs typeface="Arial"/>
              </a:rPr>
              <a:t>För att omvandla cellulosa till etanol krävs två viktiga steg.</a:t>
            </a:r>
          </a:p>
          <a:p>
            <a:pPr marL="11527" algn="just">
              <a:spcBef>
                <a:spcPts val="526"/>
              </a:spcBef>
            </a:pPr>
            <a:r>
              <a:rPr lang="sv-SE" sz="2500" b="1" spc="-259" dirty="0">
                <a:latin typeface="Arial"/>
                <a:cs typeface="Arial"/>
              </a:rPr>
              <a:t>Först måste cellulosa- och hemicellulosadelarna i biomassan brytas ned till socker genom en process som kallas </a:t>
            </a:r>
            <a:r>
              <a:rPr lang="sv-SE" sz="2500" b="1" spc="-259" dirty="0" err="1">
                <a:latin typeface="Arial"/>
                <a:cs typeface="Arial"/>
              </a:rPr>
              <a:t>sackarifiering</a:t>
            </a:r>
            <a:r>
              <a:rPr lang="sv-SE" sz="2500" b="1" spc="-259" dirty="0">
                <a:latin typeface="Arial"/>
                <a:cs typeface="Arial"/>
              </a:rPr>
              <a:t>. De erhållna sockerarterna är dock en komplex blandning av fem- och sexkolssocker som utgör en större utmaning för fullständig fermentering till etanol.</a:t>
            </a:r>
          </a:p>
          <a:p>
            <a:pPr marL="11527" algn="just">
              <a:spcBef>
                <a:spcPts val="526"/>
              </a:spcBef>
            </a:pPr>
            <a:r>
              <a:rPr lang="sv-SE" sz="2500" b="1" spc="-259" dirty="0">
                <a:latin typeface="Arial"/>
                <a:cs typeface="Arial"/>
              </a:rPr>
              <a:t>För det andra måste dessa sockerarter fermenteras för att bli etanol, vilket sker i processen från spannmål till etanol.</a:t>
            </a:r>
          </a:p>
          <a:p>
            <a:pPr marL="11527" algn="just">
              <a:spcBef>
                <a:spcPts val="526"/>
              </a:spcBef>
            </a:pPr>
            <a:r>
              <a:rPr lang="sv-SE" sz="2500" b="1" spc="-259" dirty="0">
                <a:latin typeface="Arial"/>
                <a:cs typeface="Arial"/>
              </a:rPr>
              <a:t>Det första steget är en stor utmaning, och en rad olika termiska, kemiska och biologiska processer håller på att utvecklas för att utföra detta </a:t>
            </a:r>
            <a:r>
              <a:rPr lang="sv-SE" sz="2500" b="1" spc="-259" dirty="0" err="1">
                <a:latin typeface="Arial"/>
                <a:cs typeface="Arial"/>
              </a:rPr>
              <a:t>sackarifieringssteg</a:t>
            </a:r>
            <a:r>
              <a:rPr lang="sv-SE" sz="2500" b="1" spc="-259" dirty="0">
                <a:latin typeface="Arial"/>
                <a:cs typeface="Arial"/>
              </a:rPr>
              <a:t> på ett effektivt och billigt sätt.</a:t>
            </a:r>
            <a:endParaRPr sz="2500" dirty="0">
              <a:latin typeface="Arial"/>
              <a:cs typeface="Arial"/>
            </a:endParaRPr>
          </a:p>
        </p:txBody>
      </p:sp>
      <p:sp>
        <p:nvSpPr>
          <p:cNvPr id="113" name="object 113"/>
          <p:cNvSpPr txBox="1">
            <a:spLocks noGrp="1"/>
          </p:cNvSpPr>
          <p:nvPr>
            <p:ph type="title"/>
          </p:nvPr>
        </p:nvSpPr>
        <p:spPr>
          <a:xfrm>
            <a:off x="1319603" y="566520"/>
            <a:ext cx="9543570"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200" dirty="0"/>
          </a:p>
        </p:txBody>
      </p:sp>
      <p:sp>
        <p:nvSpPr>
          <p:cNvPr id="114" name="object 114"/>
          <p:cNvSpPr txBox="1"/>
          <p:nvPr/>
        </p:nvSpPr>
        <p:spPr>
          <a:xfrm>
            <a:off x="4982294" y="1265847"/>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
        <p:nvSpPr>
          <p:cNvPr id="116" name="object 116"/>
          <p:cNvSpPr txBox="1"/>
          <p:nvPr/>
        </p:nvSpPr>
        <p:spPr>
          <a:xfrm>
            <a:off x="9234343" y="849338"/>
            <a:ext cx="323882" cy="179249"/>
          </a:xfrm>
          <a:prstGeom prst="rect">
            <a:avLst/>
          </a:prstGeom>
        </p:spPr>
        <p:txBody>
          <a:bodyPr vert="horz" wrap="square" lIns="0" tIns="11526" rIns="0" bIns="0" rtlCol="0">
            <a:spAutoFit/>
          </a:bodyPr>
          <a:lstStyle/>
          <a:p>
            <a:pPr marL="11527">
              <a:spcBef>
                <a:spcPts val="91"/>
              </a:spcBef>
            </a:pPr>
            <a:r>
              <a:rPr sz="1089" b="1" dirty="0">
                <a:solidFill>
                  <a:srgbClr val="FFFFFF"/>
                </a:solidFill>
                <a:latin typeface="Georgia"/>
                <a:cs typeface="Georgia"/>
              </a:rPr>
              <a:t>IMP</a:t>
            </a:r>
            <a:endParaRPr sz="1089">
              <a:latin typeface="Georgia"/>
              <a:cs typeface="Georgia"/>
            </a:endParaRP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bject 107"/>
          <p:cNvSpPr txBox="1"/>
          <p:nvPr/>
        </p:nvSpPr>
        <p:spPr>
          <a:xfrm>
            <a:off x="407505" y="1891949"/>
            <a:ext cx="11526078" cy="3871670"/>
          </a:xfrm>
          <a:prstGeom prst="rect">
            <a:avLst/>
          </a:prstGeom>
        </p:spPr>
        <p:txBody>
          <a:bodyPr vert="horz" wrap="square" lIns="0" tIns="11526" rIns="0" bIns="0" rtlCol="0">
            <a:spAutoFit/>
          </a:bodyPr>
          <a:lstStyle/>
          <a:p>
            <a:pPr marL="184424" marR="13255" indent="-172898" algn="just">
              <a:spcBef>
                <a:spcPts val="91"/>
              </a:spcBef>
            </a:pPr>
            <a:r>
              <a:rPr lang="sv-SE" sz="2500" b="1" spc="-213" dirty="0">
                <a:latin typeface="Arial"/>
                <a:cs typeface="Arial"/>
              </a:rPr>
              <a:t>En viktig skillnad mellan cellulosabaserad och konventionell etanolproduktion (spannmål och sockergrödor) är valet av bränsle för att driva omvandlingsprocessen.</a:t>
            </a:r>
          </a:p>
          <a:p>
            <a:pPr marL="184424" marR="13255" indent="-172898" algn="just">
              <a:spcBef>
                <a:spcPts val="91"/>
              </a:spcBef>
            </a:pPr>
            <a:r>
              <a:rPr lang="sv-SE" sz="2500" b="1" spc="-213" dirty="0">
                <a:latin typeface="Arial"/>
                <a:cs typeface="Arial"/>
              </a:rPr>
              <a:t>I de nuvarande produktionsprocesserna för etanol från spannmål i Nordamerika och Europa kommer nästan all </a:t>
            </a:r>
            <a:r>
              <a:rPr lang="sv-SE" sz="2500" b="1" spc="-213" dirty="0" err="1">
                <a:latin typeface="Arial"/>
                <a:cs typeface="Arial"/>
              </a:rPr>
              <a:t>processenergi</a:t>
            </a:r>
            <a:r>
              <a:rPr lang="sv-SE" sz="2500" b="1" spc="-213" dirty="0">
                <a:latin typeface="Arial"/>
                <a:cs typeface="Arial"/>
              </a:rPr>
              <a:t> från fossila bränslen, t.ex. naturgas som används för att driva pannor och jäsningssystem.</a:t>
            </a:r>
          </a:p>
          <a:p>
            <a:pPr marL="184424" marR="13255" indent="-172898" algn="just">
              <a:spcBef>
                <a:spcPts val="91"/>
              </a:spcBef>
            </a:pPr>
            <a:r>
              <a:rPr lang="sv-SE" sz="2500" b="1" spc="-213" dirty="0">
                <a:latin typeface="Arial"/>
                <a:cs typeface="Arial"/>
              </a:rPr>
              <a:t>Vid omvandling av cellulosa till etanol kommer nästan all </a:t>
            </a:r>
            <a:r>
              <a:rPr lang="sv-SE" sz="2500" b="1" spc="-213" dirty="0" err="1">
                <a:latin typeface="Arial"/>
                <a:cs typeface="Arial"/>
              </a:rPr>
              <a:t>processenergi</a:t>
            </a:r>
            <a:r>
              <a:rPr lang="sv-SE" sz="2500" b="1" spc="-213" dirty="0">
                <a:latin typeface="Arial"/>
                <a:cs typeface="Arial"/>
              </a:rPr>
              <a:t> från biomassa, i synnerhet de oanvända cellulosa- och ligninhaltiga delarna av den växt som bearbetas.</a:t>
            </a:r>
          </a:p>
          <a:p>
            <a:pPr marL="184424" marR="13255" indent="-172898" algn="just">
              <a:spcBef>
                <a:spcPts val="91"/>
              </a:spcBef>
            </a:pPr>
            <a:r>
              <a:rPr lang="sv-SE" sz="2500" b="1" spc="-213" dirty="0">
                <a:latin typeface="Arial"/>
                <a:cs typeface="Arial"/>
              </a:rPr>
              <a:t>Kort sagt har det varit enklare och billigare att fortsätta använda fossil energi för att driva omvandlingsprocessen, även om detta ger upphov till mycket mer växthusgaser än omvandling där bioenergi används som processbränsle.</a:t>
            </a:r>
            <a:endParaRPr sz="2500" dirty="0">
              <a:latin typeface="Arial"/>
              <a:cs typeface="Arial"/>
            </a:endParaRPr>
          </a:p>
        </p:txBody>
      </p:sp>
      <p:sp>
        <p:nvSpPr>
          <p:cNvPr id="113" name="object 113"/>
          <p:cNvSpPr txBox="1">
            <a:spLocks noGrp="1"/>
          </p:cNvSpPr>
          <p:nvPr>
            <p:ph type="title"/>
          </p:nvPr>
        </p:nvSpPr>
        <p:spPr>
          <a:xfrm>
            <a:off x="1324215" y="664836"/>
            <a:ext cx="9543570"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363" dirty="0"/>
          </a:p>
        </p:txBody>
      </p:sp>
      <p:sp>
        <p:nvSpPr>
          <p:cNvPr id="114" name="object 114"/>
          <p:cNvSpPr txBox="1"/>
          <p:nvPr/>
        </p:nvSpPr>
        <p:spPr>
          <a:xfrm>
            <a:off x="4986906" y="1230472"/>
            <a:ext cx="2218188" cy="626102"/>
          </a:xfrm>
          <a:prstGeom prst="rect">
            <a:avLst/>
          </a:prstGeom>
        </p:spPr>
        <p:txBody>
          <a:bodyPr vert="horz" wrap="square" lIns="0" tIns="11526" rIns="0" bIns="0" rtlCol="0">
            <a:spAutoFit/>
          </a:bodyPr>
          <a:lstStyle/>
          <a:p>
            <a:pPr marL="11527">
              <a:spcBef>
                <a:spcPts val="91"/>
              </a:spcBef>
            </a:pPr>
            <a:r>
              <a:rPr sz="3993" b="1" spc="-386" dirty="0">
                <a:solidFill>
                  <a:srgbClr val="008000"/>
                </a:solidFill>
                <a:latin typeface="Arial"/>
                <a:cs typeface="Arial"/>
              </a:rPr>
              <a:t>Produ</a:t>
            </a:r>
            <a:r>
              <a:rPr lang="en-US" sz="3993" b="1" spc="-386" dirty="0">
                <a:solidFill>
                  <a:srgbClr val="008000"/>
                </a:solidFill>
                <a:latin typeface="Arial"/>
                <a:cs typeface="Arial"/>
              </a:rPr>
              <a:t>k</a:t>
            </a:r>
            <a:r>
              <a:rPr sz="3993" b="1" spc="-386" dirty="0">
                <a:solidFill>
                  <a:srgbClr val="008000"/>
                </a:solidFill>
                <a:latin typeface="Arial"/>
                <a:cs typeface="Arial"/>
              </a:rPr>
              <a:t>tion</a:t>
            </a:r>
            <a:endParaRPr sz="3993"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884298"/>
            <a:ext cx="7676926" cy="2704683"/>
          </a:xfrm>
          <a:prstGeom prst="rect">
            <a:avLst/>
          </a:prstGeom>
        </p:spPr>
        <p:txBody>
          <a:bodyPr vert="horz" wrap="square" lIns="0" tIns="11526" rIns="0" bIns="0" rtlCol="0">
            <a:spAutoFit/>
          </a:bodyPr>
          <a:lstStyle/>
          <a:p>
            <a:pPr marL="184424" marR="4611" indent="-172898" algn="just">
              <a:spcBef>
                <a:spcPts val="91"/>
              </a:spcBef>
            </a:pPr>
            <a:r>
              <a:rPr lang="sv-SE" sz="2500" b="1" spc="-195" dirty="0">
                <a:latin typeface="Arial"/>
                <a:cs typeface="Arial"/>
              </a:rPr>
              <a:t>Det första steget i omvandlingen av biomassa till etanol är förbehandling, vilket innebär rengöring och nedbrytning av material. Vanligtvis används en kombination av fysiska och kemiska processer (t.ex. </a:t>
            </a:r>
            <a:r>
              <a:rPr lang="sv-SE" sz="2500" b="1" spc="-195" dirty="0" err="1">
                <a:latin typeface="Arial"/>
                <a:cs typeface="Arial"/>
              </a:rPr>
              <a:t>syrahydrolys</a:t>
            </a:r>
            <a:r>
              <a:rPr lang="sv-SE" sz="2500" b="1" spc="-195" dirty="0">
                <a:latin typeface="Arial"/>
                <a:cs typeface="Arial"/>
              </a:rPr>
              <a:t>) som gör det möjligt att separera biomassan i cellulosa, hemicellulosa och ligninkomponenter. Viss hemicellulosa kan omvandlas till socker i detta steg, och ligninet avlägsnas.</a:t>
            </a:r>
            <a:endParaRPr sz="2500" dirty="0">
              <a:latin typeface="Arial"/>
              <a:cs typeface="Arial"/>
            </a:endParaRPr>
          </a:p>
        </p:txBody>
      </p:sp>
      <p:sp>
        <p:nvSpPr>
          <p:cNvPr id="112" name="object 112"/>
          <p:cNvSpPr txBox="1">
            <a:spLocks noGrp="1"/>
          </p:cNvSpPr>
          <p:nvPr>
            <p:ph type="title"/>
          </p:nvPr>
        </p:nvSpPr>
        <p:spPr>
          <a:xfrm>
            <a:off x="1504815" y="587479"/>
            <a:ext cx="6563509" cy="688747"/>
          </a:xfrm>
          <a:prstGeom prst="rect">
            <a:avLst/>
          </a:prstGeom>
        </p:spPr>
        <p:txBody>
          <a:bodyPr vert="horz" wrap="square" lIns="0" tIns="11526" rIns="0" bIns="0" rtlCol="0" anchor="ctr">
            <a:spAutoFit/>
          </a:bodyPr>
          <a:lstStyle/>
          <a:p>
            <a:pPr marL="11527">
              <a:lnSpc>
                <a:spcPct val="100000"/>
              </a:lnSpc>
              <a:spcBef>
                <a:spcPts val="91"/>
              </a:spcBef>
            </a:pPr>
            <a:r>
              <a:rPr lang="en-US" sz="4400" spc="-522" dirty="0" err="1"/>
              <a:t>Cellulosabaserad</a:t>
            </a:r>
            <a:r>
              <a:rPr lang="en-US" sz="4400" spc="-522" dirty="0"/>
              <a:t> </a:t>
            </a:r>
            <a:r>
              <a:rPr lang="en-US" sz="4400" spc="-522" dirty="0" err="1"/>
              <a:t>biomassa</a:t>
            </a:r>
            <a:r>
              <a:rPr lang="en-US" sz="4400" spc="-522" dirty="0"/>
              <a:t> till </a:t>
            </a:r>
            <a:r>
              <a:rPr lang="en-US" sz="4400" spc="-522" dirty="0" err="1"/>
              <a:t>etanol</a:t>
            </a:r>
            <a:endParaRPr spc="-408"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1546761" y="1299719"/>
            <a:ext cx="8383090" cy="4269214"/>
          </a:xfrm>
          <a:prstGeom prst="rect">
            <a:avLst/>
          </a:prstGeom>
        </p:spPr>
        <p:txBody>
          <a:bodyPr vert="horz" wrap="square" lIns="0" tIns="11526" rIns="0" bIns="0" rtlCol="0">
            <a:spAutoFit/>
          </a:bodyPr>
          <a:lstStyle/>
          <a:p>
            <a:pPr marL="184424" marR="13255" indent="-172898" algn="just">
              <a:spcBef>
                <a:spcPts val="91"/>
              </a:spcBef>
            </a:pPr>
            <a:r>
              <a:rPr lang="sv-SE" sz="2500" b="1" spc="-163" dirty="0">
                <a:latin typeface="Arial"/>
                <a:cs typeface="Arial"/>
              </a:rPr>
              <a:t>Därefter </a:t>
            </a:r>
            <a:r>
              <a:rPr lang="sv-SE" sz="2500" b="1" spc="-163" dirty="0" err="1">
                <a:latin typeface="Arial"/>
                <a:cs typeface="Arial"/>
              </a:rPr>
              <a:t>hydrolyseras</a:t>
            </a:r>
            <a:r>
              <a:rPr lang="sv-SE" sz="2500" b="1" spc="-163" dirty="0">
                <a:latin typeface="Arial"/>
                <a:cs typeface="Arial"/>
              </a:rPr>
              <a:t> den återstående cellulosan till socker, vilket är det viktigaste steget i </a:t>
            </a:r>
            <a:r>
              <a:rPr lang="sv-SE" sz="2500" b="1" spc="-163" dirty="0" err="1">
                <a:latin typeface="Arial"/>
                <a:cs typeface="Arial"/>
              </a:rPr>
              <a:t>sackarifieringen.Vanliga</a:t>
            </a:r>
            <a:r>
              <a:rPr lang="sv-SE" sz="2500" b="1" spc="-163" dirty="0">
                <a:latin typeface="Arial"/>
                <a:cs typeface="Arial"/>
              </a:rPr>
              <a:t> metoder är utspädd och koncentrerad </a:t>
            </a:r>
            <a:r>
              <a:rPr lang="sv-SE" sz="2500" b="1" spc="-163" dirty="0" err="1">
                <a:latin typeface="Arial"/>
                <a:cs typeface="Arial"/>
              </a:rPr>
              <a:t>syrahydrolys</a:t>
            </a:r>
            <a:r>
              <a:rPr lang="sv-SE" sz="2500" b="1" spc="-163" dirty="0">
                <a:latin typeface="Arial"/>
                <a:cs typeface="Arial"/>
              </a:rPr>
              <a:t>, som är dyra och verkar nå sina gränser när det gäller utbytet.</a:t>
            </a:r>
          </a:p>
          <a:p>
            <a:pPr marL="184424" marR="13255" indent="-172898" algn="just">
              <a:spcBef>
                <a:spcPts val="91"/>
              </a:spcBef>
            </a:pPr>
            <a:r>
              <a:rPr lang="sv-SE" sz="2500" b="1" spc="-163" dirty="0">
                <a:latin typeface="Arial"/>
                <a:cs typeface="Arial"/>
              </a:rPr>
              <a:t>Därför investeras betydande forskning i utvecklingen av biologiska enzymer som kan bryta ner cellulosa och hemicellulosa.</a:t>
            </a:r>
          </a:p>
          <a:p>
            <a:pPr marL="184424" marR="13255" indent="-172898" algn="just">
              <a:spcBef>
                <a:spcPts val="91"/>
              </a:spcBef>
            </a:pPr>
            <a:r>
              <a:rPr lang="sv-SE" sz="2500" b="1" spc="-163" dirty="0">
                <a:latin typeface="Arial"/>
                <a:cs typeface="Arial"/>
              </a:rPr>
              <a:t>Den första tillämpningen av enzymer för hydrolys av trä i en etanolprocess var att helt enkelt ersätta hydrolyssteget med cellulosasyra med ett hydrolyssteg med cellulosaenzym. Detta kallas separat hydrolys och fermentering (SHF).</a:t>
            </a:r>
            <a:endParaRPr sz="2500" dirty="0">
              <a:latin typeface="Arial"/>
              <a:cs typeface="Arial"/>
            </a:endParaRPr>
          </a:p>
        </p:txBody>
      </p:sp>
      <p:sp>
        <p:nvSpPr>
          <p:cNvPr id="112" name="object 112"/>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408"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247321" y="1954478"/>
            <a:ext cx="7676926" cy="3474125"/>
          </a:xfrm>
          <a:prstGeom prst="rect">
            <a:avLst/>
          </a:prstGeom>
        </p:spPr>
        <p:txBody>
          <a:bodyPr vert="horz" wrap="square" lIns="0" tIns="11526" rIns="0" bIns="0" rtlCol="0">
            <a:spAutoFit/>
          </a:bodyPr>
          <a:lstStyle/>
          <a:p>
            <a:pPr marL="184424" marR="4611" indent="-172898" algn="just">
              <a:spcBef>
                <a:spcPts val="91"/>
              </a:spcBef>
            </a:pPr>
            <a:r>
              <a:rPr lang="sv-SE" sz="2500" b="1" spc="-222" dirty="0">
                <a:latin typeface="Arial"/>
                <a:cs typeface="Arial"/>
              </a:rPr>
              <a:t>En viktig processmodifiering för enzymatisk hydrolys av biomassa var införandet av samtidig </a:t>
            </a:r>
            <a:r>
              <a:rPr lang="sv-SE" sz="2500" b="1" spc="-222" dirty="0" err="1">
                <a:latin typeface="Arial"/>
                <a:cs typeface="Arial"/>
              </a:rPr>
              <a:t>sackarifiering</a:t>
            </a:r>
            <a:r>
              <a:rPr lang="sv-SE" sz="2500" b="1" spc="-222" dirty="0">
                <a:latin typeface="Arial"/>
                <a:cs typeface="Arial"/>
              </a:rPr>
              <a:t> och fermentering (SSF), som nyligen har förbättrats till att även omfatta samfermentering av flera sockersubstrat.</a:t>
            </a:r>
          </a:p>
          <a:p>
            <a:pPr marL="184424" marR="4611" indent="-172898" algn="just">
              <a:spcBef>
                <a:spcPts val="91"/>
              </a:spcBef>
            </a:pPr>
            <a:r>
              <a:rPr lang="sv-SE" sz="2500" b="1" spc="-222" dirty="0">
                <a:latin typeface="Arial"/>
                <a:cs typeface="Arial"/>
              </a:rPr>
              <a:t>I SSF-processen kombineras cellulosa, enzymer och jäsande mikrober, vilket minskar antalet kärl som krävs och förbättrar effektiviteten.</a:t>
            </a:r>
          </a:p>
          <a:p>
            <a:pPr marL="184424" marR="4611" indent="-172898" algn="just">
              <a:spcBef>
                <a:spcPts val="91"/>
              </a:spcBef>
            </a:pPr>
            <a:r>
              <a:rPr lang="sv-SE" sz="2500" b="1" spc="-222" dirty="0">
                <a:latin typeface="Arial"/>
                <a:cs typeface="Arial"/>
              </a:rPr>
              <a:t>När sockerarter produceras omvandlar de fermenterande organismerna dem till etanol (</a:t>
            </a:r>
            <a:r>
              <a:rPr lang="sv-SE" sz="2500" b="1" spc="-222" dirty="0" err="1">
                <a:latin typeface="Arial"/>
                <a:cs typeface="Arial"/>
              </a:rPr>
              <a:t>Sreenath</a:t>
            </a:r>
            <a:r>
              <a:rPr lang="sv-SE" sz="2500" b="1" spc="-222" dirty="0">
                <a:latin typeface="Arial"/>
                <a:cs typeface="Arial"/>
              </a:rPr>
              <a:t> et al., 2001).</a:t>
            </a:r>
            <a:endParaRPr sz="2500" dirty="0">
              <a:latin typeface="Arial"/>
              <a:cs typeface="Arial"/>
            </a:endParaRPr>
          </a:p>
        </p:txBody>
      </p:sp>
      <p:sp>
        <p:nvSpPr>
          <p:cNvPr id="11" name="object 112">
            <a:extLst>
              <a:ext uri="{FF2B5EF4-FFF2-40B4-BE49-F238E27FC236}">
                <a16:creationId xmlns:a16="http://schemas.microsoft.com/office/drawing/2014/main" id="{ABD72C3E-D3B6-4A53-A23B-5E681D1F16C8}"/>
              </a:ext>
            </a:extLst>
          </p:cNvPr>
          <p:cNvSpPr txBox="1">
            <a:spLocks noGrp="1"/>
          </p:cNvSpPr>
          <p:nvPr>
            <p:ph type="title"/>
          </p:nvPr>
        </p:nvSpPr>
        <p:spPr>
          <a:xfrm>
            <a:off x="1395759" y="805591"/>
            <a:ext cx="656350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40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descr="Rectangle: Click to edit Master text styles&#10;Second level&#10;Third level&#10;Fourth level&#10;Fifth level">
            <a:extLst>
              <a:ext uri="{FF2B5EF4-FFF2-40B4-BE49-F238E27FC236}">
                <a16:creationId xmlns:a16="http://schemas.microsoft.com/office/drawing/2014/main" id="{6F426301-D9AF-46D3-9AB1-DEDC0BBBDE0E}"/>
              </a:ext>
            </a:extLst>
          </p:cNvPr>
          <p:cNvSpPr>
            <a:spLocks noGrp="1" noChangeArrowheads="1"/>
          </p:cNvSpPr>
          <p:nvPr>
            <p:ph type="body" idx="1"/>
          </p:nvPr>
        </p:nvSpPr>
        <p:spPr>
          <a:xfrm>
            <a:off x="1752600" y="1447800"/>
            <a:ext cx="8686800" cy="4502150"/>
          </a:xfrm>
        </p:spPr>
        <p:txBody>
          <a:bodyPr/>
          <a:lstStyle/>
          <a:p>
            <a:pPr marL="0" indent="0" algn="just" defTabSz="762000">
              <a:buNone/>
            </a:pPr>
            <a:r>
              <a:rPr lang="sv-SE" altLang="it-IT" sz="2000" dirty="0">
                <a:solidFill>
                  <a:srgbClr val="000000"/>
                </a:solidFill>
                <a:latin typeface="Tw Cen MT" panose="020B0602020104020603" pitchFamily="34" charset="0"/>
              </a:rPr>
              <a:t>BEGREPPET "BIOBRÄNSLEN" AVSER EN HEL RAD BRÄNSLEN AV VEGETABILISKT URSPRUNG SOM, RENA ELLER BLANDADE, KAN ANVÄNDAS I MOTORER FÖR ENERGIPRODUKTION OCH FÖR TRANSPORTER.EGENSKAPEN ATT VARA FLYTANDE UNDER OMGIVANDE FÖRHÅLLANDEN GÖR ATT DE LÄTT KAN INTEGRERAS I DEN BEFINTLIGA INFRASTRUKTUREN, BÅDE NÄR DET GÄLLER LAGRING OCH DISTRIBUTION OCH NÄR DET GÄLLER ANVÄNDNING.</a:t>
            </a:r>
            <a:endParaRPr lang="it-IT" altLang="it-IT" sz="2000" dirty="0">
              <a:solidFill>
                <a:srgbClr val="000000"/>
              </a:solidFill>
              <a:latin typeface="Tw Cen MT" panose="020B0602020104020603" pitchFamily="34" charset="0"/>
            </a:endParaRPr>
          </a:p>
        </p:txBody>
      </p:sp>
      <p:sp>
        <p:nvSpPr>
          <p:cNvPr id="37890" name="Rectangle 3">
            <a:extLst>
              <a:ext uri="{FF2B5EF4-FFF2-40B4-BE49-F238E27FC236}">
                <a16:creationId xmlns:a16="http://schemas.microsoft.com/office/drawing/2014/main" id="{DD991589-C33F-4B1B-B547-E398E9A6617D}"/>
              </a:ext>
            </a:extLst>
          </p:cNvPr>
          <p:cNvSpPr>
            <a:spLocks noChangeArrowheads="1"/>
          </p:cNvSpPr>
          <p:nvPr/>
        </p:nvSpPr>
        <p:spPr bwMode="auto">
          <a:xfrm>
            <a:off x="2209800" y="260351"/>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Biobränslen: Definition</a:t>
            </a:r>
          </a:p>
        </p:txBody>
      </p:sp>
      <p:pic>
        <p:nvPicPr>
          <p:cNvPr id="5" name="Picture 3" descr="C:\David\Mi2-7-99\hhs_p4b.jpg">
            <a:extLst>
              <a:ext uri="{FF2B5EF4-FFF2-40B4-BE49-F238E27FC236}">
                <a16:creationId xmlns:a16="http://schemas.microsoft.com/office/drawing/2014/main" id="{6F746376-F701-43B7-A1EC-044B3FC98521}"/>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5776279" y="3762375"/>
            <a:ext cx="3735387" cy="2187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50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bject 106"/>
          <p:cNvSpPr txBox="1"/>
          <p:nvPr/>
        </p:nvSpPr>
        <p:spPr>
          <a:xfrm>
            <a:off x="2187097" y="1731077"/>
            <a:ext cx="7676926" cy="4653935"/>
          </a:xfrm>
          <a:prstGeom prst="rect">
            <a:avLst/>
          </a:prstGeom>
        </p:spPr>
        <p:txBody>
          <a:bodyPr vert="horz" wrap="square" lIns="0" tIns="11526" rIns="0" bIns="0" rtlCol="0">
            <a:spAutoFit/>
          </a:bodyPr>
          <a:lstStyle/>
          <a:p>
            <a:pPr marL="184424" marR="4611" indent="-172898" algn="just">
              <a:spcBef>
                <a:spcPts val="91"/>
              </a:spcBef>
            </a:pPr>
            <a:r>
              <a:rPr lang="sv-SE" sz="2500" b="1" spc="-159" dirty="0">
                <a:latin typeface="Arial"/>
                <a:cs typeface="Arial"/>
              </a:rPr>
              <a:t>Slutligen undersöker forskarna nu möjligheten att producera alla nödvändiga enzymer i reaktorkärlet och därmed använda samma "mikrobiella samhälle" för att producera både de enzymer som hjälper till att bryta ner cellulosa till sockerarter och för att fermentera sockerarterna till etanol.</a:t>
            </a:r>
          </a:p>
          <a:p>
            <a:pPr marL="184424" marR="4611" indent="-172898" algn="just">
              <a:spcBef>
                <a:spcPts val="91"/>
              </a:spcBef>
            </a:pPr>
            <a:endParaRPr lang="sv-SE" sz="2500" b="1" spc="-159" dirty="0">
              <a:latin typeface="Arial"/>
              <a:cs typeface="Arial"/>
            </a:endParaRPr>
          </a:p>
          <a:p>
            <a:pPr marL="184424" marR="4611" indent="-172898" algn="just">
              <a:spcBef>
                <a:spcPts val="91"/>
              </a:spcBef>
            </a:pPr>
            <a:r>
              <a:rPr lang="sv-SE" sz="2500" b="1" spc="-159" dirty="0">
                <a:latin typeface="Arial"/>
                <a:cs typeface="Arial"/>
              </a:rPr>
              <a:t>Denna "konsoliderade bioprocess" (CBP) ses av många som den logiska slutpunkten i utvecklingen av tekniken för omvandling av biomassa, med en utmärkt potential för förbättrad effektivitet och kostnadsminskning (</a:t>
            </a:r>
            <a:r>
              <a:rPr lang="sv-SE" sz="2500" b="1" spc="-159" dirty="0" err="1">
                <a:latin typeface="Arial"/>
                <a:cs typeface="Arial"/>
              </a:rPr>
              <a:t>Hamelinck</a:t>
            </a:r>
            <a:r>
              <a:rPr lang="sv-SE" sz="2500" b="1" spc="-159" dirty="0">
                <a:latin typeface="Arial"/>
                <a:cs typeface="Arial"/>
              </a:rPr>
              <a:t> et al., 2003).</a:t>
            </a:r>
            <a:endParaRPr sz="2500" dirty="0">
              <a:latin typeface="Arial"/>
              <a:cs typeface="Arial"/>
            </a:endParaRPr>
          </a:p>
        </p:txBody>
      </p:sp>
      <p:sp>
        <p:nvSpPr>
          <p:cNvPr id="11" name="object 112">
            <a:extLst>
              <a:ext uri="{FF2B5EF4-FFF2-40B4-BE49-F238E27FC236}">
                <a16:creationId xmlns:a16="http://schemas.microsoft.com/office/drawing/2014/main" id="{924DAB01-7F0B-4B15-AFB6-65884AB37D27}"/>
              </a:ext>
            </a:extLst>
          </p:cNvPr>
          <p:cNvSpPr txBox="1">
            <a:spLocks/>
          </p:cNvSpPr>
          <p:nvPr/>
        </p:nvSpPr>
        <p:spPr>
          <a:xfrm>
            <a:off x="1546761" y="537144"/>
            <a:ext cx="6563509" cy="565636"/>
          </a:xfrm>
          <a:prstGeom prst="rect">
            <a:avLst/>
          </a:prstGeom>
        </p:spPr>
        <p:txBody>
          <a:bodyPr vert="horz" wrap="square" lIns="0" tIns="11526" rIns="0" bIns="0" rtlCol="0" anchor="ctr">
            <a:sp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lang="it-IT" sz="3600" spc="-408"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6622" y="331963"/>
            <a:ext cx="8298756" cy="6322534"/>
            <a:chOff x="771698" y="347287"/>
            <a:chExt cx="9144000" cy="6966496"/>
          </a:xfrm>
        </p:grpSpPr>
        <p:pic>
          <p:nvPicPr>
            <p:cNvPr id="3" name="object 3"/>
            <p:cNvPicPr/>
            <p:nvPr/>
          </p:nvPicPr>
          <p:blipFill>
            <a:blip r:embed="rId2" cstate="print"/>
            <a:stretch>
              <a:fillRect/>
            </a:stretch>
          </p:blipFill>
          <p:spPr>
            <a:xfrm>
              <a:off x="771698" y="647325"/>
              <a:ext cx="9143998" cy="9526"/>
            </a:xfrm>
            <a:prstGeom prst="rect">
              <a:avLst/>
            </a:prstGeom>
          </p:spPr>
        </p:pic>
        <p:sp>
          <p:nvSpPr>
            <p:cNvPr id="4" name="object 4"/>
            <p:cNvSpPr/>
            <p:nvPr/>
          </p:nvSpPr>
          <p:spPr>
            <a:xfrm>
              <a:off x="771698" y="952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5" name="object 5"/>
            <p:cNvPicPr/>
            <p:nvPr/>
          </p:nvPicPr>
          <p:blipFill>
            <a:blip r:embed="rId3" cstate="print"/>
            <a:stretch>
              <a:fillRect/>
            </a:stretch>
          </p:blipFill>
          <p:spPr>
            <a:xfrm>
              <a:off x="771698" y="952125"/>
              <a:ext cx="9143998" cy="9526"/>
            </a:xfrm>
            <a:prstGeom prst="rect">
              <a:avLst/>
            </a:prstGeom>
          </p:spPr>
        </p:pic>
        <p:sp>
          <p:nvSpPr>
            <p:cNvPr id="6" name="object 6"/>
            <p:cNvSpPr/>
            <p:nvPr/>
          </p:nvSpPr>
          <p:spPr>
            <a:xfrm>
              <a:off x="771698" y="1256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7" name="object 7"/>
            <p:cNvPicPr/>
            <p:nvPr/>
          </p:nvPicPr>
          <p:blipFill>
            <a:blip r:embed="rId4" cstate="print"/>
            <a:stretch>
              <a:fillRect/>
            </a:stretch>
          </p:blipFill>
          <p:spPr>
            <a:xfrm>
              <a:off x="771698" y="1256925"/>
              <a:ext cx="9143998" cy="9526"/>
            </a:xfrm>
            <a:prstGeom prst="rect">
              <a:avLst/>
            </a:prstGeom>
          </p:spPr>
        </p:pic>
        <p:sp>
          <p:nvSpPr>
            <p:cNvPr id="8" name="object 8"/>
            <p:cNvSpPr/>
            <p:nvPr/>
          </p:nvSpPr>
          <p:spPr>
            <a:xfrm>
              <a:off x="771698" y="1561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9" name="object 9"/>
            <p:cNvPicPr/>
            <p:nvPr/>
          </p:nvPicPr>
          <p:blipFill>
            <a:blip r:embed="rId5" cstate="print"/>
            <a:stretch>
              <a:fillRect/>
            </a:stretch>
          </p:blipFill>
          <p:spPr>
            <a:xfrm>
              <a:off x="771698" y="1561725"/>
              <a:ext cx="9143998" cy="9526"/>
            </a:xfrm>
            <a:prstGeom prst="rect">
              <a:avLst/>
            </a:prstGeom>
          </p:spPr>
        </p:pic>
        <p:sp>
          <p:nvSpPr>
            <p:cNvPr id="10" name="object 10"/>
            <p:cNvSpPr/>
            <p:nvPr/>
          </p:nvSpPr>
          <p:spPr>
            <a:xfrm>
              <a:off x="771698" y="1866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1" name="object 11"/>
            <p:cNvPicPr/>
            <p:nvPr/>
          </p:nvPicPr>
          <p:blipFill>
            <a:blip r:embed="rId3" cstate="print"/>
            <a:stretch>
              <a:fillRect/>
            </a:stretch>
          </p:blipFill>
          <p:spPr>
            <a:xfrm>
              <a:off x="771698" y="1866525"/>
              <a:ext cx="9143998" cy="9526"/>
            </a:xfrm>
            <a:prstGeom prst="rect">
              <a:avLst/>
            </a:prstGeom>
          </p:spPr>
        </p:pic>
        <p:sp>
          <p:nvSpPr>
            <p:cNvPr id="12" name="object 12"/>
            <p:cNvSpPr/>
            <p:nvPr/>
          </p:nvSpPr>
          <p:spPr>
            <a:xfrm>
              <a:off x="771698" y="2171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3" name="object 13"/>
            <p:cNvPicPr/>
            <p:nvPr/>
          </p:nvPicPr>
          <p:blipFill>
            <a:blip r:embed="rId4" cstate="print"/>
            <a:stretch>
              <a:fillRect/>
            </a:stretch>
          </p:blipFill>
          <p:spPr>
            <a:xfrm>
              <a:off x="771698" y="2171325"/>
              <a:ext cx="9143998" cy="9526"/>
            </a:xfrm>
            <a:prstGeom prst="rect">
              <a:avLst/>
            </a:prstGeom>
          </p:spPr>
        </p:pic>
        <p:sp>
          <p:nvSpPr>
            <p:cNvPr id="14" name="object 14"/>
            <p:cNvSpPr/>
            <p:nvPr/>
          </p:nvSpPr>
          <p:spPr>
            <a:xfrm>
              <a:off x="771698" y="2476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5" name="object 15"/>
            <p:cNvPicPr/>
            <p:nvPr/>
          </p:nvPicPr>
          <p:blipFill>
            <a:blip r:embed="rId6" cstate="print"/>
            <a:stretch>
              <a:fillRect/>
            </a:stretch>
          </p:blipFill>
          <p:spPr>
            <a:xfrm>
              <a:off x="771698" y="2476125"/>
              <a:ext cx="9143998" cy="9526"/>
            </a:xfrm>
            <a:prstGeom prst="rect">
              <a:avLst/>
            </a:prstGeom>
          </p:spPr>
        </p:pic>
        <p:sp>
          <p:nvSpPr>
            <p:cNvPr id="16" name="object 16"/>
            <p:cNvSpPr/>
            <p:nvPr/>
          </p:nvSpPr>
          <p:spPr>
            <a:xfrm>
              <a:off x="771698" y="27809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7" name="object 17"/>
            <p:cNvPicPr/>
            <p:nvPr/>
          </p:nvPicPr>
          <p:blipFill>
            <a:blip r:embed="rId3" cstate="print"/>
            <a:stretch>
              <a:fillRect/>
            </a:stretch>
          </p:blipFill>
          <p:spPr>
            <a:xfrm>
              <a:off x="771698" y="2780925"/>
              <a:ext cx="9143998" cy="9526"/>
            </a:xfrm>
            <a:prstGeom prst="rect">
              <a:avLst/>
            </a:prstGeom>
          </p:spPr>
        </p:pic>
        <p:sp>
          <p:nvSpPr>
            <p:cNvPr id="18" name="object 18"/>
            <p:cNvSpPr/>
            <p:nvPr/>
          </p:nvSpPr>
          <p:spPr>
            <a:xfrm>
              <a:off x="771698" y="30857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19" name="object 19"/>
            <p:cNvPicPr/>
            <p:nvPr/>
          </p:nvPicPr>
          <p:blipFill>
            <a:blip r:embed="rId4" cstate="print"/>
            <a:stretch>
              <a:fillRect/>
            </a:stretch>
          </p:blipFill>
          <p:spPr>
            <a:xfrm>
              <a:off x="771698" y="3085725"/>
              <a:ext cx="9143998" cy="9526"/>
            </a:xfrm>
            <a:prstGeom prst="rect">
              <a:avLst/>
            </a:prstGeom>
          </p:spPr>
        </p:pic>
        <p:sp>
          <p:nvSpPr>
            <p:cNvPr id="20" name="object 20"/>
            <p:cNvSpPr/>
            <p:nvPr/>
          </p:nvSpPr>
          <p:spPr>
            <a:xfrm>
              <a:off x="771698" y="33905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1" name="object 21"/>
            <p:cNvPicPr/>
            <p:nvPr/>
          </p:nvPicPr>
          <p:blipFill>
            <a:blip r:embed="rId7" cstate="print"/>
            <a:stretch>
              <a:fillRect/>
            </a:stretch>
          </p:blipFill>
          <p:spPr>
            <a:xfrm>
              <a:off x="771698" y="3390525"/>
              <a:ext cx="9143998" cy="9526"/>
            </a:xfrm>
            <a:prstGeom prst="rect">
              <a:avLst/>
            </a:prstGeom>
          </p:spPr>
        </p:pic>
        <p:sp>
          <p:nvSpPr>
            <p:cNvPr id="22" name="object 22"/>
            <p:cNvSpPr/>
            <p:nvPr/>
          </p:nvSpPr>
          <p:spPr>
            <a:xfrm>
              <a:off x="771698" y="36953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3" name="object 23"/>
            <p:cNvPicPr/>
            <p:nvPr/>
          </p:nvPicPr>
          <p:blipFill>
            <a:blip r:embed="rId3" cstate="print"/>
            <a:stretch>
              <a:fillRect/>
            </a:stretch>
          </p:blipFill>
          <p:spPr>
            <a:xfrm>
              <a:off x="771698" y="3695325"/>
              <a:ext cx="9143998" cy="9526"/>
            </a:xfrm>
            <a:prstGeom prst="rect">
              <a:avLst/>
            </a:prstGeom>
          </p:spPr>
        </p:pic>
        <p:sp>
          <p:nvSpPr>
            <p:cNvPr id="24" name="object 24"/>
            <p:cNvSpPr/>
            <p:nvPr/>
          </p:nvSpPr>
          <p:spPr>
            <a:xfrm>
              <a:off x="771698" y="4000125"/>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25" name="object 25"/>
            <p:cNvPicPr/>
            <p:nvPr/>
          </p:nvPicPr>
          <p:blipFill>
            <a:blip r:embed="rId4" cstate="print"/>
            <a:stretch>
              <a:fillRect/>
            </a:stretch>
          </p:blipFill>
          <p:spPr>
            <a:xfrm>
              <a:off x="771698" y="4000125"/>
              <a:ext cx="9143998" cy="9526"/>
            </a:xfrm>
            <a:prstGeom prst="rect">
              <a:avLst/>
            </a:prstGeom>
          </p:spPr>
        </p:pic>
        <p:sp>
          <p:nvSpPr>
            <p:cNvPr id="26" name="object 26"/>
            <p:cNvSpPr/>
            <p:nvPr/>
          </p:nvSpPr>
          <p:spPr>
            <a:xfrm>
              <a:off x="771698" y="43049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27" name="object 27"/>
            <p:cNvPicPr/>
            <p:nvPr/>
          </p:nvPicPr>
          <p:blipFill>
            <a:blip r:embed="rId8" cstate="print"/>
            <a:stretch>
              <a:fillRect/>
            </a:stretch>
          </p:blipFill>
          <p:spPr>
            <a:xfrm>
              <a:off x="771698" y="4304925"/>
              <a:ext cx="9143998" cy="9526"/>
            </a:xfrm>
            <a:prstGeom prst="rect">
              <a:avLst/>
            </a:prstGeom>
          </p:spPr>
        </p:pic>
        <p:sp>
          <p:nvSpPr>
            <p:cNvPr id="28" name="object 28"/>
            <p:cNvSpPr/>
            <p:nvPr/>
          </p:nvSpPr>
          <p:spPr>
            <a:xfrm>
              <a:off x="771698" y="46097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29" name="object 29"/>
            <p:cNvPicPr/>
            <p:nvPr/>
          </p:nvPicPr>
          <p:blipFill>
            <a:blip r:embed="rId3" cstate="print"/>
            <a:stretch>
              <a:fillRect/>
            </a:stretch>
          </p:blipFill>
          <p:spPr>
            <a:xfrm>
              <a:off x="771698" y="4609725"/>
              <a:ext cx="9143998" cy="9525"/>
            </a:xfrm>
            <a:prstGeom prst="rect">
              <a:avLst/>
            </a:prstGeom>
          </p:spPr>
        </p:pic>
        <p:sp>
          <p:nvSpPr>
            <p:cNvPr id="30" name="object 30"/>
            <p:cNvSpPr/>
            <p:nvPr/>
          </p:nvSpPr>
          <p:spPr>
            <a:xfrm>
              <a:off x="771698" y="49145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1" name="object 31"/>
            <p:cNvPicPr/>
            <p:nvPr/>
          </p:nvPicPr>
          <p:blipFill>
            <a:blip r:embed="rId4" cstate="print"/>
            <a:stretch>
              <a:fillRect/>
            </a:stretch>
          </p:blipFill>
          <p:spPr>
            <a:xfrm>
              <a:off x="771698" y="4914525"/>
              <a:ext cx="9143998" cy="9526"/>
            </a:xfrm>
            <a:prstGeom prst="rect">
              <a:avLst/>
            </a:prstGeom>
          </p:spPr>
        </p:pic>
        <p:sp>
          <p:nvSpPr>
            <p:cNvPr id="32" name="object 32"/>
            <p:cNvSpPr/>
            <p:nvPr/>
          </p:nvSpPr>
          <p:spPr>
            <a:xfrm>
              <a:off x="771698" y="52193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3" name="object 33"/>
            <p:cNvPicPr/>
            <p:nvPr/>
          </p:nvPicPr>
          <p:blipFill>
            <a:blip r:embed="rId9" cstate="print"/>
            <a:stretch>
              <a:fillRect/>
            </a:stretch>
          </p:blipFill>
          <p:spPr>
            <a:xfrm>
              <a:off x="771698" y="5219325"/>
              <a:ext cx="9143998" cy="9526"/>
            </a:xfrm>
            <a:prstGeom prst="rect">
              <a:avLst/>
            </a:prstGeom>
          </p:spPr>
        </p:pic>
        <p:sp>
          <p:nvSpPr>
            <p:cNvPr id="34" name="object 34"/>
            <p:cNvSpPr/>
            <p:nvPr/>
          </p:nvSpPr>
          <p:spPr>
            <a:xfrm>
              <a:off x="771698" y="55241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5" name="object 35"/>
            <p:cNvPicPr/>
            <p:nvPr/>
          </p:nvPicPr>
          <p:blipFill>
            <a:blip r:embed="rId3" cstate="print"/>
            <a:stretch>
              <a:fillRect/>
            </a:stretch>
          </p:blipFill>
          <p:spPr>
            <a:xfrm>
              <a:off x="771698" y="5524125"/>
              <a:ext cx="9143998" cy="9525"/>
            </a:xfrm>
            <a:prstGeom prst="rect">
              <a:avLst/>
            </a:prstGeom>
          </p:spPr>
        </p:pic>
        <p:sp>
          <p:nvSpPr>
            <p:cNvPr id="36" name="object 36"/>
            <p:cNvSpPr/>
            <p:nvPr/>
          </p:nvSpPr>
          <p:spPr>
            <a:xfrm>
              <a:off x="771698" y="5828925"/>
              <a:ext cx="9144000" cy="9525"/>
            </a:xfrm>
            <a:custGeom>
              <a:avLst/>
              <a:gdLst/>
              <a:ahLst/>
              <a:cxnLst/>
              <a:rect l="l" t="t" r="r" b="b"/>
              <a:pathLst>
                <a:path w="9144000" h="9525">
                  <a:moveTo>
                    <a:pt x="9143998" y="0"/>
                  </a:moveTo>
                  <a:lnTo>
                    <a:pt x="0" y="0"/>
                  </a:lnTo>
                  <a:lnTo>
                    <a:pt x="0" y="9524"/>
                  </a:lnTo>
                  <a:lnTo>
                    <a:pt x="9143998" y="9524"/>
                  </a:lnTo>
                  <a:lnTo>
                    <a:pt x="9143998" y="0"/>
                  </a:lnTo>
                  <a:close/>
                </a:path>
              </a:pathLst>
            </a:custGeom>
            <a:solidFill>
              <a:srgbClr val="FFFFFF"/>
            </a:solidFill>
          </p:spPr>
          <p:txBody>
            <a:bodyPr wrap="square" lIns="0" tIns="0" rIns="0" bIns="0" rtlCol="0"/>
            <a:lstStyle/>
            <a:p>
              <a:endParaRPr sz="1634"/>
            </a:p>
          </p:txBody>
        </p:sp>
        <p:pic>
          <p:nvPicPr>
            <p:cNvPr id="37" name="object 37"/>
            <p:cNvPicPr/>
            <p:nvPr/>
          </p:nvPicPr>
          <p:blipFill>
            <a:blip r:embed="rId4" cstate="print"/>
            <a:stretch>
              <a:fillRect/>
            </a:stretch>
          </p:blipFill>
          <p:spPr>
            <a:xfrm>
              <a:off x="771698" y="5828925"/>
              <a:ext cx="9143998" cy="9525"/>
            </a:xfrm>
            <a:prstGeom prst="rect">
              <a:avLst/>
            </a:prstGeom>
          </p:spPr>
        </p:pic>
        <p:sp>
          <p:nvSpPr>
            <p:cNvPr id="38" name="object 38"/>
            <p:cNvSpPr/>
            <p:nvPr/>
          </p:nvSpPr>
          <p:spPr>
            <a:xfrm>
              <a:off x="771698" y="6133725"/>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39" name="object 39"/>
            <p:cNvPicPr/>
            <p:nvPr/>
          </p:nvPicPr>
          <p:blipFill>
            <a:blip r:embed="rId10" cstate="print"/>
            <a:stretch>
              <a:fillRect/>
            </a:stretch>
          </p:blipFill>
          <p:spPr>
            <a:xfrm>
              <a:off x="771698" y="6133725"/>
              <a:ext cx="9143998" cy="9526"/>
            </a:xfrm>
            <a:prstGeom prst="rect">
              <a:avLst/>
            </a:prstGeom>
          </p:spPr>
        </p:pic>
        <p:sp>
          <p:nvSpPr>
            <p:cNvPr id="40" name="object 40"/>
            <p:cNvSpPr/>
            <p:nvPr/>
          </p:nvSpPr>
          <p:spPr>
            <a:xfrm>
              <a:off x="771698" y="64385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1" name="object 41"/>
            <p:cNvPicPr/>
            <p:nvPr/>
          </p:nvPicPr>
          <p:blipFill>
            <a:blip r:embed="rId3" cstate="print"/>
            <a:stretch>
              <a:fillRect/>
            </a:stretch>
          </p:blipFill>
          <p:spPr>
            <a:xfrm>
              <a:off x="771698" y="6438524"/>
              <a:ext cx="9143998" cy="9526"/>
            </a:xfrm>
            <a:prstGeom prst="rect">
              <a:avLst/>
            </a:prstGeom>
          </p:spPr>
        </p:pic>
        <p:sp>
          <p:nvSpPr>
            <p:cNvPr id="42" name="object 42"/>
            <p:cNvSpPr/>
            <p:nvPr/>
          </p:nvSpPr>
          <p:spPr>
            <a:xfrm>
              <a:off x="771698" y="6743324"/>
              <a:ext cx="9144000" cy="9525"/>
            </a:xfrm>
            <a:custGeom>
              <a:avLst/>
              <a:gdLst/>
              <a:ahLst/>
              <a:cxnLst/>
              <a:rect l="l" t="t" r="r" b="b"/>
              <a:pathLst>
                <a:path w="9144000" h="9525">
                  <a:moveTo>
                    <a:pt x="9143998" y="1"/>
                  </a:moveTo>
                  <a:lnTo>
                    <a:pt x="0" y="0"/>
                  </a:lnTo>
                  <a:lnTo>
                    <a:pt x="0" y="9524"/>
                  </a:lnTo>
                  <a:lnTo>
                    <a:pt x="9143998" y="9526"/>
                  </a:lnTo>
                  <a:lnTo>
                    <a:pt x="9143998" y="1"/>
                  </a:lnTo>
                  <a:close/>
                </a:path>
              </a:pathLst>
            </a:custGeom>
            <a:solidFill>
              <a:srgbClr val="FFFFFF"/>
            </a:solidFill>
          </p:spPr>
          <p:txBody>
            <a:bodyPr wrap="square" lIns="0" tIns="0" rIns="0" bIns="0" rtlCol="0"/>
            <a:lstStyle/>
            <a:p>
              <a:endParaRPr sz="1634"/>
            </a:p>
          </p:txBody>
        </p:sp>
        <p:pic>
          <p:nvPicPr>
            <p:cNvPr id="43" name="object 43"/>
            <p:cNvPicPr/>
            <p:nvPr/>
          </p:nvPicPr>
          <p:blipFill>
            <a:blip r:embed="rId4" cstate="print"/>
            <a:stretch>
              <a:fillRect/>
            </a:stretch>
          </p:blipFill>
          <p:spPr>
            <a:xfrm>
              <a:off x="771698" y="6743324"/>
              <a:ext cx="9143998" cy="9526"/>
            </a:xfrm>
            <a:prstGeom prst="rect">
              <a:avLst/>
            </a:prstGeom>
          </p:spPr>
        </p:pic>
        <p:sp>
          <p:nvSpPr>
            <p:cNvPr id="44" name="object 44"/>
            <p:cNvSpPr/>
            <p:nvPr/>
          </p:nvSpPr>
          <p:spPr>
            <a:xfrm>
              <a:off x="771698" y="7048124"/>
              <a:ext cx="9144000" cy="9525"/>
            </a:xfrm>
            <a:custGeom>
              <a:avLst/>
              <a:gdLst/>
              <a:ahLst/>
              <a:cxnLst/>
              <a:rect l="l" t="t" r="r" b="b"/>
              <a:pathLst>
                <a:path w="9144000" h="9525">
                  <a:moveTo>
                    <a:pt x="9143998" y="1"/>
                  </a:moveTo>
                  <a:lnTo>
                    <a:pt x="0" y="0"/>
                  </a:lnTo>
                  <a:lnTo>
                    <a:pt x="0" y="9525"/>
                  </a:lnTo>
                  <a:lnTo>
                    <a:pt x="9143998" y="9526"/>
                  </a:lnTo>
                  <a:lnTo>
                    <a:pt x="9143998" y="1"/>
                  </a:lnTo>
                  <a:close/>
                </a:path>
              </a:pathLst>
            </a:custGeom>
            <a:solidFill>
              <a:srgbClr val="FFFFFF"/>
            </a:solidFill>
          </p:spPr>
          <p:txBody>
            <a:bodyPr wrap="square" lIns="0" tIns="0" rIns="0" bIns="0" rtlCol="0"/>
            <a:lstStyle/>
            <a:p>
              <a:endParaRPr sz="1634"/>
            </a:p>
          </p:txBody>
        </p:sp>
        <p:pic>
          <p:nvPicPr>
            <p:cNvPr id="45" name="object 45"/>
            <p:cNvPicPr/>
            <p:nvPr/>
          </p:nvPicPr>
          <p:blipFill>
            <a:blip r:embed="rId11" cstate="print"/>
            <a:stretch>
              <a:fillRect/>
            </a:stretch>
          </p:blipFill>
          <p:spPr>
            <a:xfrm>
              <a:off x="771698" y="7048124"/>
              <a:ext cx="9143998" cy="9526"/>
            </a:xfrm>
            <a:prstGeom prst="rect">
              <a:avLst/>
            </a:prstGeom>
          </p:spPr>
        </p:pic>
        <p:sp>
          <p:nvSpPr>
            <p:cNvPr id="46" name="object 46"/>
            <p:cNvSpPr/>
            <p:nvPr/>
          </p:nvSpPr>
          <p:spPr>
            <a:xfrm>
              <a:off x="1071735"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47" name="object 47"/>
            <p:cNvPicPr/>
            <p:nvPr/>
          </p:nvPicPr>
          <p:blipFill>
            <a:blip r:embed="rId12" cstate="print"/>
            <a:stretch>
              <a:fillRect/>
            </a:stretch>
          </p:blipFill>
          <p:spPr>
            <a:xfrm>
              <a:off x="1071735" y="347287"/>
              <a:ext cx="9525" cy="6857999"/>
            </a:xfrm>
            <a:prstGeom prst="rect">
              <a:avLst/>
            </a:prstGeom>
          </p:spPr>
        </p:pic>
        <p:sp>
          <p:nvSpPr>
            <p:cNvPr id="48" name="object 48"/>
            <p:cNvSpPr/>
            <p:nvPr/>
          </p:nvSpPr>
          <p:spPr>
            <a:xfrm>
              <a:off x="1376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49" name="object 49"/>
            <p:cNvPicPr/>
            <p:nvPr/>
          </p:nvPicPr>
          <p:blipFill>
            <a:blip r:embed="rId13" cstate="print"/>
            <a:stretch>
              <a:fillRect/>
            </a:stretch>
          </p:blipFill>
          <p:spPr>
            <a:xfrm>
              <a:off x="1376535" y="347287"/>
              <a:ext cx="9526" cy="6857999"/>
            </a:xfrm>
            <a:prstGeom prst="rect">
              <a:avLst/>
            </a:prstGeom>
          </p:spPr>
        </p:pic>
        <p:sp>
          <p:nvSpPr>
            <p:cNvPr id="50" name="object 50"/>
            <p:cNvSpPr/>
            <p:nvPr/>
          </p:nvSpPr>
          <p:spPr>
            <a:xfrm>
              <a:off x="1681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1" name="object 51"/>
            <p:cNvPicPr/>
            <p:nvPr/>
          </p:nvPicPr>
          <p:blipFill>
            <a:blip r:embed="rId14" cstate="print"/>
            <a:stretch>
              <a:fillRect/>
            </a:stretch>
          </p:blipFill>
          <p:spPr>
            <a:xfrm>
              <a:off x="1681335" y="347287"/>
              <a:ext cx="9526" cy="6857999"/>
            </a:xfrm>
            <a:prstGeom prst="rect">
              <a:avLst/>
            </a:prstGeom>
          </p:spPr>
        </p:pic>
        <p:sp>
          <p:nvSpPr>
            <p:cNvPr id="52" name="object 52"/>
            <p:cNvSpPr/>
            <p:nvPr/>
          </p:nvSpPr>
          <p:spPr>
            <a:xfrm>
              <a:off x="1986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3" name="object 53"/>
            <p:cNvPicPr/>
            <p:nvPr/>
          </p:nvPicPr>
          <p:blipFill>
            <a:blip r:embed="rId12" cstate="print"/>
            <a:stretch>
              <a:fillRect/>
            </a:stretch>
          </p:blipFill>
          <p:spPr>
            <a:xfrm>
              <a:off x="1986135" y="347287"/>
              <a:ext cx="9526" cy="6857999"/>
            </a:xfrm>
            <a:prstGeom prst="rect">
              <a:avLst/>
            </a:prstGeom>
          </p:spPr>
        </p:pic>
        <p:sp>
          <p:nvSpPr>
            <p:cNvPr id="54" name="object 54"/>
            <p:cNvSpPr/>
            <p:nvPr/>
          </p:nvSpPr>
          <p:spPr>
            <a:xfrm>
              <a:off x="2290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5" name="object 55"/>
            <p:cNvPicPr/>
            <p:nvPr/>
          </p:nvPicPr>
          <p:blipFill>
            <a:blip r:embed="rId13" cstate="print"/>
            <a:stretch>
              <a:fillRect/>
            </a:stretch>
          </p:blipFill>
          <p:spPr>
            <a:xfrm>
              <a:off x="2290935" y="347287"/>
              <a:ext cx="9526" cy="6857999"/>
            </a:xfrm>
            <a:prstGeom prst="rect">
              <a:avLst/>
            </a:prstGeom>
          </p:spPr>
        </p:pic>
        <p:sp>
          <p:nvSpPr>
            <p:cNvPr id="56" name="object 56"/>
            <p:cNvSpPr/>
            <p:nvPr/>
          </p:nvSpPr>
          <p:spPr>
            <a:xfrm>
              <a:off x="2595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7" name="object 57"/>
            <p:cNvPicPr/>
            <p:nvPr/>
          </p:nvPicPr>
          <p:blipFill>
            <a:blip r:embed="rId14" cstate="print"/>
            <a:stretch>
              <a:fillRect/>
            </a:stretch>
          </p:blipFill>
          <p:spPr>
            <a:xfrm>
              <a:off x="2595735" y="347287"/>
              <a:ext cx="9526" cy="6857999"/>
            </a:xfrm>
            <a:prstGeom prst="rect">
              <a:avLst/>
            </a:prstGeom>
          </p:spPr>
        </p:pic>
        <p:sp>
          <p:nvSpPr>
            <p:cNvPr id="58" name="object 58"/>
            <p:cNvSpPr/>
            <p:nvPr/>
          </p:nvSpPr>
          <p:spPr>
            <a:xfrm>
              <a:off x="2900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59" name="object 59"/>
            <p:cNvPicPr/>
            <p:nvPr/>
          </p:nvPicPr>
          <p:blipFill>
            <a:blip r:embed="rId12" cstate="print"/>
            <a:stretch>
              <a:fillRect/>
            </a:stretch>
          </p:blipFill>
          <p:spPr>
            <a:xfrm>
              <a:off x="2900535" y="347287"/>
              <a:ext cx="9526" cy="6857999"/>
            </a:xfrm>
            <a:prstGeom prst="rect">
              <a:avLst/>
            </a:prstGeom>
          </p:spPr>
        </p:pic>
        <p:sp>
          <p:nvSpPr>
            <p:cNvPr id="60" name="object 60"/>
            <p:cNvSpPr/>
            <p:nvPr/>
          </p:nvSpPr>
          <p:spPr>
            <a:xfrm>
              <a:off x="3205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1" name="object 61"/>
            <p:cNvPicPr/>
            <p:nvPr/>
          </p:nvPicPr>
          <p:blipFill>
            <a:blip r:embed="rId13" cstate="print"/>
            <a:stretch>
              <a:fillRect/>
            </a:stretch>
          </p:blipFill>
          <p:spPr>
            <a:xfrm>
              <a:off x="3205335" y="347287"/>
              <a:ext cx="9526" cy="6857999"/>
            </a:xfrm>
            <a:prstGeom prst="rect">
              <a:avLst/>
            </a:prstGeom>
          </p:spPr>
        </p:pic>
        <p:sp>
          <p:nvSpPr>
            <p:cNvPr id="62" name="object 62"/>
            <p:cNvSpPr/>
            <p:nvPr/>
          </p:nvSpPr>
          <p:spPr>
            <a:xfrm>
              <a:off x="3510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3" name="object 63"/>
            <p:cNvPicPr/>
            <p:nvPr/>
          </p:nvPicPr>
          <p:blipFill>
            <a:blip r:embed="rId14" cstate="print"/>
            <a:stretch>
              <a:fillRect/>
            </a:stretch>
          </p:blipFill>
          <p:spPr>
            <a:xfrm>
              <a:off x="3510135" y="347287"/>
              <a:ext cx="9526" cy="6857999"/>
            </a:xfrm>
            <a:prstGeom prst="rect">
              <a:avLst/>
            </a:prstGeom>
          </p:spPr>
        </p:pic>
        <p:sp>
          <p:nvSpPr>
            <p:cNvPr id="64" name="object 64"/>
            <p:cNvSpPr/>
            <p:nvPr/>
          </p:nvSpPr>
          <p:spPr>
            <a:xfrm>
              <a:off x="3814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5" name="object 65"/>
            <p:cNvPicPr/>
            <p:nvPr/>
          </p:nvPicPr>
          <p:blipFill>
            <a:blip r:embed="rId12" cstate="print"/>
            <a:stretch>
              <a:fillRect/>
            </a:stretch>
          </p:blipFill>
          <p:spPr>
            <a:xfrm>
              <a:off x="3814935" y="347287"/>
              <a:ext cx="9526" cy="6857999"/>
            </a:xfrm>
            <a:prstGeom prst="rect">
              <a:avLst/>
            </a:prstGeom>
          </p:spPr>
        </p:pic>
        <p:sp>
          <p:nvSpPr>
            <p:cNvPr id="66" name="object 66"/>
            <p:cNvSpPr/>
            <p:nvPr/>
          </p:nvSpPr>
          <p:spPr>
            <a:xfrm>
              <a:off x="4119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7" name="object 67"/>
            <p:cNvPicPr/>
            <p:nvPr/>
          </p:nvPicPr>
          <p:blipFill>
            <a:blip r:embed="rId13" cstate="print"/>
            <a:stretch>
              <a:fillRect/>
            </a:stretch>
          </p:blipFill>
          <p:spPr>
            <a:xfrm>
              <a:off x="4119735" y="347287"/>
              <a:ext cx="9526" cy="6857999"/>
            </a:xfrm>
            <a:prstGeom prst="rect">
              <a:avLst/>
            </a:prstGeom>
          </p:spPr>
        </p:pic>
        <p:sp>
          <p:nvSpPr>
            <p:cNvPr id="68" name="object 68"/>
            <p:cNvSpPr/>
            <p:nvPr/>
          </p:nvSpPr>
          <p:spPr>
            <a:xfrm>
              <a:off x="44245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69" name="object 69"/>
            <p:cNvPicPr/>
            <p:nvPr/>
          </p:nvPicPr>
          <p:blipFill>
            <a:blip r:embed="rId14" cstate="print"/>
            <a:stretch>
              <a:fillRect/>
            </a:stretch>
          </p:blipFill>
          <p:spPr>
            <a:xfrm>
              <a:off x="4424535" y="347287"/>
              <a:ext cx="9526" cy="6857999"/>
            </a:xfrm>
            <a:prstGeom prst="rect">
              <a:avLst/>
            </a:prstGeom>
          </p:spPr>
        </p:pic>
        <p:sp>
          <p:nvSpPr>
            <p:cNvPr id="70" name="object 70"/>
            <p:cNvSpPr/>
            <p:nvPr/>
          </p:nvSpPr>
          <p:spPr>
            <a:xfrm>
              <a:off x="4729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1" name="object 71"/>
            <p:cNvPicPr/>
            <p:nvPr/>
          </p:nvPicPr>
          <p:blipFill>
            <a:blip r:embed="rId12" cstate="print"/>
            <a:stretch>
              <a:fillRect/>
            </a:stretch>
          </p:blipFill>
          <p:spPr>
            <a:xfrm>
              <a:off x="4729335" y="347287"/>
              <a:ext cx="9526" cy="6857999"/>
            </a:xfrm>
            <a:prstGeom prst="rect">
              <a:avLst/>
            </a:prstGeom>
          </p:spPr>
        </p:pic>
        <p:sp>
          <p:nvSpPr>
            <p:cNvPr id="72" name="object 72"/>
            <p:cNvSpPr/>
            <p:nvPr/>
          </p:nvSpPr>
          <p:spPr>
            <a:xfrm>
              <a:off x="5034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3" name="object 73"/>
            <p:cNvPicPr/>
            <p:nvPr/>
          </p:nvPicPr>
          <p:blipFill>
            <a:blip r:embed="rId13" cstate="print"/>
            <a:stretch>
              <a:fillRect/>
            </a:stretch>
          </p:blipFill>
          <p:spPr>
            <a:xfrm>
              <a:off x="5034135" y="347287"/>
              <a:ext cx="9526" cy="6857999"/>
            </a:xfrm>
            <a:prstGeom prst="rect">
              <a:avLst/>
            </a:prstGeom>
          </p:spPr>
        </p:pic>
        <p:sp>
          <p:nvSpPr>
            <p:cNvPr id="74" name="object 74"/>
            <p:cNvSpPr/>
            <p:nvPr/>
          </p:nvSpPr>
          <p:spPr>
            <a:xfrm>
              <a:off x="53389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5" name="object 75"/>
            <p:cNvPicPr/>
            <p:nvPr/>
          </p:nvPicPr>
          <p:blipFill>
            <a:blip r:embed="rId14" cstate="print"/>
            <a:stretch>
              <a:fillRect/>
            </a:stretch>
          </p:blipFill>
          <p:spPr>
            <a:xfrm>
              <a:off x="5338935" y="347287"/>
              <a:ext cx="9526" cy="6857999"/>
            </a:xfrm>
            <a:prstGeom prst="rect">
              <a:avLst/>
            </a:prstGeom>
          </p:spPr>
        </p:pic>
        <p:sp>
          <p:nvSpPr>
            <p:cNvPr id="76" name="object 76"/>
            <p:cNvSpPr/>
            <p:nvPr/>
          </p:nvSpPr>
          <p:spPr>
            <a:xfrm>
              <a:off x="56437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7" name="object 77"/>
            <p:cNvPicPr/>
            <p:nvPr/>
          </p:nvPicPr>
          <p:blipFill>
            <a:blip r:embed="rId12" cstate="print"/>
            <a:stretch>
              <a:fillRect/>
            </a:stretch>
          </p:blipFill>
          <p:spPr>
            <a:xfrm>
              <a:off x="5643735" y="347287"/>
              <a:ext cx="9526" cy="6857999"/>
            </a:xfrm>
            <a:prstGeom prst="rect">
              <a:avLst/>
            </a:prstGeom>
          </p:spPr>
        </p:pic>
        <p:sp>
          <p:nvSpPr>
            <p:cNvPr id="78" name="object 78"/>
            <p:cNvSpPr/>
            <p:nvPr/>
          </p:nvSpPr>
          <p:spPr>
            <a:xfrm>
              <a:off x="5948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79" name="object 79"/>
            <p:cNvPicPr/>
            <p:nvPr/>
          </p:nvPicPr>
          <p:blipFill>
            <a:blip r:embed="rId13" cstate="print"/>
            <a:stretch>
              <a:fillRect/>
            </a:stretch>
          </p:blipFill>
          <p:spPr>
            <a:xfrm>
              <a:off x="5948534" y="347287"/>
              <a:ext cx="9526" cy="6857999"/>
            </a:xfrm>
            <a:prstGeom prst="rect">
              <a:avLst/>
            </a:prstGeom>
          </p:spPr>
        </p:pic>
        <p:sp>
          <p:nvSpPr>
            <p:cNvPr id="80" name="object 80"/>
            <p:cNvSpPr/>
            <p:nvPr/>
          </p:nvSpPr>
          <p:spPr>
            <a:xfrm>
              <a:off x="62533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1" name="object 81"/>
            <p:cNvPicPr/>
            <p:nvPr/>
          </p:nvPicPr>
          <p:blipFill>
            <a:blip r:embed="rId14" cstate="print"/>
            <a:stretch>
              <a:fillRect/>
            </a:stretch>
          </p:blipFill>
          <p:spPr>
            <a:xfrm>
              <a:off x="6253335" y="347287"/>
              <a:ext cx="9526" cy="6857999"/>
            </a:xfrm>
            <a:prstGeom prst="rect">
              <a:avLst/>
            </a:prstGeom>
          </p:spPr>
        </p:pic>
        <p:sp>
          <p:nvSpPr>
            <p:cNvPr id="82" name="object 82"/>
            <p:cNvSpPr/>
            <p:nvPr/>
          </p:nvSpPr>
          <p:spPr>
            <a:xfrm>
              <a:off x="6558135"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3" name="object 83"/>
            <p:cNvPicPr/>
            <p:nvPr/>
          </p:nvPicPr>
          <p:blipFill>
            <a:blip r:embed="rId12" cstate="print"/>
            <a:stretch>
              <a:fillRect/>
            </a:stretch>
          </p:blipFill>
          <p:spPr>
            <a:xfrm>
              <a:off x="6558135" y="347287"/>
              <a:ext cx="9526" cy="6857999"/>
            </a:xfrm>
            <a:prstGeom prst="rect">
              <a:avLst/>
            </a:prstGeom>
          </p:spPr>
        </p:pic>
        <p:sp>
          <p:nvSpPr>
            <p:cNvPr id="84" name="object 84"/>
            <p:cNvSpPr/>
            <p:nvPr/>
          </p:nvSpPr>
          <p:spPr>
            <a:xfrm>
              <a:off x="6862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5" name="object 85"/>
            <p:cNvPicPr/>
            <p:nvPr/>
          </p:nvPicPr>
          <p:blipFill>
            <a:blip r:embed="rId13" cstate="print"/>
            <a:stretch>
              <a:fillRect/>
            </a:stretch>
          </p:blipFill>
          <p:spPr>
            <a:xfrm>
              <a:off x="6862934" y="347287"/>
              <a:ext cx="9526" cy="6857999"/>
            </a:xfrm>
            <a:prstGeom prst="rect">
              <a:avLst/>
            </a:prstGeom>
          </p:spPr>
        </p:pic>
        <p:sp>
          <p:nvSpPr>
            <p:cNvPr id="86" name="object 86"/>
            <p:cNvSpPr/>
            <p:nvPr/>
          </p:nvSpPr>
          <p:spPr>
            <a:xfrm>
              <a:off x="7167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7" name="object 87"/>
            <p:cNvPicPr/>
            <p:nvPr/>
          </p:nvPicPr>
          <p:blipFill>
            <a:blip r:embed="rId14" cstate="print"/>
            <a:stretch>
              <a:fillRect/>
            </a:stretch>
          </p:blipFill>
          <p:spPr>
            <a:xfrm>
              <a:off x="7167734" y="347287"/>
              <a:ext cx="9526" cy="6857999"/>
            </a:xfrm>
            <a:prstGeom prst="rect">
              <a:avLst/>
            </a:prstGeom>
          </p:spPr>
        </p:pic>
        <p:sp>
          <p:nvSpPr>
            <p:cNvPr id="88" name="object 88"/>
            <p:cNvSpPr/>
            <p:nvPr/>
          </p:nvSpPr>
          <p:spPr>
            <a:xfrm>
              <a:off x="7472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89" name="object 89"/>
            <p:cNvPicPr/>
            <p:nvPr/>
          </p:nvPicPr>
          <p:blipFill>
            <a:blip r:embed="rId12" cstate="print"/>
            <a:stretch>
              <a:fillRect/>
            </a:stretch>
          </p:blipFill>
          <p:spPr>
            <a:xfrm>
              <a:off x="7472534" y="347287"/>
              <a:ext cx="9526" cy="6857999"/>
            </a:xfrm>
            <a:prstGeom prst="rect">
              <a:avLst/>
            </a:prstGeom>
          </p:spPr>
        </p:pic>
        <p:sp>
          <p:nvSpPr>
            <p:cNvPr id="90" name="object 90"/>
            <p:cNvSpPr/>
            <p:nvPr/>
          </p:nvSpPr>
          <p:spPr>
            <a:xfrm>
              <a:off x="77773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1" name="object 91"/>
            <p:cNvPicPr/>
            <p:nvPr/>
          </p:nvPicPr>
          <p:blipFill>
            <a:blip r:embed="rId13" cstate="print"/>
            <a:stretch>
              <a:fillRect/>
            </a:stretch>
          </p:blipFill>
          <p:spPr>
            <a:xfrm>
              <a:off x="7777334" y="347287"/>
              <a:ext cx="9526" cy="6857999"/>
            </a:xfrm>
            <a:prstGeom prst="rect">
              <a:avLst/>
            </a:prstGeom>
          </p:spPr>
        </p:pic>
        <p:sp>
          <p:nvSpPr>
            <p:cNvPr id="92" name="object 92"/>
            <p:cNvSpPr/>
            <p:nvPr/>
          </p:nvSpPr>
          <p:spPr>
            <a:xfrm>
              <a:off x="8082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3" name="object 93"/>
            <p:cNvPicPr/>
            <p:nvPr/>
          </p:nvPicPr>
          <p:blipFill>
            <a:blip r:embed="rId14" cstate="print"/>
            <a:stretch>
              <a:fillRect/>
            </a:stretch>
          </p:blipFill>
          <p:spPr>
            <a:xfrm>
              <a:off x="8082134" y="347287"/>
              <a:ext cx="9526" cy="6857999"/>
            </a:xfrm>
            <a:prstGeom prst="rect">
              <a:avLst/>
            </a:prstGeom>
          </p:spPr>
        </p:pic>
        <p:sp>
          <p:nvSpPr>
            <p:cNvPr id="94" name="object 94"/>
            <p:cNvSpPr/>
            <p:nvPr/>
          </p:nvSpPr>
          <p:spPr>
            <a:xfrm>
              <a:off x="83869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5" name="object 95"/>
            <p:cNvPicPr/>
            <p:nvPr/>
          </p:nvPicPr>
          <p:blipFill>
            <a:blip r:embed="rId12" cstate="print"/>
            <a:stretch>
              <a:fillRect/>
            </a:stretch>
          </p:blipFill>
          <p:spPr>
            <a:xfrm>
              <a:off x="8386934" y="347287"/>
              <a:ext cx="9526" cy="6857999"/>
            </a:xfrm>
            <a:prstGeom prst="rect">
              <a:avLst/>
            </a:prstGeom>
          </p:spPr>
        </p:pic>
        <p:sp>
          <p:nvSpPr>
            <p:cNvPr id="96" name="object 96"/>
            <p:cNvSpPr/>
            <p:nvPr/>
          </p:nvSpPr>
          <p:spPr>
            <a:xfrm>
              <a:off x="86917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7" name="object 97"/>
            <p:cNvPicPr/>
            <p:nvPr/>
          </p:nvPicPr>
          <p:blipFill>
            <a:blip r:embed="rId13" cstate="print"/>
            <a:stretch>
              <a:fillRect/>
            </a:stretch>
          </p:blipFill>
          <p:spPr>
            <a:xfrm>
              <a:off x="8691734" y="347287"/>
              <a:ext cx="9526" cy="6857999"/>
            </a:xfrm>
            <a:prstGeom prst="rect">
              <a:avLst/>
            </a:prstGeom>
          </p:spPr>
        </p:pic>
        <p:sp>
          <p:nvSpPr>
            <p:cNvPr id="98" name="object 98"/>
            <p:cNvSpPr/>
            <p:nvPr/>
          </p:nvSpPr>
          <p:spPr>
            <a:xfrm>
              <a:off x="89965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99" name="object 99"/>
            <p:cNvPicPr/>
            <p:nvPr/>
          </p:nvPicPr>
          <p:blipFill>
            <a:blip r:embed="rId14" cstate="print"/>
            <a:stretch>
              <a:fillRect/>
            </a:stretch>
          </p:blipFill>
          <p:spPr>
            <a:xfrm>
              <a:off x="8996534" y="347287"/>
              <a:ext cx="9526" cy="6857999"/>
            </a:xfrm>
            <a:prstGeom prst="rect">
              <a:avLst/>
            </a:prstGeom>
          </p:spPr>
        </p:pic>
        <p:sp>
          <p:nvSpPr>
            <p:cNvPr id="100" name="object 100"/>
            <p:cNvSpPr/>
            <p:nvPr/>
          </p:nvSpPr>
          <p:spPr>
            <a:xfrm>
              <a:off x="9301334" y="347287"/>
              <a:ext cx="9525" cy="6858000"/>
            </a:xfrm>
            <a:custGeom>
              <a:avLst/>
              <a:gdLst/>
              <a:ahLst/>
              <a:cxnLst/>
              <a:rect l="l" t="t" r="r" b="b"/>
              <a:pathLst>
                <a:path w="9525" h="6858000">
                  <a:moveTo>
                    <a:pt x="9525" y="0"/>
                  </a:moveTo>
                  <a:lnTo>
                    <a:pt x="0" y="0"/>
                  </a:lnTo>
                  <a:lnTo>
                    <a:pt x="0" y="6857999"/>
                  </a:lnTo>
                  <a:lnTo>
                    <a:pt x="9525" y="6857999"/>
                  </a:lnTo>
                  <a:lnTo>
                    <a:pt x="9525" y="0"/>
                  </a:lnTo>
                  <a:close/>
                </a:path>
              </a:pathLst>
            </a:custGeom>
            <a:solidFill>
              <a:srgbClr val="FFFFFF"/>
            </a:solidFill>
          </p:spPr>
          <p:txBody>
            <a:bodyPr wrap="square" lIns="0" tIns="0" rIns="0" bIns="0" rtlCol="0"/>
            <a:lstStyle/>
            <a:p>
              <a:endParaRPr sz="1634"/>
            </a:p>
          </p:txBody>
        </p:sp>
        <p:pic>
          <p:nvPicPr>
            <p:cNvPr id="101" name="object 101"/>
            <p:cNvPicPr/>
            <p:nvPr/>
          </p:nvPicPr>
          <p:blipFill>
            <a:blip r:embed="rId15" cstate="print"/>
            <a:stretch>
              <a:fillRect/>
            </a:stretch>
          </p:blipFill>
          <p:spPr>
            <a:xfrm>
              <a:off x="9301334" y="347287"/>
              <a:ext cx="9525" cy="6857999"/>
            </a:xfrm>
            <a:prstGeom prst="rect">
              <a:avLst/>
            </a:prstGeom>
          </p:spPr>
        </p:pic>
        <p:sp>
          <p:nvSpPr>
            <p:cNvPr id="102" name="object 102"/>
            <p:cNvSpPr/>
            <p:nvPr/>
          </p:nvSpPr>
          <p:spPr>
            <a:xfrm>
              <a:off x="9606134" y="347287"/>
              <a:ext cx="9525" cy="6858000"/>
            </a:xfrm>
            <a:custGeom>
              <a:avLst/>
              <a:gdLst/>
              <a:ahLst/>
              <a:cxnLst/>
              <a:rect l="l" t="t" r="r" b="b"/>
              <a:pathLst>
                <a:path w="9525" h="6858000">
                  <a:moveTo>
                    <a:pt x="9525" y="0"/>
                  </a:moveTo>
                  <a:lnTo>
                    <a:pt x="0" y="0"/>
                  </a:lnTo>
                  <a:lnTo>
                    <a:pt x="1" y="6857999"/>
                  </a:lnTo>
                  <a:lnTo>
                    <a:pt x="9526" y="6857999"/>
                  </a:lnTo>
                  <a:lnTo>
                    <a:pt x="9525" y="0"/>
                  </a:lnTo>
                  <a:close/>
                </a:path>
              </a:pathLst>
            </a:custGeom>
            <a:solidFill>
              <a:srgbClr val="FFFFFF"/>
            </a:solidFill>
          </p:spPr>
          <p:txBody>
            <a:bodyPr wrap="square" lIns="0" tIns="0" rIns="0" bIns="0" rtlCol="0"/>
            <a:lstStyle/>
            <a:p>
              <a:endParaRPr sz="1634"/>
            </a:p>
          </p:txBody>
        </p:sp>
        <p:pic>
          <p:nvPicPr>
            <p:cNvPr id="103" name="object 103"/>
            <p:cNvPicPr/>
            <p:nvPr/>
          </p:nvPicPr>
          <p:blipFill>
            <a:blip r:embed="rId13" cstate="print"/>
            <a:stretch>
              <a:fillRect/>
            </a:stretch>
          </p:blipFill>
          <p:spPr>
            <a:xfrm>
              <a:off x="9606134" y="347287"/>
              <a:ext cx="9526" cy="6857999"/>
            </a:xfrm>
            <a:prstGeom prst="rect">
              <a:avLst/>
            </a:prstGeom>
          </p:spPr>
        </p:pic>
        <p:sp>
          <p:nvSpPr>
            <p:cNvPr id="105" name="object 105"/>
            <p:cNvSpPr/>
            <p:nvPr/>
          </p:nvSpPr>
          <p:spPr>
            <a:xfrm>
              <a:off x="9610895" y="347287"/>
              <a:ext cx="0" cy="2362200"/>
            </a:xfrm>
            <a:custGeom>
              <a:avLst/>
              <a:gdLst/>
              <a:ahLst/>
              <a:cxnLst/>
              <a:rect l="l" t="t" r="r" b="b"/>
              <a:pathLst>
                <a:path h="2362200">
                  <a:moveTo>
                    <a:pt x="0" y="0"/>
                  </a:moveTo>
                  <a:lnTo>
                    <a:pt x="0" y="2362199"/>
                  </a:lnTo>
                </a:path>
              </a:pathLst>
            </a:custGeom>
            <a:ln w="9524">
              <a:solidFill>
                <a:srgbClr val="00B2DE"/>
              </a:solidFill>
            </a:ln>
          </p:spPr>
          <p:txBody>
            <a:bodyPr wrap="square" lIns="0" tIns="0" rIns="0" bIns="0" rtlCol="0"/>
            <a:lstStyle/>
            <a:p>
              <a:endParaRPr sz="1634"/>
            </a:p>
          </p:txBody>
        </p:sp>
        <p:pic>
          <p:nvPicPr>
            <p:cNvPr id="106" name="object 106"/>
            <p:cNvPicPr/>
            <p:nvPr/>
          </p:nvPicPr>
          <p:blipFill>
            <a:blip r:embed="rId16" cstate="print"/>
            <a:stretch>
              <a:fillRect/>
            </a:stretch>
          </p:blipFill>
          <p:spPr>
            <a:xfrm>
              <a:off x="1382683" y="538480"/>
              <a:ext cx="7926185" cy="922712"/>
            </a:xfrm>
            <a:prstGeom prst="rect">
              <a:avLst/>
            </a:prstGeom>
          </p:spPr>
        </p:pic>
        <p:pic>
          <p:nvPicPr>
            <p:cNvPr id="110" name="object 110"/>
            <p:cNvPicPr/>
            <p:nvPr/>
          </p:nvPicPr>
          <p:blipFill>
            <a:blip r:embed="rId17" cstate="print"/>
            <a:stretch>
              <a:fillRect/>
            </a:stretch>
          </p:blipFill>
          <p:spPr>
            <a:xfrm>
              <a:off x="1615108" y="1884535"/>
              <a:ext cx="7250111" cy="5429248"/>
            </a:xfrm>
            <a:prstGeom prst="rect">
              <a:avLst/>
            </a:prstGeom>
          </p:spPr>
        </p:pic>
      </p:grpSp>
      <p:sp>
        <p:nvSpPr>
          <p:cNvPr id="114" name="object 112">
            <a:extLst>
              <a:ext uri="{FF2B5EF4-FFF2-40B4-BE49-F238E27FC236}">
                <a16:creationId xmlns:a16="http://schemas.microsoft.com/office/drawing/2014/main" id="{BDEAA3E5-1E5C-41A9-8173-906CE6C2E888}"/>
              </a:ext>
            </a:extLst>
          </p:cNvPr>
          <p:cNvSpPr txBox="1">
            <a:spLocks noGrp="1"/>
          </p:cNvSpPr>
          <p:nvPr>
            <p:ph type="title"/>
          </p:nvPr>
        </p:nvSpPr>
        <p:spPr>
          <a:xfrm>
            <a:off x="1546761" y="537144"/>
            <a:ext cx="6563509" cy="565636"/>
          </a:xfrm>
          <a:prstGeom prst="rect">
            <a:avLst/>
          </a:prstGeom>
        </p:spPr>
        <p:txBody>
          <a:bodyPr vert="horz" wrap="square" lIns="0" tIns="11526" rIns="0" bIns="0" rtlCol="0" anchor="ctr">
            <a:spAutoFit/>
          </a:bodyPr>
          <a:lstStyle/>
          <a:p>
            <a:pPr marL="11527">
              <a:lnSpc>
                <a:spcPct val="100000"/>
              </a:lnSpc>
              <a:spcBef>
                <a:spcPts val="91"/>
              </a:spcBef>
            </a:pPr>
            <a:r>
              <a:rPr lang="en-US" sz="3600" spc="-522" dirty="0" err="1"/>
              <a:t>Cellulosabaserad</a:t>
            </a:r>
            <a:r>
              <a:rPr lang="en-US" sz="3600" spc="-522" dirty="0"/>
              <a:t> </a:t>
            </a:r>
            <a:r>
              <a:rPr lang="en-US" sz="3600" spc="-522" dirty="0" err="1"/>
              <a:t>biomassa</a:t>
            </a:r>
            <a:r>
              <a:rPr lang="en-US" sz="3600" spc="-522" dirty="0"/>
              <a:t> till </a:t>
            </a:r>
            <a:r>
              <a:rPr lang="en-US" sz="3600" spc="-522" dirty="0" err="1"/>
              <a:t>etanol</a:t>
            </a:r>
            <a:endParaRPr sz="3600" spc="-408"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sp>
        <p:nvSpPr>
          <p:cNvPr id="11" name="object 11"/>
          <p:cNvSpPr txBox="1">
            <a:spLocks noGrp="1"/>
          </p:cNvSpPr>
          <p:nvPr>
            <p:ph type="title"/>
          </p:nvPr>
        </p:nvSpPr>
        <p:spPr>
          <a:xfrm>
            <a:off x="4664333" y="549506"/>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RÅVAROR</a:t>
            </a:r>
            <a:endParaRPr spc="-481" dirty="0"/>
          </a:p>
        </p:txBody>
      </p:sp>
      <p:pic>
        <p:nvPicPr>
          <p:cNvPr id="13" name="object 13"/>
          <p:cNvPicPr/>
          <p:nvPr/>
        </p:nvPicPr>
        <p:blipFill>
          <a:blip r:embed="rId2" cstate="print"/>
          <a:stretch>
            <a:fillRect/>
          </a:stretch>
        </p:blipFill>
        <p:spPr>
          <a:xfrm>
            <a:off x="3152693" y="1270408"/>
            <a:ext cx="6091515" cy="52256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760807" y="1139299"/>
            <a:ext cx="6532387" cy="5146380"/>
          </a:xfrm>
          <a:prstGeom prst="rect">
            <a:avLst/>
          </a:prstGeom>
        </p:spPr>
      </p:pic>
      <p:sp>
        <p:nvSpPr>
          <p:cNvPr id="12" name="object 12"/>
          <p:cNvSpPr txBox="1">
            <a:spLocks noGrp="1"/>
          </p:cNvSpPr>
          <p:nvPr>
            <p:ph type="title"/>
          </p:nvPr>
        </p:nvSpPr>
        <p:spPr>
          <a:xfrm>
            <a:off x="4665428" y="392580"/>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RÅVAROR</a:t>
            </a:r>
            <a:endParaRPr spc="-48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210" y="6396618"/>
            <a:ext cx="8022131" cy="4610"/>
          </a:xfrm>
          <a:custGeom>
            <a:avLst/>
            <a:gdLst/>
            <a:ahLst/>
            <a:cxnLst/>
            <a:rect l="l" t="t" r="r" b="b"/>
            <a:pathLst>
              <a:path w="8839200" h="5079">
                <a:moveTo>
                  <a:pt x="0" y="4761"/>
                </a:moveTo>
                <a:lnTo>
                  <a:pt x="8839198" y="4761"/>
                </a:lnTo>
                <a:lnTo>
                  <a:pt x="8839198" y="0"/>
                </a:lnTo>
                <a:lnTo>
                  <a:pt x="0" y="0"/>
                </a:lnTo>
                <a:lnTo>
                  <a:pt x="0" y="4761"/>
                </a:lnTo>
                <a:close/>
              </a:path>
            </a:pathLst>
          </a:custGeom>
          <a:solidFill>
            <a:srgbClr val="E0E0E0"/>
          </a:solidFill>
        </p:spPr>
        <p:txBody>
          <a:bodyPr wrap="square" lIns="0" tIns="0" rIns="0" bIns="0" rtlCol="0"/>
          <a:lstStyle/>
          <a:p>
            <a:endParaRPr sz="1634"/>
          </a:p>
        </p:txBody>
      </p:sp>
      <p:pic>
        <p:nvPicPr>
          <p:cNvPr id="7" name="object 7"/>
          <p:cNvPicPr/>
          <p:nvPr/>
        </p:nvPicPr>
        <p:blipFill>
          <a:blip r:embed="rId2" cstate="print"/>
          <a:stretch>
            <a:fillRect/>
          </a:stretch>
        </p:blipFill>
        <p:spPr>
          <a:xfrm>
            <a:off x="2592775" y="2795296"/>
            <a:ext cx="6532388" cy="3097623"/>
          </a:xfrm>
          <a:prstGeom prst="rect">
            <a:avLst/>
          </a:prstGeom>
        </p:spPr>
      </p:pic>
      <p:sp>
        <p:nvSpPr>
          <p:cNvPr id="12" name="object 12"/>
          <p:cNvSpPr txBox="1">
            <a:spLocks noGrp="1"/>
          </p:cNvSpPr>
          <p:nvPr>
            <p:ph type="title"/>
          </p:nvPr>
        </p:nvSpPr>
        <p:spPr>
          <a:xfrm>
            <a:off x="4430027" y="763483"/>
            <a:ext cx="2857884" cy="626102"/>
          </a:xfrm>
          <a:prstGeom prst="rect">
            <a:avLst/>
          </a:prstGeom>
        </p:spPr>
        <p:txBody>
          <a:bodyPr vert="horz" wrap="square" lIns="0" tIns="11526" rIns="0" bIns="0" rtlCol="0" anchor="ctr">
            <a:spAutoFit/>
          </a:bodyPr>
          <a:lstStyle/>
          <a:p>
            <a:pPr marL="11527">
              <a:lnSpc>
                <a:spcPct val="100000"/>
              </a:lnSpc>
              <a:spcBef>
                <a:spcPts val="91"/>
              </a:spcBef>
            </a:pPr>
            <a:r>
              <a:rPr spc="-439" dirty="0"/>
              <a:t>RÅVAROR</a:t>
            </a:r>
            <a:endParaRPr spc="-48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2B9A8-76C6-40C7-B5B7-3B82FFF891B2}"/>
              </a:ext>
            </a:extLst>
          </p:cNvPr>
          <p:cNvSpPr>
            <a:spLocks noGrp="1"/>
          </p:cNvSpPr>
          <p:nvPr>
            <p:ph type="title"/>
          </p:nvPr>
        </p:nvSpPr>
        <p:spPr>
          <a:xfrm>
            <a:off x="738808" y="1198815"/>
            <a:ext cx="10515600" cy="1009651"/>
          </a:xfrm>
        </p:spPr>
        <p:txBody>
          <a:bodyPr>
            <a:normAutofit fontScale="90000"/>
          </a:bodyPr>
          <a:lstStyle/>
          <a:p>
            <a:r>
              <a:rPr lang="en-GB" dirty="0" err="1"/>
              <a:t>Slutsats</a:t>
            </a:r>
            <a:br>
              <a:rPr lang="it-IT" sz="4800" dirty="0">
                <a:solidFill>
                  <a:srgbClr val="808080"/>
                </a:solidFill>
                <a:latin typeface="Cambria" panose="02040503050406030204" pitchFamily="18" charset="0"/>
                <a:ea typeface="Cambria" panose="02040503050406030204" pitchFamily="18" charset="0"/>
                <a:cs typeface="Times New Roman" panose="02020603050405020304" pitchFamily="18" charset="0"/>
              </a:rPr>
            </a:br>
            <a:endParaRPr lang="it-IT" dirty="0"/>
          </a:p>
        </p:txBody>
      </p:sp>
      <p:sp>
        <p:nvSpPr>
          <p:cNvPr id="4" name="Segnaposto piè di pagina 3">
            <a:extLst>
              <a:ext uri="{FF2B5EF4-FFF2-40B4-BE49-F238E27FC236}">
                <a16:creationId xmlns:a16="http://schemas.microsoft.com/office/drawing/2014/main" id="{0E63A849-3ACE-4A33-849A-AA1240F6C0FB}"/>
              </a:ext>
            </a:extLst>
          </p:cNvPr>
          <p:cNvSpPr>
            <a:spLocks noGrp="1"/>
          </p:cNvSpPr>
          <p:nvPr>
            <p:ph type="ftr" sz="quarter" idx="11"/>
          </p:nvPr>
        </p:nvSpPr>
        <p:spPr/>
        <p:txBody>
          <a:bodyPr/>
          <a:lstStyle/>
          <a:p>
            <a:r>
              <a:rPr lang="en-US" dirty="0"/>
              <a:t>Modul: </a:t>
            </a:r>
            <a:r>
              <a:rPr lang="sv-SE" dirty="0"/>
              <a:t>Bioekonomi, cirkulär ekonomi och biobaserade produkter </a:t>
            </a:r>
            <a:r>
              <a:rPr lang="en-US" dirty="0"/>
              <a:t>/ </a:t>
            </a:r>
            <a:r>
              <a:rPr lang="en-US" dirty="0" err="1"/>
              <a:t>Ämne</a:t>
            </a:r>
            <a:r>
              <a:rPr lang="en-US" dirty="0"/>
              <a:t>: </a:t>
            </a:r>
            <a:r>
              <a:rPr lang="en-GB" dirty="0" err="1"/>
              <a:t>Bioenergi</a:t>
            </a:r>
            <a:r>
              <a:rPr lang="en-GB" dirty="0"/>
              <a:t> </a:t>
            </a:r>
            <a:r>
              <a:rPr lang="en-GB" dirty="0" err="1"/>
              <a:t>och</a:t>
            </a:r>
            <a:r>
              <a:rPr lang="en-GB" dirty="0"/>
              <a:t> </a:t>
            </a:r>
            <a:r>
              <a:rPr lang="en-GB" dirty="0" err="1"/>
              <a:t>energigrödor</a:t>
            </a:r>
            <a:r>
              <a:rPr lang="en-GB" dirty="0"/>
              <a:t> </a:t>
            </a:r>
            <a:endParaRPr lang="en-US" dirty="0"/>
          </a:p>
        </p:txBody>
      </p:sp>
      <p:sp>
        <p:nvSpPr>
          <p:cNvPr id="5" name="Segnaposto numero diapositiva 4">
            <a:extLst>
              <a:ext uri="{FF2B5EF4-FFF2-40B4-BE49-F238E27FC236}">
                <a16:creationId xmlns:a16="http://schemas.microsoft.com/office/drawing/2014/main" id="{620219DC-887D-47BC-8C47-3DB7D27FF07A}"/>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8" name="Segnaposto contenuto 7">
            <a:extLst>
              <a:ext uri="{FF2B5EF4-FFF2-40B4-BE49-F238E27FC236}">
                <a16:creationId xmlns:a16="http://schemas.microsoft.com/office/drawing/2014/main" id="{5D67A311-1842-47CE-85FA-34AE64198C78}"/>
              </a:ext>
            </a:extLst>
          </p:cNvPr>
          <p:cNvSpPr>
            <a:spLocks noGrp="1"/>
          </p:cNvSpPr>
          <p:nvPr>
            <p:ph idx="1"/>
          </p:nvPr>
        </p:nvSpPr>
        <p:spPr/>
        <p:txBody>
          <a:bodyPr>
            <a:normAutofit fontScale="92500"/>
          </a:bodyPr>
          <a:lstStyle/>
          <a:p>
            <a:pPr marL="0" indent="0">
              <a:buNone/>
            </a:pPr>
            <a:r>
              <a:rPr lang="sv-SE" dirty="0"/>
              <a:t>Bioenergi och energigrödor erbjuder avgörande lösningar för att ta itu med klimatförändringarna och övergå till hållbar energi. Genom att odla energigrödor för produktion av biobränsle diversifierar vi aktivt energikällorna och minskar beroendet av ändliga fossila bränslen. Bioenergi, i form av bioetanol och biodiesel, är ett renare alternativ som minskar utsläppen av växthusgaser. Hållbarhet beror på balansen mellan miljömässiga, sociala och ekonomiska faktorer, med betoning på ansvarsfull markanvändning, bevarande av biologisk mångfald och samhällsengagemang. Tekniska innovationer och efterlevnad av rigorösa standarder förbättrar bioenergisystemens effektivitet. Utmaningar som markkonkurrens med livsmedelsgrödor kräver pågående forskning och ett nyanserat tillvägagångssätt för att balansera energibehov, livsmedelssäkerhet och miljöskydd. Certifiering spelar en viktig roll för att vägleda ansvarsfulla metoder. Trots utmaningarna är fortsatta investeringar i forskning, utbildning och samarbete avgörande för att frigöra bioenergins fulla potential och bidra till en motståndskraftig, hållbar och grönare energiframtid.</a:t>
            </a:r>
            <a:endParaRPr lang="it-IT" dirty="0"/>
          </a:p>
        </p:txBody>
      </p:sp>
    </p:spTree>
    <p:extLst>
      <p:ext uri="{BB962C8B-B14F-4D97-AF65-F5344CB8AC3E}">
        <p14:creationId xmlns:p14="http://schemas.microsoft.com/office/powerpoint/2010/main" val="39531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648278D-68FD-4376-9850-8F004A202875}"/>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a:r>
              <a:rPr lang="it-IT" altLang="it-IT" sz="3600" b="1" dirty="0">
                <a:solidFill>
                  <a:srgbClr val="008000"/>
                </a:solidFill>
                <a:latin typeface="Arial Narrow" panose="020B0606020202030204" pitchFamily="34" charset="0"/>
              </a:rPr>
              <a:t>FÖRDELAR</a:t>
            </a:r>
          </a:p>
        </p:txBody>
      </p:sp>
      <p:sp>
        <p:nvSpPr>
          <p:cNvPr id="44034" name="Rectangle 3" descr="Rectangle: Click to edit Master text styles&#10;Second level&#10;Third level&#10;Fourth level&#10;Fifth level">
            <a:extLst>
              <a:ext uri="{FF2B5EF4-FFF2-40B4-BE49-F238E27FC236}">
                <a16:creationId xmlns:a16="http://schemas.microsoft.com/office/drawing/2014/main" id="{9FB1ED2C-102E-4CFA-8551-8CB7AFB8E07C}"/>
              </a:ext>
            </a:extLst>
          </p:cNvPr>
          <p:cNvSpPr>
            <a:spLocks noGrp="1" noChangeArrowheads="1"/>
          </p:cNvSpPr>
          <p:nvPr>
            <p:ph type="body" idx="1"/>
          </p:nvPr>
        </p:nvSpPr>
        <p:spPr>
          <a:xfrm>
            <a:off x="1679318" y="1403566"/>
            <a:ext cx="8839200" cy="4702175"/>
          </a:xfrm>
        </p:spPr>
        <p:txBody>
          <a:bodyPr vert="horz" lIns="91440" tIns="45720" rIns="91440" bIns="45720" rtlCol="0" anchor="t">
            <a:normAutofit fontScale="92500" lnSpcReduction="10000"/>
          </a:bodyPr>
          <a:lstStyle/>
          <a:p>
            <a:pPr marL="0"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JORDBRUK</a:t>
            </a:r>
          </a:p>
          <a:p>
            <a:pPr marL="269875" lvl="1" indent="0" defTabSz="762000">
              <a:buFont typeface="Wingdings" panose="05000000000000000000" pitchFamily="2" charset="2"/>
              <a:buChar char="ð"/>
            </a:pPr>
            <a:r>
              <a:rPr lang="sv-SE" altLang="it-IT" sz="2000" b="1" dirty="0">
                <a:solidFill>
                  <a:srgbClr val="000000"/>
                </a:solidFill>
                <a:latin typeface="Tw Cen MT"/>
              </a:rPr>
              <a:t> Ökad användning av jordbruks- och skogsbruksresurser</a:t>
            </a:r>
          </a:p>
          <a:p>
            <a:pPr marL="269875" lvl="1" indent="0" defTabSz="762000">
              <a:buFont typeface="Wingdings" panose="05000000000000000000" pitchFamily="2" charset="2"/>
              <a:buChar char="ð"/>
            </a:pPr>
            <a:r>
              <a:rPr lang="sv-SE" altLang="it-IT" sz="2000" b="1" dirty="0">
                <a:solidFill>
                  <a:srgbClr val="000000"/>
                </a:solidFill>
                <a:latin typeface="Tw Cen MT" panose="020B0602020104020603" pitchFamily="34" charset="0"/>
              </a:rPr>
              <a:t> Diversifiering av marknaderna, ökad konkurrenskraft på den internationella arenan</a:t>
            </a:r>
          </a:p>
          <a:p>
            <a:pPr marL="269875" lvl="1" indent="0" defTabSz="762000">
              <a:buFont typeface="Wingdings" panose="05000000000000000000" pitchFamily="2" charset="2"/>
              <a:buChar char="ð"/>
            </a:pPr>
            <a:r>
              <a:rPr lang="sv-SE" altLang="it-IT" sz="2000" b="1" dirty="0">
                <a:solidFill>
                  <a:srgbClr val="000000"/>
                </a:solidFill>
                <a:latin typeface="Tw Cen MT"/>
              </a:rPr>
              <a:t>Högre inkomst för jordbrukaren, utveckling av landsbygdsområden</a:t>
            </a:r>
          </a:p>
          <a:p>
            <a:pPr marL="269875" lvl="1"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MILJÖ</a:t>
            </a:r>
            <a:endParaRPr lang="it-IT" altLang="it-IT" sz="2000" b="1">
              <a:solidFill>
                <a:srgbClr val="008000"/>
              </a:solidFill>
              <a:latin typeface="Tw Cen MT" panose="020B0602020104020603" pitchFamily="34" charset="0"/>
            </a:endParaRPr>
          </a:p>
          <a:p>
            <a:pPr marL="269875" lvl="1" indent="0" defTabSz="762000">
              <a:buFont typeface="Wingdings" panose="05000000000000000000" pitchFamily="2" charset="2"/>
              <a:buChar char="ð"/>
            </a:pPr>
            <a:r>
              <a:rPr lang="sv-SE" altLang="it-IT" sz="2000" b="1" dirty="0">
                <a:solidFill>
                  <a:srgbClr val="000000"/>
                </a:solidFill>
                <a:latin typeface="Tw Cen MT"/>
              </a:rPr>
              <a:t>Småskalig/storskalig minskning av föroreningar.</a:t>
            </a:r>
          </a:p>
          <a:p>
            <a:pPr marL="269875" lvl="1"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SYSSELSÄTTNING</a:t>
            </a:r>
            <a:endParaRPr lang="it-IT" altLang="it-IT" sz="2000" b="1">
              <a:solidFill>
                <a:srgbClr val="008000"/>
              </a:solidFill>
              <a:latin typeface="Tw Cen MT" panose="020B0602020104020603" pitchFamily="34" charset="0"/>
            </a:endParaRPr>
          </a:p>
          <a:p>
            <a:pPr marL="269875" lvl="1" indent="0" defTabSz="762000">
              <a:buFont typeface="Wingdings" panose="05000000000000000000" pitchFamily="2" charset="2"/>
              <a:buChar char="ð"/>
            </a:pPr>
            <a:r>
              <a:rPr lang="sv-SE" altLang="it-IT" sz="2000" b="1" dirty="0">
                <a:solidFill>
                  <a:srgbClr val="000000"/>
                </a:solidFill>
                <a:latin typeface="Tw Cen MT"/>
              </a:rPr>
              <a:t>Skapande av arbetstillfällen, särskilt på landsbygden</a:t>
            </a:r>
          </a:p>
          <a:p>
            <a:pPr marL="269875" lvl="1" indent="0" defTabSz="762000">
              <a:buFont typeface="Wingdings" panose="05000000000000000000" pitchFamily="2" charset="2"/>
              <a:buChar char="ð"/>
            </a:pPr>
            <a:r>
              <a:rPr lang="it-IT" sz="2000" b="1" err="1">
                <a:solidFill>
                  <a:srgbClr val="000000"/>
                </a:solidFill>
                <a:latin typeface="Tw Cen MT"/>
              </a:rPr>
              <a:t>För</a:t>
            </a:r>
            <a:r>
              <a:rPr lang="it-IT" sz="2000" b="1">
                <a:solidFill>
                  <a:srgbClr val="000000"/>
                </a:solidFill>
                <a:latin typeface="Tw Cen MT"/>
              </a:rPr>
              <a:t> </a:t>
            </a:r>
            <a:r>
              <a:rPr lang="it-IT" sz="2000" b="1" err="1">
                <a:solidFill>
                  <a:srgbClr val="000000"/>
                </a:solidFill>
                <a:latin typeface="Tw Cen MT"/>
              </a:rPr>
              <a:t>varje</a:t>
            </a:r>
            <a:r>
              <a:rPr lang="it-IT" sz="2000" b="1">
                <a:solidFill>
                  <a:srgbClr val="000000"/>
                </a:solidFill>
                <a:latin typeface="Tw Cen MT"/>
              </a:rPr>
              <a:t> 550 m3 bioetanol som produceras skapas 1 arbetstillfälle (1 arbetstillfälle / 550 m3 bioetanol). För varje elektrisk MegaWat genereras 10 arbetstillfällen inom jordbrukssektorn (10 Agric. Job/MWel ) och 2 arbetstillfällen inom industrisektorn (2 Indust. Job/MWel).  </a:t>
            </a:r>
          </a:p>
          <a:p>
            <a:pPr marL="1233170" lvl="2" defTabSz="762000">
              <a:buFont typeface="Wingdings" panose="05000000000000000000" pitchFamily="2" charset="2"/>
              <a:buChar char="ð"/>
            </a:pPr>
            <a:endParaRPr lang="it-IT" altLang="it-IT" b="1"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000" b="1" dirty="0">
                <a:solidFill>
                  <a:srgbClr val="008000"/>
                </a:solidFill>
                <a:latin typeface="Tw Cen MT" panose="020B0602020104020603" pitchFamily="34" charset="0"/>
              </a:rPr>
              <a:t>STRATEGISKA ASPEKTER</a:t>
            </a:r>
          </a:p>
          <a:p>
            <a:pPr marL="0" indent="0" defTabSz="762000">
              <a:buFont typeface="Wingdings" panose="05000000000000000000" pitchFamily="2" charset="2"/>
              <a:buChar char="ð"/>
            </a:pPr>
            <a:r>
              <a:rPr lang="sv-SE" altLang="it-IT" sz="2000" b="1" dirty="0">
                <a:solidFill>
                  <a:srgbClr val="000000"/>
                </a:solidFill>
                <a:latin typeface="Tw Cen MT" panose="020B0602020104020603" pitchFamily="34" charset="0"/>
              </a:rPr>
              <a:t>Minskat importberoende (inhemskt förnybart bränsle)</a:t>
            </a:r>
            <a:endParaRPr lang="it-IT" altLang="it-IT" sz="2000" b="1"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09733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6A8FBFD6-7CC8-4A32-A1FA-38D3B978D65B}"/>
              </a:ext>
            </a:extLst>
          </p:cNvPr>
          <p:cNvSpPr>
            <a:spLocks noGrp="1" noChangeArrowheads="1"/>
          </p:cNvSpPr>
          <p:nvPr>
            <p:ph type="title"/>
          </p:nvPr>
        </p:nvSpPr>
        <p:spPr>
          <a:xfrm>
            <a:off x="2209800" y="290323"/>
            <a:ext cx="7772400" cy="590931"/>
          </a:xfrm>
          <a:solidFill>
            <a:srgbClr val="FFFF99">
              <a:alpha val="50195"/>
            </a:srgbClr>
          </a:solidFill>
          <a:ln cap="flat">
            <a:solidFill>
              <a:srgbClr val="CC0000"/>
            </a:solidFill>
            <a:miter lim="800000"/>
            <a:headEnd/>
            <a:tailEnd/>
          </a:ln>
          <a:effectLst>
            <a:outerShdw dist="107763" dir="2700000" algn="ctr" rotWithShape="0">
              <a:schemeClr val="bg2">
                <a:alpha val="50000"/>
              </a:schemeClr>
            </a:outerShdw>
          </a:effectLst>
        </p:spPr>
        <p:txBody>
          <a:bodyPr anchor="ctr">
            <a:spAutoFit/>
          </a:bodyPr>
          <a:lstStyle/>
          <a:p>
            <a:pPr algn="ctr"/>
            <a:r>
              <a:rPr lang="it-IT" altLang="it-IT" sz="3600" b="1" dirty="0">
                <a:solidFill>
                  <a:srgbClr val="008000"/>
                </a:solidFill>
                <a:latin typeface="Arial Narrow" panose="020B0606020202030204" pitchFamily="34" charset="0"/>
              </a:rPr>
              <a:t>Problematiska aspekter</a:t>
            </a:r>
          </a:p>
        </p:txBody>
      </p:sp>
      <p:sp>
        <p:nvSpPr>
          <p:cNvPr id="46082" name="Rectangle 3" descr="Rectangle: Click to edit Master text styles&#10;Second level&#10;Third level&#10;Fourth level&#10;Fifth level">
            <a:extLst>
              <a:ext uri="{FF2B5EF4-FFF2-40B4-BE49-F238E27FC236}">
                <a16:creationId xmlns:a16="http://schemas.microsoft.com/office/drawing/2014/main" id="{18AE47AB-64A3-4366-858E-08D4DD1F57C9}"/>
              </a:ext>
            </a:extLst>
          </p:cNvPr>
          <p:cNvSpPr>
            <a:spLocks noGrp="1" noChangeArrowheads="1"/>
          </p:cNvSpPr>
          <p:nvPr>
            <p:ph type="body" idx="1"/>
          </p:nvPr>
        </p:nvSpPr>
        <p:spPr>
          <a:xfrm>
            <a:off x="1676400" y="1390651"/>
            <a:ext cx="8839200" cy="4702175"/>
          </a:xfrm>
        </p:spPr>
        <p:txBody>
          <a:bodyPr/>
          <a:lstStyle/>
          <a:p>
            <a:pPr marL="0" indent="0"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JORDBRUK</a:t>
            </a:r>
          </a:p>
          <a:p>
            <a:pPr marL="269875" lvl="1" indent="0" defTabSz="762000">
              <a:buFont typeface="Wingdings" panose="05000000000000000000" pitchFamily="2" charset="2"/>
              <a:buChar char="ð"/>
            </a:pPr>
            <a:r>
              <a:rPr lang="sv-SE" altLang="it-IT" sz="2200" dirty="0">
                <a:solidFill>
                  <a:srgbClr val="000000"/>
                </a:solidFill>
                <a:latin typeface="Tw Cen MT" panose="020B0602020104020603" pitchFamily="34" charset="0"/>
              </a:rPr>
              <a:t>Avsättning av en del av den produktiva marken för energiproduktion (arealuttag)</a:t>
            </a:r>
          </a:p>
          <a:p>
            <a:pPr marL="269875" lvl="1" indent="0" defTabSz="762000">
              <a:buNone/>
            </a:pPr>
            <a:endParaRPr lang="sv-SE" altLang="it-IT" sz="2200" dirty="0">
              <a:solidFill>
                <a:srgbClr val="000000"/>
              </a:solidFill>
              <a:latin typeface="Tw Cen MT" panose="020B0602020104020603" pitchFamily="34" charset="0"/>
            </a:endParaRPr>
          </a:p>
          <a:p>
            <a:pPr marL="0" indent="-187325"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MILJÖ</a:t>
            </a:r>
          </a:p>
          <a:p>
            <a:pPr marL="0" indent="0" defTabSz="762000">
              <a:buFont typeface="Wingdings" panose="05000000000000000000" pitchFamily="2" charset="2"/>
              <a:buChar char="ð"/>
            </a:pPr>
            <a:r>
              <a:rPr lang="sv-SE" altLang="it-IT" sz="2200" dirty="0">
                <a:solidFill>
                  <a:srgbClr val="000000"/>
                </a:solidFill>
                <a:latin typeface="Tw Cen MT" panose="020B0602020104020603" pitchFamily="34" charset="0"/>
              </a:rPr>
              <a:t>Produktion av föroreningar i samband med varje förbränningsprocess, särskilt </a:t>
            </a:r>
            <a:r>
              <a:rPr lang="sv-SE" altLang="it-IT" sz="2200" dirty="0" err="1">
                <a:solidFill>
                  <a:srgbClr val="000000"/>
                </a:solidFill>
                <a:latin typeface="Tw Cen MT" panose="020B0602020104020603" pitchFamily="34" charset="0"/>
              </a:rPr>
              <a:t>Nox</a:t>
            </a:r>
            <a:endParaRPr lang="sv-SE" altLang="it-IT" sz="2200" dirty="0">
              <a:solidFill>
                <a:srgbClr val="000000"/>
              </a:solidFill>
              <a:latin typeface="Tw Cen MT" panose="020B0602020104020603" pitchFamily="34" charset="0"/>
            </a:endParaRPr>
          </a:p>
          <a:p>
            <a:pPr marL="0" indent="0" defTabSz="762000">
              <a:buNone/>
            </a:pPr>
            <a:endParaRPr lang="sv-SE" altLang="it-IT" sz="2200" dirty="0">
              <a:solidFill>
                <a:srgbClr val="000000"/>
              </a:solidFill>
              <a:latin typeface="Tw Cen MT" panose="020B0602020104020603" pitchFamily="34" charset="0"/>
            </a:endParaRPr>
          </a:p>
          <a:p>
            <a:pPr marL="0" indent="0" defTabSz="762000">
              <a:buFont typeface="Wingdings" panose="05000000000000000000" pitchFamily="2" charset="2"/>
              <a:buChar char="ð"/>
            </a:pPr>
            <a:r>
              <a:rPr lang="it-IT" altLang="it-IT" sz="2200" b="1" dirty="0">
                <a:solidFill>
                  <a:srgbClr val="008000"/>
                </a:solidFill>
                <a:latin typeface="Tw Cen MT" panose="020B0602020104020603" pitchFamily="34" charset="0"/>
              </a:rPr>
              <a:t>MARKNADER </a:t>
            </a:r>
          </a:p>
          <a:p>
            <a:pPr marL="0" indent="0" defTabSz="762000">
              <a:buFont typeface="Wingdings" panose="05000000000000000000" pitchFamily="2" charset="2"/>
              <a:buChar char="ð"/>
            </a:pPr>
            <a:r>
              <a:rPr lang="sv-SE" altLang="it-IT" sz="2200" dirty="0">
                <a:solidFill>
                  <a:srgbClr val="000000"/>
                </a:solidFill>
                <a:latin typeface="Tw Cen MT" panose="020B0602020104020603" pitchFamily="34" charset="0"/>
              </a:rPr>
              <a:t>Spekulativa effekter på priserna på vissa livsmedel: (spannmål, majs, etc.)</a:t>
            </a:r>
            <a:endParaRPr lang="it-IT" altLang="it-IT" sz="2200" dirty="0">
              <a:solidFill>
                <a:srgbClr val="000000"/>
              </a:solidFill>
              <a:latin typeface="Tw Cen MT" panose="020B0602020104020603" pitchFamily="34" charset="0"/>
            </a:endParaRPr>
          </a:p>
        </p:txBody>
      </p:sp>
    </p:spTree>
    <p:extLst>
      <p:ext uri="{BB962C8B-B14F-4D97-AF65-F5344CB8AC3E}">
        <p14:creationId xmlns:p14="http://schemas.microsoft.com/office/powerpoint/2010/main" val="128223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A2CD644D-9D3B-4E43-B434-3CB730AFE7DE}"/>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None/>
            </a:pPr>
            <a:r>
              <a:rPr lang="it-IT" altLang="it-IT" sz="3600" b="1" dirty="0">
                <a:solidFill>
                  <a:srgbClr val="008000"/>
                </a:solidFill>
                <a:latin typeface="Arial Narrow" panose="020B0606020202030204" pitchFamily="34" charset="0"/>
              </a:rPr>
              <a:t>Vägar till biobränsle</a:t>
            </a:r>
          </a:p>
        </p:txBody>
      </p:sp>
      <p:pic>
        <p:nvPicPr>
          <p:cNvPr id="50178" name="Picture 4">
            <a:extLst>
              <a:ext uri="{FF2B5EF4-FFF2-40B4-BE49-F238E27FC236}">
                <a16:creationId xmlns:a16="http://schemas.microsoft.com/office/drawing/2014/main" id="{AF06846D-A66A-496F-A716-DB6AD6482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6" y="908050"/>
            <a:ext cx="7993063"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8566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descr="Rectangle: Click to edit Master text styles&#10;Second level&#10;Third level&#10;Fourth level&#10;Fifth level">
            <a:extLst>
              <a:ext uri="{FF2B5EF4-FFF2-40B4-BE49-F238E27FC236}">
                <a16:creationId xmlns:a16="http://schemas.microsoft.com/office/drawing/2014/main" id="{422FDDB7-3BF3-4A19-8D85-6A793BC7579F}"/>
              </a:ext>
            </a:extLst>
          </p:cNvPr>
          <p:cNvSpPr>
            <a:spLocks noGrp="1" noChangeArrowheads="1"/>
          </p:cNvSpPr>
          <p:nvPr>
            <p:ph type="body" idx="1"/>
          </p:nvPr>
        </p:nvSpPr>
        <p:spPr>
          <a:xfrm>
            <a:off x="1752600" y="1773238"/>
            <a:ext cx="8686800" cy="4502150"/>
          </a:xfrm>
        </p:spPr>
        <p:txBody>
          <a:bodyPr/>
          <a:lstStyle/>
          <a:p>
            <a:pPr marL="0" indent="0" algn="just" defTabSz="762000">
              <a:buFont typeface="Wingdings" panose="05000000000000000000" pitchFamily="2" charset="2"/>
              <a:buChar char="ð"/>
            </a:pPr>
            <a:r>
              <a:rPr lang="it-IT" altLang="it-IT" b="1" dirty="0">
                <a:solidFill>
                  <a:srgbClr val="008000"/>
                </a:solidFill>
                <a:latin typeface="Tw Cen MT" panose="020B0602020104020603" pitchFamily="34" charset="0"/>
              </a:rPr>
              <a:t>FÖRSTA GENERATIONENS BIOBRÄNSLEN</a:t>
            </a:r>
          </a:p>
          <a:p>
            <a:pPr marL="0" indent="0" algn="just" defTabSz="762000">
              <a:buFont typeface="Wingdings" panose="05000000000000000000" pitchFamily="2" charset="2"/>
              <a:buChar char="ð"/>
            </a:pPr>
            <a:r>
              <a:rPr lang="sv-SE" altLang="it-IT" dirty="0">
                <a:solidFill>
                  <a:srgbClr val="000000"/>
                </a:solidFill>
                <a:latin typeface="Tw Cen MT" panose="020B0602020104020603" pitchFamily="34" charset="0"/>
              </a:rPr>
              <a:t>PPO, biodiesel, ETBE och bioetanol är FÖRSTA GENERATIONENS biobränslen eftersom omvandlings- och motorteknikerna är allmänt utvecklade och godkända i praktiken. De erbjuder den största kortsiktiga potentialen för dagens biobränslen. Även om de skiljer sig åt i fråga om egenskaper, tekniska krav, ekonomiska aspekter och potential kan de bidra till att garantera långsiktig rörlighet.</a:t>
            </a:r>
            <a:endParaRPr lang="it-IT" altLang="it-IT" dirty="0">
              <a:solidFill>
                <a:srgbClr val="000000"/>
              </a:solidFill>
              <a:latin typeface="Tw Cen MT" panose="020B0602020104020603" pitchFamily="34" charset="0"/>
            </a:endParaRPr>
          </a:p>
        </p:txBody>
      </p:sp>
      <p:sp>
        <p:nvSpPr>
          <p:cNvPr id="52226" name="Rectangle 4">
            <a:extLst>
              <a:ext uri="{FF2B5EF4-FFF2-40B4-BE49-F238E27FC236}">
                <a16:creationId xmlns:a16="http://schemas.microsoft.com/office/drawing/2014/main" id="{6875D054-F762-41CC-B486-309115BFF0A6}"/>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it-IT" altLang="it-IT" sz="3600" b="1" dirty="0">
                <a:solidFill>
                  <a:srgbClr val="008000"/>
                </a:solidFill>
                <a:latin typeface="Arial Narrow" panose="020B0606020202030204" pitchFamily="34" charset="0"/>
              </a:rPr>
              <a:t>Vägar till Biobränsle </a:t>
            </a:r>
          </a:p>
        </p:txBody>
      </p:sp>
    </p:spTree>
    <p:extLst>
      <p:ext uri="{BB962C8B-B14F-4D97-AF65-F5344CB8AC3E}">
        <p14:creationId xmlns:p14="http://schemas.microsoft.com/office/powerpoint/2010/main" val="237170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descr="Rectangle: Click to edit Master text styles&#10;Second level&#10;Third level&#10;Fourth level&#10;Fifth level">
            <a:extLst>
              <a:ext uri="{FF2B5EF4-FFF2-40B4-BE49-F238E27FC236}">
                <a16:creationId xmlns:a16="http://schemas.microsoft.com/office/drawing/2014/main" id="{E2356DB7-8ADA-4B5F-80CB-D37767246820}"/>
              </a:ext>
            </a:extLst>
          </p:cNvPr>
          <p:cNvSpPr>
            <a:spLocks noGrp="1" noChangeArrowheads="1"/>
          </p:cNvSpPr>
          <p:nvPr>
            <p:ph type="body" idx="1"/>
          </p:nvPr>
        </p:nvSpPr>
        <p:spPr>
          <a:xfrm>
            <a:off x="1752600" y="1087438"/>
            <a:ext cx="8686800" cy="4502150"/>
          </a:xfrm>
        </p:spPr>
        <p:txBody>
          <a:bodyPr/>
          <a:lstStyle/>
          <a:p>
            <a:pPr marL="0" indent="0" algn="just" defTabSz="762000">
              <a:buFont typeface="Wingdings" panose="05000000000000000000" pitchFamily="2" charset="2"/>
              <a:buChar char="ð"/>
            </a:pPr>
            <a:endParaRPr lang="it-IT" altLang="it-IT" sz="2200" dirty="0">
              <a:solidFill>
                <a:srgbClr val="000000"/>
              </a:solidFill>
              <a:latin typeface="Tw Cen MT" panose="020B0602020104020603" pitchFamily="34" charset="0"/>
            </a:endParaRPr>
          </a:p>
          <a:p>
            <a:pPr marL="0" indent="0" algn="just" defTabSz="762000">
              <a:buFont typeface="Wingdings" panose="05000000000000000000" pitchFamily="2" charset="2"/>
              <a:buChar char="ð"/>
            </a:pPr>
            <a:r>
              <a:rPr lang="en-US" altLang="it-IT" sz="2200" b="1" dirty="0">
                <a:solidFill>
                  <a:srgbClr val="008000"/>
                </a:solidFill>
                <a:latin typeface="Tw Cen MT" panose="020B0602020104020603" pitchFamily="34" charset="0"/>
              </a:rPr>
              <a:t>ANDRA GENERATIONENS BIOBRÄNSLEN </a:t>
            </a:r>
            <a:r>
              <a:rPr lang="sv-SE" altLang="it-IT" sz="2200" dirty="0">
                <a:solidFill>
                  <a:srgbClr val="000000"/>
                </a:solidFill>
                <a:latin typeface="Tw Cen MT" panose="020B0602020104020603" pitchFamily="34" charset="0"/>
              </a:rPr>
              <a:t>är ännu inte kommersiellt tillgängliga eftersom deras omvandlingsteknik måste förbättras. Hit hör t.ex. BTL-bränslen och etanol från </a:t>
            </a:r>
            <a:r>
              <a:rPr lang="sv-SE" altLang="it-IT" sz="2200" dirty="0" err="1">
                <a:solidFill>
                  <a:srgbClr val="000000"/>
                </a:solidFill>
                <a:latin typeface="Tw Cen MT" panose="020B0602020104020603" pitchFamily="34" charset="0"/>
              </a:rPr>
              <a:t>lignocellulosa</a:t>
            </a:r>
            <a:r>
              <a:rPr lang="sv-SE" altLang="it-IT" sz="2200" dirty="0">
                <a:solidFill>
                  <a:srgbClr val="000000"/>
                </a:solidFill>
                <a:latin typeface="Tw Cen MT" panose="020B0602020104020603" pitchFamily="34" charset="0"/>
              </a:rPr>
              <a:t>.  </a:t>
            </a:r>
            <a:r>
              <a:rPr lang="sv-SE" altLang="it-IT" sz="2200" dirty="0" err="1">
                <a:solidFill>
                  <a:srgbClr val="000000"/>
                </a:solidFill>
                <a:latin typeface="Tw Cen MT" panose="020B0602020104020603" pitchFamily="34" charset="0"/>
              </a:rPr>
              <a:t>BtL</a:t>
            </a:r>
            <a:r>
              <a:rPr lang="sv-SE" altLang="it-IT" sz="2200" dirty="0">
                <a:solidFill>
                  <a:srgbClr val="000000"/>
                </a:solidFill>
                <a:latin typeface="Tw Cen MT" panose="020B0602020104020603" pitchFamily="34" charset="0"/>
              </a:rPr>
              <a:t>-bränslen är ett lovande alternativ för framtiden, men de kommer inte att bli relevanta för marknaden förrän 2015. Gränserna mellan första och andra generationens bränslen är dock flytande och inte exakt definierade. För närvarande skiftar användningen av biometan inom transportsektorn från 2:a till 1:a generationens biobränsle. De första stationerna för biometan byggs för närvarande. Biometan från biogas kan användas i naturgasfordon utan några justeringar.</a:t>
            </a:r>
            <a:endParaRPr lang="it-IT" altLang="it-IT" sz="2200" dirty="0">
              <a:solidFill>
                <a:srgbClr val="000000"/>
              </a:solidFill>
              <a:effectLst>
                <a:outerShdw blurRad="38100" dist="38100" dir="2700000" algn="tl">
                  <a:srgbClr val="C0C0C0"/>
                </a:outerShdw>
              </a:effectLst>
              <a:latin typeface="Tw Cen MT" panose="020B0602020104020603" pitchFamily="34" charset="0"/>
            </a:endParaRPr>
          </a:p>
        </p:txBody>
      </p:sp>
      <p:sp>
        <p:nvSpPr>
          <p:cNvPr id="54274" name="Rectangle 4">
            <a:extLst>
              <a:ext uri="{FF2B5EF4-FFF2-40B4-BE49-F238E27FC236}">
                <a16:creationId xmlns:a16="http://schemas.microsoft.com/office/drawing/2014/main" id="{1F3CEFA1-9EAD-4D4A-B2C2-751C38C36CD7}"/>
              </a:ext>
            </a:extLst>
          </p:cNvPr>
          <p:cNvSpPr>
            <a:spLocks noChangeArrowheads="1"/>
          </p:cNvSpPr>
          <p:nvPr/>
        </p:nvSpPr>
        <p:spPr bwMode="auto">
          <a:xfrm>
            <a:off x="2209800" y="115889"/>
            <a:ext cx="7772400" cy="650875"/>
          </a:xfrm>
          <a:prstGeom prst="rect">
            <a:avLst/>
          </a:prstGeom>
          <a:solidFill>
            <a:srgbClr val="FFFF99">
              <a:alpha val="50195"/>
            </a:srgbClr>
          </a:solidFill>
          <a:ln w="9525">
            <a:solidFill>
              <a:srgbClr val="CC0000"/>
            </a:solidFill>
            <a:miter lim="800000"/>
            <a:headEnd/>
            <a:tailEnd/>
          </a:ln>
          <a:effectLst>
            <a:outerShdw dist="107763" dir="2700000" algn="ctr" rotWithShape="0">
              <a:schemeClr val="bg2">
                <a:alpha val="50000"/>
              </a:schemeClr>
            </a:outerShdw>
          </a:effectLst>
        </p:spPr>
        <p:txBody>
          <a:bodyPr anchor="ct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it-IT" altLang="it-IT" sz="3600" b="1" dirty="0">
                <a:solidFill>
                  <a:srgbClr val="008000"/>
                </a:solidFill>
                <a:latin typeface="Arial Narrow" panose="020B0606020202030204" pitchFamily="34" charset="0"/>
              </a:rPr>
              <a:t>Vägar till Biobränsle </a:t>
            </a:r>
          </a:p>
        </p:txBody>
      </p:sp>
    </p:spTree>
    <p:extLst>
      <p:ext uri="{BB962C8B-B14F-4D97-AF65-F5344CB8AC3E}">
        <p14:creationId xmlns:p14="http://schemas.microsoft.com/office/powerpoint/2010/main" val="239736060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398A1B-C1BF-449E-81A4-D7F40720C94B}"/>
</file>

<file path=customXml/itemProps2.xml><?xml version="1.0" encoding="utf-8"?>
<ds:datastoreItem xmlns:ds="http://schemas.openxmlformats.org/officeDocument/2006/customXml" ds:itemID="{51BA2746-693B-4ED9-8F21-0D408B16037A}"/>
</file>

<file path=docProps/app.xml><?xml version="1.0" encoding="utf-8"?>
<Properties xmlns="http://schemas.openxmlformats.org/officeDocument/2006/extended-properties" xmlns:vt="http://schemas.openxmlformats.org/officeDocument/2006/docPropsVTypes">
  <Template/>
  <TotalTime>353</TotalTime>
  <Words>2443</Words>
  <Application>Microsoft Office PowerPoint</Application>
  <PresentationFormat>Widescreen</PresentationFormat>
  <Paragraphs>154</Paragraphs>
  <Slides>46</Slides>
  <Notes>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Tema1</vt:lpstr>
      <vt:lpstr>PowerPoint Presentation</vt:lpstr>
      <vt:lpstr>Kurs: Yrkesutbildning - C3  Modul: Bioekonomi, cirkulär ekonomi och biobaserade produkter Ämne: Bioenergi och energigrödor </vt:lpstr>
      <vt:lpstr>Inledning </vt:lpstr>
      <vt:lpstr>PowerPoint Presentation</vt:lpstr>
      <vt:lpstr>FÖRDELAR</vt:lpstr>
      <vt:lpstr>Problematiska aspekter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BIOETANOL</vt:lpstr>
      <vt:lpstr>PRODUKTION AV BIOETANOL</vt:lpstr>
      <vt:lpstr>PowerPoint Presentation</vt:lpstr>
      <vt:lpstr>PowerPoint Presentation</vt:lpstr>
      <vt:lpstr>PRODUKTION AV BIOETANOL</vt:lpstr>
      <vt:lpstr>Produktion av etanol från socker</vt:lpstr>
      <vt:lpstr>Production av etanol från socker</vt:lpstr>
      <vt:lpstr>PowerPoint Presentation</vt:lpstr>
      <vt:lpstr>Grain-to-Ethanol Production Produktion  av  etanol  från  spannmål</vt:lpstr>
      <vt:lpstr>Produktion av etanol från socker</vt:lpstr>
      <vt:lpstr>Produktion av etanol från socker</vt:lpstr>
      <vt:lpstr>Produktion av etanol från socker</vt:lpstr>
      <vt:lpstr>Produktion av etanol från socker</vt:lpstr>
      <vt:lpstr>Cellulosa baserad biomassa till etanoll</vt:lpstr>
      <vt:lpstr>Produktion av etanol från cellbiomassa</vt:lpstr>
      <vt:lpstr>Cellulosabaserad biomassa till etanol</vt:lpstr>
      <vt:lpstr>Cellulosabaserad biomassa till etanol</vt:lpstr>
      <vt:lpstr>Cellulosabaserad biomassa till etanol</vt:lpstr>
      <vt:lpstr>Cellulosabaserad biomassa till etanol</vt:lpstr>
      <vt:lpstr>Cellulosabaserad biomassa till etanol</vt:lpstr>
      <vt:lpstr>Cellulosabaserad biomassa till etanol</vt:lpstr>
      <vt:lpstr>Cellulosabaserad biomassa till etanol</vt:lpstr>
      <vt:lpstr>Cellulosabaserad biomassa till etanol</vt:lpstr>
      <vt:lpstr>Cellulosabaserad biomassa till etanol</vt:lpstr>
      <vt:lpstr>PowerPoint Presentation</vt:lpstr>
      <vt:lpstr>Cellulosabaserad biomassa till etanol</vt:lpstr>
      <vt:lpstr>RÅVAROR</vt:lpstr>
      <vt:lpstr>RÅVAROR</vt:lpstr>
      <vt:lpstr>RÅVAROR</vt:lpstr>
      <vt:lpstr>Slutsats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 S</cp:lastModifiedBy>
  <cp:revision>71</cp:revision>
  <dcterms:created xsi:type="dcterms:W3CDTF">2022-08-02T09:54:50Z</dcterms:created>
  <dcterms:modified xsi:type="dcterms:W3CDTF">2024-03-26T12:31:49Z</dcterms:modified>
</cp:coreProperties>
</file>