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2"/>
  </p:notesMasterIdLst>
  <p:sldIdLst>
    <p:sldId id="265" r:id="rId2"/>
    <p:sldId id="256" r:id="rId3"/>
    <p:sldId id="260" r:id="rId4"/>
    <p:sldId id="269" r:id="rId5"/>
    <p:sldId id="267" r:id="rId6"/>
    <p:sldId id="280" r:id="rId7"/>
    <p:sldId id="279" r:id="rId8"/>
    <p:sldId id="268" r:id="rId9"/>
    <p:sldId id="263" r:id="rId10"/>
    <p:sldId id="261" r:id="rId11"/>
    <p:sldId id="270" r:id="rId12"/>
    <p:sldId id="271" r:id="rId13"/>
    <p:sldId id="281" r:id="rId14"/>
    <p:sldId id="282" r:id="rId15"/>
    <p:sldId id="277" r:id="rId16"/>
    <p:sldId id="283" r:id="rId17"/>
    <p:sldId id="284" r:id="rId18"/>
    <p:sldId id="285" r:id="rId19"/>
    <p:sldId id="278" r:id="rId20"/>
    <p:sldId id="26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24C30-5F93-4A37-9BCB-3B34C958ABBF}" v="1" dt="2024-03-07T12:55:16.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3" d="100"/>
          <a:sy n="63"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6D6A6-3F04-41CE-A8FE-FE9863F10E23}" type="doc">
      <dgm:prSet loTypeId="urn:microsoft.com/office/officeart/2005/8/layout/bProcess3" loCatId="process" qsTypeId="urn:microsoft.com/office/officeart/2005/8/quickstyle/simple2" qsCatId="simple" csTypeId="urn:microsoft.com/office/officeart/2005/8/colors/colorful3" csCatId="colorful" phldr="1"/>
      <dgm:spPr/>
      <dgm:t>
        <a:bodyPr/>
        <a:lstStyle/>
        <a:p>
          <a:endParaRPr lang="en-US"/>
        </a:p>
      </dgm:t>
    </dgm:pt>
    <dgm:pt modelId="{586F2D13-B5C3-4DA8-8579-2B6225B0D7AB}">
      <dgm:prSet phldrT="[Text]" custT="1"/>
      <dgm:spPr/>
      <dgm:t>
        <a:bodyPr/>
        <a:lstStyle/>
        <a:p>
          <a:r>
            <a:rPr lang="it-IT" sz="900" b="1"/>
            <a:t>Identifiera marknadsbehov:</a:t>
          </a:r>
          <a:endParaRPr lang="en-US" sz="900" b="1"/>
        </a:p>
        <a:p>
          <a:r>
            <a:rPr lang="it-IT" sz="900" b="1"/>
            <a:t>Undersök och identifiera specifika luckor eller utmaningar inom bioekonomin där din tjänst skulle kunna skapa mervärde. Det kan handla om områden som hållbart jordbruk, biobaserade material, förnybar energi, avfallshantering eller bioteknik</a:t>
          </a:r>
          <a:r>
            <a:rPr lang="it-IT" sz="800" b="1"/>
            <a:t>.</a:t>
          </a:r>
          <a:endParaRPr lang="en-US" sz="800" b="1"/>
        </a:p>
      </dgm:t>
    </dgm:pt>
    <dgm:pt modelId="{0DB31701-7DF6-42EC-8B41-BA364EFA74FA}" type="parTrans" cxnId="{6EE8DF56-7F1F-4E12-8DCD-5466362378A3}">
      <dgm:prSet/>
      <dgm:spPr/>
      <dgm:t>
        <a:bodyPr/>
        <a:lstStyle/>
        <a:p>
          <a:endParaRPr lang="en-US"/>
        </a:p>
      </dgm:t>
    </dgm:pt>
    <dgm:pt modelId="{C2299BE4-1C63-46F1-B1F9-C620BB288DD8}" type="sibTrans" cxnId="{6EE8DF56-7F1F-4E12-8DCD-5466362378A3}">
      <dgm:prSet/>
      <dgm:spPr/>
      <dgm:t>
        <a:bodyPr/>
        <a:lstStyle/>
        <a:p>
          <a:endParaRPr lang="en-US"/>
        </a:p>
      </dgm:t>
    </dgm:pt>
    <dgm:pt modelId="{764CE707-7CFB-4686-B0FA-2264CAE2A3E2}">
      <dgm:prSet phldrT="[Text]" custT="1"/>
      <dgm:spPr/>
      <dgm:t>
        <a:bodyPr/>
        <a:lstStyle/>
        <a:p>
          <a:r>
            <a:rPr lang="it-IT" sz="900" b="1"/>
            <a:t>Definiera din nisch:</a:t>
          </a:r>
          <a:endParaRPr lang="en-US" sz="900" b="1"/>
        </a:p>
        <a:p>
          <a:r>
            <a:rPr lang="it-IT" sz="900" b="1"/>
            <a:t>Bestäm din specialisering inom bioekonomi. Fokuserar du på dataanalys för att optimera jordbruksprocesser? Tillhandahålla rådgivningstjänster för biobaserad produktutveckling? Att definiera en tydlig nisch hjälper dig att skräddarsy dina erbjudanden för att möta specifika marknadskrav.</a:t>
          </a:r>
          <a:endParaRPr lang="en-US" sz="900" b="1"/>
        </a:p>
      </dgm:t>
    </dgm:pt>
    <dgm:pt modelId="{2C45883C-6EDA-4C23-9A53-655D249EB5CE}" type="parTrans" cxnId="{800BE36E-7A20-426C-9032-D7FD153BFDBF}">
      <dgm:prSet/>
      <dgm:spPr/>
      <dgm:t>
        <a:bodyPr/>
        <a:lstStyle/>
        <a:p>
          <a:endParaRPr lang="en-US"/>
        </a:p>
      </dgm:t>
    </dgm:pt>
    <dgm:pt modelId="{1C8F6646-643A-454F-8F9C-DB4E3F0852BA}" type="sibTrans" cxnId="{800BE36E-7A20-426C-9032-D7FD153BFDBF}">
      <dgm:prSet/>
      <dgm:spPr/>
      <dgm:t>
        <a:bodyPr/>
        <a:lstStyle/>
        <a:p>
          <a:endParaRPr lang="en-US"/>
        </a:p>
      </dgm:t>
    </dgm:pt>
    <dgm:pt modelId="{5A8500CA-8B83-4D29-AD49-1D1B3B6F1BC9}">
      <dgm:prSet phldrT="[Text]" custT="1"/>
      <dgm:spPr/>
      <dgm:t>
        <a:bodyPr/>
        <a:lstStyle/>
        <a:p>
          <a:r>
            <a:rPr lang="it-IT" sz="900" b="1"/>
            <a:t>Förstå det bioekonomiska landskapet:</a:t>
          </a:r>
          <a:endParaRPr lang="en-US" sz="900" b="1"/>
        </a:p>
        <a:p>
          <a:r>
            <a:rPr lang="it-IT" sz="900" b="1"/>
            <a:t>Få en djup förståelse för bioekonomins aktuella trender, teknik och regelverk. Denna kunskap kommer att hjälpa dig att positionera din tjänst effektivt och säkerställa dess relevans.</a:t>
          </a:r>
          <a:endParaRPr lang="en-US" sz="900" b="1"/>
        </a:p>
        <a:p>
          <a:endParaRPr lang="en-US" sz="700"/>
        </a:p>
      </dgm:t>
    </dgm:pt>
    <dgm:pt modelId="{E5FF7831-0F66-46E9-B14F-ECA7E5D7D970}" type="parTrans" cxnId="{D57EBD60-AB90-46EB-80B5-F87B1D1D66CA}">
      <dgm:prSet/>
      <dgm:spPr/>
      <dgm:t>
        <a:bodyPr/>
        <a:lstStyle/>
        <a:p>
          <a:endParaRPr lang="en-US"/>
        </a:p>
      </dgm:t>
    </dgm:pt>
    <dgm:pt modelId="{940D2F83-0007-4E75-8428-9E29CA4A55DD}" type="sibTrans" cxnId="{D57EBD60-AB90-46EB-80B5-F87B1D1D66CA}">
      <dgm:prSet/>
      <dgm:spPr/>
      <dgm:t>
        <a:bodyPr/>
        <a:lstStyle/>
        <a:p>
          <a:endParaRPr lang="en-US"/>
        </a:p>
      </dgm:t>
    </dgm:pt>
    <dgm:pt modelId="{5CBEA114-D3C4-48DE-AC9B-20C99B7837BD}">
      <dgm:prSet phldrT="[Text]" custT="1"/>
      <dgm:spPr/>
      <dgm:t>
        <a:bodyPr/>
        <a:lstStyle/>
        <a:p>
          <a:r>
            <a:rPr lang="it-IT" sz="900" b="1"/>
            <a:t>Utveckla tjänsteutbudet:</a:t>
          </a:r>
          <a:endParaRPr lang="en-US" sz="900" b="1"/>
        </a:p>
        <a:p>
          <a:r>
            <a:rPr lang="it-IT" sz="900" b="1"/>
            <a:t>Baserat på din nisch och marknadsundersökning, beskriv de specifika tjänster du kommer att erbjuda</a:t>
          </a:r>
          <a:r>
            <a:rPr lang="it-IT" sz="800"/>
            <a:t>.</a:t>
          </a:r>
          <a:endParaRPr lang="en-US" sz="800"/>
        </a:p>
      </dgm:t>
    </dgm:pt>
    <dgm:pt modelId="{308D155B-D818-484A-BB9F-8747B5ACB2BA}" type="parTrans" cxnId="{BA683B37-3625-4C72-90CA-EF69667BDEBE}">
      <dgm:prSet/>
      <dgm:spPr/>
      <dgm:t>
        <a:bodyPr/>
        <a:lstStyle/>
        <a:p>
          <a:endParaRPr lang="en-US"/>
        </a:p>
      </dgm:t>
    </dgm:pt>
    <dgm:pt modelId="{F1BA8683-4B2F-42D7-B1E0-E6B9FD8473CF}" type="sibTrans" cxnId="{BA683B37-3625-4C72-90CA-EF69667BDEBE}">
      <dgm:prSet/>
      <dgm:spPr/>
      <dgm:t>
        <a:bodyPr/>
        <a:lstStyle/>
        <a:p>
          <a:endParaRPr lang="en-US"/>
        </a:p>
      </dgm:t>
    </dgm:pt>
    <dgm:pt modelId="{A27B727E-BDAD-43E5-A6C4-735E4C57FA5C}">
      <dgm:prSet phldrT="[Text]" custT="1"/>
      <dgm:spPr/>
      <dgm:t>
        <a:bodyPr/>
        <a:lstStyle/>
        <a:p>
          <a:r>
            <a:rPr lang="it-IT" sz="900" b="1"/>
            <a:t>Demonstrera värde:</a:t>
          </a:r>
          <a:endParaRPr lang="en-US" sz="900" b="1"/>
        </a:p>
        <a:p>
          <a:r>
            <a:rPr lang="it-IT" sz="900" b="1"/>
            <a:t>Utveckla fallstudier eller pilotprojekt som visar vilket värde era tjänster tillför kunderna. Lyft fram hur er tjänst kan leda till kostnadsbesparingar, ökad effektivitet, minskad miljöpåverkan eller andra fördelar</a:t>
          </a:r>
          <a:r>
            <a:rPr lang="it-IT" sz="800"/>
            <a:t>.</a:t>
          </a:r>
          <a:endParaRPr lang="en-US" sz="800"/>
        </a:p>
      </dgm:t>
    </dgm:pt>
    <dgm:pt modelId="{9C39B765-1857-4791-9EF0-F013E046A1ED}" type="parTrans" cxnId="{B116B88F-4F55-47BB-BEDA-73B586541398}">
      <dgm:prSet/>
      <dgm:spPr/>
      <dgm:t>
        <a:bodyPr/>
        <a:lstStyle/>
        <a:p>
          <a:endParaRPr lang="en-US"/>
        </a:p>
      </dgm:t>
    </dgm:pt>
    <dgm:pt modelId="{497DF5F6-2611-403A-B55F-9AB40102B64E}" type="sibTrans" cxnId="{B116B88F-4F55-47BB-BEDA-73B586541398}">
      <dgm:prSet/>
      <dgm:spPr/>
      <dgm:t>
        <a:bodyPr/>
        <a:lstStyle/>
        <a:p>
          <a:endParaRPr lang="en-US"/>
        </a:p>
      </dgm:t>
    </dgm:pt>
    <dgm:pt modelId="{5427D9E8-6B05-4AA6-A711-8B9100288B61}">
      <dgm:prSet custT="1"/>
      <dgm:spPr/>
      <dgm:t>
        <a:bodyPr/>
        <a:lstStyle/>
        <a:p>
          <a:r>
            <a:rPr lang="it-IT" sz="900" b="1"/>
            <a:t>Marknadsföring och varumärkesprofilering:</a:t>
          </a:r>
          <a:endParaRPr lang="en-US" sz="900" b="1"/>
        </a:p>
        <a:p>
          <a:r>
            <a:rPr lang="it-IT" sz="900" b="1"/>
            <a:t>Skapa en stark varumärkesidentitet som resonerar med bioekonomins värderingar om hållbarhet och innovation. Utveckla en övertygande webbplats, marknadsföringsmaterial och online-närvaro för att nå din målgrupp</a:t>
          </a:r>
          <a:r>
            <a:rPr lang="it-IT" sz="800"/>
            <a:t>.</a:t>
          </a:r>
          <a:endParaRPr lang="en-US" sz="800"/>
        </a:p>
      </dgm:t>
    </dgm:pt>
    <dgm:pt modelId="{B9AD80CB-39F8-4551-8633-FCDA77C73379}" type="parTrans" cxnId="{268715FA-0205-4376-A091-8E87EB84E167}">
      <dgm:prSet/>
      <dgm:spPr/>
      <dgm:t>
        <a:bodyPr/>
        <a:lstStyle/>
        <a:p>
          <a:endParaRPr lang="en-US"/>
        </a:p>
      </dgm:t>
    </dgm:pt>
    <dgm:pt modelId="{911AAB3B-4AFB-4526-B85B-407468FEE250}" type="sibTrans" cxnId="{268715FA-0205-4376-A091-8E87EB84E167}">
      <dgm:prSet/>
      <dgm:spPr/>
      <dgm:t>
        <a:bodyPr/>
        <a:lstStyle/>
        <a:p>
          <a:endParaRPr lang="en-US"/>
        </a:p>
      </dgm:t>
    </dgm:pt>
    <dgm:pt modelId="{8D986A43-3324-49B2-900F-E7A6ED15B5A0}">
      <dgm:prSet custT="1"/>
      <dgm:spPr/>
      <dgm:t>
        <a:bodyPr/>
        <a:lstStyle/>
        <a:p>
          <a:r>
            <a:rPr lang="it-IT" sz="900" b="1"/>
            <a:t>Regulatorisk efterlevnad:</a:t>
          </a:r>
          <a:endParaRPr lang="en-US" sz="900" b="1"/>
        </a:p>
        <a:p>
          <a:r>
            <a:rPr lang="it-IT" sz="900" b="1"/>
            <a:t>Se till att dina tjänster är i linje med relevanta regler och standarder inom bioekonomin. Detta är särskilt viktigt om du erbjuder tjänster relaterade till bioteknik eller biobaserade produkter.</a:t>
          </a:r>
          <a:endParaRPr lang="en-US" sz="900" b="1"/>
        </a:p>
      </dgm:t>
    </dgm:pt>
    <dgm:pt modelId="{EEA25D24-D388-4C81-8102-FCF815A9551B}" type="parTrans" cxnId="{C3A47A69-C3CE-4AC4-83D8-087C0763F953}">
      <dgm:prSet/>
      <dgm:spPr/>
      <dgm:t>
        <a:bodyPr/>
        <a:lstStyle/>
        <a:p>
          <a:endParaRPr lang="en-US"/>
        </a:p>
      </dgm:t>
    </dgm:pt>
    <dgm:pt modelId="{B7F0DD91-3BFD-40EA-8923-7E44E9C3CF49}" type="sibTrans" cxnId="{C3A47A69-C3CE-4AC4-83D8-087C0763F953}">
      <dgm:prSet/>
      <dgm:spPr/>
      <dgm:t>
        <a:bodyPr/>
        <a:lstStyle/>
        <a:p>
          <a:endParaRPr lang="en-US"/>
        </a:p>
      </dgm:t>
    </dgm:pt>
    <dgm:pt modelId="{502C3FED-D7C0-45A6-A37B-576A166194F6}">
      <dgm:prSet custT="1"/>
      <dgm:spPr/>
      <dgm:t>
        <a:bodyPr/>
        <a:lstStyle/>
        <a:p>
          <a:r>
            <a:rPr lang="it-IT" sz="900" b="1"/>
            <a:t>Prissättningsstrategi:</a:t>
          </a:r>
          <a:endParaRPr lang="en-US" sz="900" b="1"/>
        </a:p>
        <a:p>
          <a:r>
            <a:rPr lang="it-IT" sz="900" b="1"/>
            <a:t>Fastställ er prissättningsmodell utifrån faktorer som tjänsternas komplexitet, marknadens efterfrågan och det värde som tjänsten ger kunderna</a:t>
          </a:r>
          <a:r>
            <a:rPr lang="it-IT" sz="800"/>
            <a:t>.</a:t>
          </a:r>
          <a:endParaRPr lang="en-US" sz="800"/>
        </a:p>
      </dgm:t>
    </dgm:pt>
    <dgm:pt modelId="{4A9B827C-AAFC-4CF4-A052-1AE001C2B824}" type="parTrans" cxnId="{FD89E5E2-2CAF-4D7B-94E0-F278CA669EFB}">
      <dgm:prSet/>
      <dgm:spPr/>
      <dgm:t>
        <a:bodyPr/>
        <a:lstStyle/>
        <a:p>
          <a:endParaRPr lang="en-US"/>
        </a:p>
      </dgm:t>
    </dgm:pt>
    <dgm:pt modelId="{F24F6C51-3256-4984-A588-1AB770540C9F}" type="sibTrans" cxnId="{FD89E5E2-2CAF-4D7B-94E0-F278CA669EFB}">
      <dgm:prSet/>
      <dgm:spPr/>
      <dgm:t>
        <a:bodyPr/>
        <a:lstStyle/>
        <a:p>
          <a:endParaRPr lang="en-US"/>
        </a:p>
      </dgm:t>
    </dgm:pt>
    <dgm:pt modelId="{006F24A0-1145-423B-BEDD-858E5592A4E5}">
      <dgm:prSet custT="1"/>
      <dgm:spPr/>
      <dgm:t>
        <a:bodyPr/>
        <a:lstStyle/>
        <a:p>
          <a:r>
            <a:rPr lang="it-IT" sz="900" b="1"/>
            <a:t>Lansera och Iterera:</a:t>
          </a:r>
          <a:endParaRPr lang="en-US" sz="900" b="1"/>
        </a:p>
        <a:p>
          <a:r>
            <a:rPr lang="it-IT" sz="900" b="1"/>
            <a:t>Lansera er tjänst och samla in feedback från de första kunderna. Använd denna feedback för att kontinuerligt förbättra och förfina era erbjudanden baserat på verkliga erfarenheter.</a:t>
          </a:r>
          <a:endParaRPr lang="en-US" sz="900" b="1"/>
        </a:p>
      </dgm:t>
    </dgm:pt>
    <dgm:pt modelId="{79F24E85-17D9-41F2-A52C-D942BF52AFCF}" type="parTrans" cxnId="{A94C091A-1CC8-436A-BFE4-98510433C533}">
      <dgm:prSet/>
      <dgm:spPr/>
      <dgm:t>
        <a:bodyPr/>
        <a:lstStyle/>
        <a:p>
          <a:endParaRPr lang="en-US"/>
        </a:p>
      </dgm:t>
    </dgm:pt>
    <dgm:pt modelId="{05F45149-1FD9-4C3F-9008-A6B279CCF91A}" type="sibTrans" cxnId="{A94C091A-1CC8-436A-BFE4-98510433C533}">
      <dgm:prSet/>
      <dgm:spPr/>
      <dgm:t>
        <a:bodyPr/>
        <a:lstStyle/>
        <a:p>
          <a:endParaRPr lang="en-US"/>
        </a:p>
      </dgm:t>
    </dgm:pt>
    <dgm:pt modelId="{29B14B20-2ECA-49CA-8BB2-D0BFEA0D32BE}">
      <dgm:prSet custT="1"/>
      <dgm:spPr/>
      <dgm:t>
        <a:bodyPr/>
        <a:lstStyle/>
        <a:p>
          <a:endParaRPr lang="en-US" sz="800"/>
        </a:p>
        <a:p>
          <a:r>
            <a:rPr lang="it-IT" sz="900" b="1"/>
            <a:t>Håll dig uppdaterad:</a:t>
          </a:r>
          <a:endParaRPr lang="en-US" sz="900" b="1"/>
        </a:p>
        <a:p>
          <a:r>
            <a:rPr lang="it-IT" sz="900" b="1"/>
            <a:t>Håll dig informerad om de senaste framstegen och trenderna inom bioekonomin. När området utvecklas måste du anpassa dina tjänster för att hålla dig relevant och möta förändrade behov</a:t>
          </a:r>
          <a:r>
            <a:rPr lang="it-IT" sz="800"/>
            <a:t>.</a:t>
          </a:r>
          <a:endParaRPr lang="en-US" sz="800"/>
        </a:p>
      </dgm:t>
    </dgm:pt>
    <dgm:pt modelId="{8098AF2A-A2B7-4F93-9132-B4E21EB09BC7}" type="parTrans" cxnId="{00C0A8A1-57AC-4CBE-9553-4ADB263A3C92}">
      <dgm:prSet/>
      <dgm:spPr/>
      <dgm:t>
        <a:bodyPr/>
        <a:lstStyle/>
        <a:p>
          <a:endParaRPr lang="en-US"/>
        </a:p>
      </dgm:t>
    </dgm:pt>
    <dgm:pt modelId="{50CB8AC8-B281-481B-A32F-7BBF7F4B52C5}" type="sibTrans" cxnId="{00C0A8A1-57AC-4CBE-9553-4ADB263A3C92}">
      <dgm:prSet/>
      <dgm:spPr/>
      <dgm:t>
        <a:bodyPr/>
        <a:lstStyle/>
        <a:p>
          <a:endParaRPr lang="en-US"/>
        </a:p>
      </dgm:t>
    </dgm:pt>
    <dgm:pt modelId="{E7D03C0D-F953-42D0-AC1A-737AC6078145}" type="pres">
      <dgm:prSet presAssocID="{1966D6A6-3F04-41CE-A8FE-FE9863F10E23}" presName="Name0" presStyleCnt="0">
        <dgm:presLayoutVars>
          <dgm:dir/>
          <dgm:resizeHandles val="exact"/>
        </dgm:presLayoutVars>
      </dgm:prSet>
      <dgm:spPr/>
    </dgm:pt>
    <dgm:pt modelId="{41CFDE4C-65F0-4F08-9426-3AB904BEB1BB}" type="pres">
      <dgm:prSet presAssocID="{586F2D13-B5C3-4DA8-8579-2B6225B0D7AB}" presName="node" presStyleLbl="node1" presStyleIdx="0" presStyleCnt="10" custScaleX="119001" custScaleY="125092">
        <dgm:presLayoutVars>
          <dgm:bulletEnabled val="1"/>
        </dgm:presLayoutVars>
      </dgm:prSet>
      <dgm:spPr/>
    </dgm:pt>
    <dgm:pt modelId="{48746978-FD48-48AB-B7D0-B7B10520B120}" type="pres">
      <dgm:prSet presAssocID="{C2299BE4-1C63-46F1-B1F9-C620BB288DD8}" presName="sibTrans" presStyleLbl="sibTrans1D1" presStyleIdx="0" presStyleCnt="9"/>
      <dgm:spPr/>
    </dgm:pt>
    <dgm:pt modelId="{AE6B6D7F-FFD5-4828-895A-9CB2AD362215}" type="pres">
      <dgm:prSet presAssocID="{C2299BE4-1C63-46F1-B1F9-C620BB288DD8}" presName="connectorText" presStyleLbl="sibTrans1D1" presStyleIdx="0" presStyleCnt="9"/>
      <dgm:spPr/>
    </dgm:pt>
    <dgm:pt modelId="{7BDEBD73-E2DB-4F87-B60A-28F2597C4DDE}" type="pres">
      <dgm:prSet presAssocID="{764CE707-7CFB-4686-B0FA-2264CAE2A3E2}" presName="node" presStyleLbl="node1" presStyleIdx="1" presStyleCnt="10" custScaleX="120761" custScaleY="116295">
        <dgm:presLayoutVars>
          <dgm:bulletEnabled val="1"/>
        </dgm:presLayoutVars>
      </dgm:prSet>
      <dgm:spPr/>
    </dgm:pt>
    <dgm:pt modelId="{991590AD-DBD0-46EF-81B7-6DCFE733E3AD}" type="pres">
      <dgm:prSet presAssocID="{1C8F6646-643A-454F-8F9C-DB4E3F0852BA}" presName="sibTrans" presStyleLbl="sibTrans1D1" presStyleIdx="1" presStyleCnt="9"/>
      <dgm:spPr/>
    </dgm:pt>
    <dgm:pt modelId="{BE0B8948-2E64-4D83-9073-F3EA2D86AF64}" type="pres">
      <dgm:prSet presAssocID="{1C8F6646-643A-454F-8F9C-DB4E3F0852BA}" presName="connectorText" presStyleLbl="sibTrans1D1" presStyleIdx="1" presStyleCnt="9"/>
      <dgm:spPr/>
    </dgm:pt>
    <dgm:pt modelId="{D60A5D1E-63ED-4F87-9431-44B0225CDF74}" type="pres">
      <dgm:prSet presAssocID="{5A8500CA-8B83-4D29-AD49-1D1B3B6F1BC9}" presName="node" presStyleLbl="node1" presStyleIdx="2" presStyleCnt="10" custScaleX="87027" custScaleY="126908">
        <dgm:presLayoutVars>
          <dgm:bulletEnabled val="1"/>
        </dgm:presLayoutVars>
      </dgm:prSet>
      <dgm:spPr/>
    </dgm:pt>
    <dgm:pt modelId="{ABC909AA-619E-4878-AF6B-B8527E67F3DA}" type="pres">
      <dgm:prSet presAssocID="{940D2F83-0007-4E75-8428-9E29CA4A55DD}" presName="sibTrans" presStyleLbl="sibTrans1D1" presStyleIdx="2" presStyleCnt="9"/>
      <dgm:spPr/>
    </dgm:pt>
    <dgm:pt modelId="{15F0E1A2-EE94-4F6A-A700-532B20E3EE6E}" type="pres">
      <dgm:prSet presAssocID="{940D2F83-0007-4E75-8428-9E29CA4A55DD}" presName="connectorText" presStyleLbl="sibTrans1D1" presStyleIdx="2" presStyleCnt="9"/>
      <dgm:spPr/>
    </dgm:pt>
    <dgm:pt modelId="{3EF243E1-FCA2-4090-BC45-8CE6AE2983FE}" type="pres">
      <dgm:prSet presAssocID="{5CBEA114-D3C4-48DE-AC9B-20C99B7837BD}" presName="node" presStyleLbl="node1" presStyleIdx="3" presStyleCnt="10">
        <dgm:presLayoutVars>
          <dgm:bulletEnabled val="1"/>
        </dgm:presLayoutVars>
      </dgm:prSet>
      <dgm:spPr/>
    </dgm:pt>
    <dgm:pt modelId="{37BB3491-F969-48FB-BA54-3DF1EE0CDC24}" type="pres">
      <dgm:prSet presAssocID="{F1BA8683-4B2F-42D7-B1E0-E6B9FD8473CF}" presName="sibTrans" presStyleLbl="sibTrans1D1" presStyleIdx="3" presStyleCnt="9"/>
      <dgm:spPr/>
    </dgm:pt>
    <dgm:pt modelId="{BA7EFBE8-240B-4DE2-8030-1C24493E0E14}" type="pres">
      <dgm:prSet presAssocID="{F1BA8683-4B2F-42D7-B1E0-E6B9FD8473CF}" presName="connectorText" presStyleLbl="sibTrans1D1" presStyleIdx="3" presStyleCnt="9"/>
      <dgm:spPr/>
    </dgm:pt>
    <dgm:pt modelId="{B835389F-958F-40CC-9093-0648644DA7AE}" type="pres">
      <dgm:prSet presAssocID="{A27B727E-BDAD-43E5-A6C4-735E4C57FA5C}" presName="node" presStyleLbl="node1" presStyleIdx="4" presStyleCnt="10">
        <dgm:presLayoutVars>
          <dgm:bulletEnabled val="1"/>
        </dgm:presLayoutVars>
      </dgm:prSet>
      <dgm:spPr/>
    </dgm:pt>
    <dgm:pt modelId="{C5A5DE5E-25AC-45DC-8D8E-1081324490B7}" type="pres">
      <dgm:prSet presAssocID="{497DF5F6-2611-403A-B55F-9AB40102B64E}" presName="sibTrans" presStyleLbl="sibTrans1D1" presStyleIdx="4" presStyleCnt="9"/>
      <dgm:spPr/>
    </dgm:pt>
    <dgm:pt modelId="{C61731B2-18E3-46E6-881D-CF9BA9AD48FC}" type="pres">
      <dgm:prSet presAssocID="{497DF5F6-2611-403A-B55F-9AB40102B64E}" presName="connectorText" presStyleLbl="sibTrans1D1" presStyleIdx="4" presStyleCnt="9"/>
      <dgm:spPr/>
    </dgm:pt>
    <dgm:pt modelId="{2AEAB8C7-485E-4280-9996-8ECA957A5093}" type="pres">
      <dgm:prSet presAssocID="{5427D9E8-6B05-4AA6-A711-8B9100288B61}" presName="node" presStyleLbl="node1" presStyleIdx="5" presStyleCnt="10" custScaleY="112043">
        <dgm:presLayoutVars>
          <dgm:bulletEnabled val="1"/>
        </dgm:presLayoutVars>
      </dgm:prSet>
      <dgm:spPr/>
    </dgm:pt>
    <dgm:pt modelId="{EB67F7CF-D5BD-43CA-96C8-E1EEB99FE2ED}" type="pres">
      <dgm:prSet presAssocID="{911AAB3B-4AFB-4526-B85B-407468FEE250}" presName="sibTrans" presStyleLbl="sibTrans1D1" presStyleIdx="5" presStyleCnt="9"/>
      <dgm:spPr/>
    </dgm:pt>
    <dgm:pt modelId="{326C1300-135A-4754-B7C1-E628253CE41F}" type="pres">
      <dgm:prSet presAssocID="{911AAB3B-4AFB-4526-B85B-407468FEE250}" presName="connectorText" presStyleLbl="sibTrans1D1" presStyleIdx="5" presStyleCnt="9"/>
      <dgm:spPr/>
    </dgm:pt>
    <dgm:pt modelId="{9FE517AD-F39C-4734-A484-1E3476B55774}" type="pres">
      <dgm:prSet presAssocID="{8D986A43-3324-49B2-900F-E7A6ED15B5A0}" presName="node" presStyleLbl="node1" presStyleIdx="6" presStyleCnt="10" custScaleY="120840">
        <dgm:presLayoutVars>
          <dgm:bulletEnabled val="1"/>
        </dgm:presLayoutVars>
      </dgm:prSet>
      <dgm:spPr/>
    </dgm:pt>
    <dgm:pt modelId="{2FC5EA1F-6180-41EE-822F-4C4C68C67580}" type="pres">
      <dgm:prSet presAssocID="{B7F0DD91-3BFD-40EA-8923-7E44E9C3CF49}" presName="sibTrans" presStyleLbl="sibTrans1D1" presStyleIdx="6" presStyleCnt="9"/>
      <dgm:spPr/>
    </dgm:pt>
    <dgm:pt modelId="{0FB0C462-3C3E-4836-9252-DB0DA2C46EC4}" type="pres">
      <dgm:prSet presAssocID="{B7F0DD91-3BFD-40EA-8923-7E44E9C3CF49}" presName="connectorText" presStyleLbl="sibTrans1D1" presStyleIdx="6" presStyleCnt="9"/>
      <dgm:spPr/>
    </dgm:pt>
    <dgm:pt modelId="{A04BD62F-9FB5-43EC-9208-8606BCA5A625}" type="pres">
      <dgm:prSet presAssocID="{502C3FED-D7C0-45A6-A37B-576A166194F6}" presName="node" presStyleLbl="node1" presStyleIdx="7" presStyleCnt="10" custLinFactNeighborX="-3695">
        <dgm:presLayoutVars>
          <dgm:bulletEnabled val="1"/>
        </dgm:presLayoutVars>
      </dgm:prSet>
      <dgm:spPr/>
    </dgm:pt>
    <dgm:pt modelId="{499605F0-09F4-4692-A081-2B2CB040D90B}" type="pres">
      <dgm:prSet presAssocID="{F24F6C51-3256-4984-A588-1AB770540C9F}" presName="sibTrans" presStyleLbl="sibTrans1D1" presStyleIdx="7" presStyleCnt="9"/>
      <dgm:spPr/>
    </dgm:pt>
    <dgm:pt modelId="{32C21D03-DA5C-4B40-86FA-C73089F84F4C}" type="pres">
      <dgm:prSet presAssocID="{F24F6C51-3256-4984-A588-1AB770540C9F}" presName="connectorText" presStyleLbl="sibTrans1D1" presStyleIdx="7" presStyleCnt="9"/>
      <dgm:spPr/>
    </dgm:pt>
    <dgm:pt modelId="{35C5251F-F2B0-4555-B1DB-A44C5D62369A}" type="pres">
      <dgm:prSet presAssocID="{006F24A0-1145-423B-BEDD-858E5592A4E5}" presName="node" presStyleLbl="node1" presStyleIdx="8" presStyleCnt="10">
        <dgm:presLayoutVars>
          <dgm:bulletEnabled val="1"/>
        </dgm:presLayoutVars>
      </dgm:prSet>
      <dgm:spPr/>
    </dgm:pt>
    <dgm:pt modelId="{71D69BCF-C8D0-4EF5-9CE6-969D151EDFEA}" type="pres">
      <dgm:prSet presAssocID="{05F45149-1FD9-4C3F-9008-A6B279CCF91A}" presName="sibTrans" presStyleLbl="sibTrans1D1" presStyleIdx="8" presStyleCnt="9"/>
      <dgm:spPr/>
    </dgm:pt>
    <dgm:pt modelId="{647BA2A2-4834-4940-AAB5-3F56F1356C1E}" type="pres">
      <dgm:prSet presAssocID="{05F45149-1FD9-4C3F-9008-A6B279CCF91A}" presName="connectorText" presStyleLbl="sibTrans1D1" presStyleIdx="8" presStyleCnt="9"/>
      <dgm:spPr/>
    </dgm:pt>
    <dgm:pt modelId="{6413B5CE-F17C-4DB8-B2D0-2D633E34D009}" type="pres">
      <dgm:prSet presAssocID="{29B14B20-2ECA-49CA-8BB2-D0BFEA0D32BE}" presName="node" presStyleLbl="node1" presStyleIdx="9" presStyleCnt="10" custLinFactNeighborX="-528" custLinFactNeighborY="-3519">
        <dgm:presLayoutVars>
          <dgm:bulletEnabled val="1"/>
        </dgm:presLayoutVars>
      </dgm:prSet>
      <dgm:spPr/>
    </dgm:pt>
  </dgm:ptLst>
  <dgm:cxnLst>
    <dgm:cxn modelId="{84446008-67AE-4ED6-AB56-4C9EA660343D}" type="presOf" srcId="{05F45149-1FD9-4C3F-9008-A6B279CCF91A}" destId="{647BA2A2-4834-4940-AAB5-3F56F1356C1E}" srcOrd="1" destOrd="0" presId="urn:microsoft.com/office/officeart/2005/8/layout/bProcess3"/>
    <dgm:cxn modelId="{C248A608-D037-4715-B156-BEA179858F96}" type="presOf" srcId="{B7F0DD91-3BFD-40EA-8923-7E44E9C3CF49}" destId="{2FC5EA1F-6180-41EE-822F-4C4C68C67580}" srcOrd="0" destOrd="0" presId="urn:microsoft.com/office/officeart/2005/8/layout/bProcess3"/>
    <dgm:cxn modelId="{B8915D10-945E-4A52-B733-E1208B0FEC4F}" type="presOf" srcId="{586F2D13-B5C3-4DA8-8579-2B6225B0D7AB}" destId="{41CFDE4C-65F0-4F08-9426-3AB904BEB1BB}" srcOrd="0" destOrd="0" presId="urn:microsoft.com/office/officeart/2005/8/layout/bProcess3"/>
    <dgm:cxn modelId="{EE516E18-284B-4DA2-80E1-8826B4CCA207}" type="presOf" srcId="{5427D9E8-6B05-4AA6-A711-8B9100288B61}" destId="{2AEAB8C7-485E-4280-9996-8ECA957A5093}" srcOrd="0" destOrd="0" presId="urn:microsoft.com/office/officeart/2005/8/layout/bProcess3"/>
    <dgm:cxn modelId="{A94C091A-1CC8-436A-BFE4-98510433C533}" srcId="{1966D6A6-3F04-41CE-A8FE-FE9863F10E23}" destId="{006F24A0-1145-423B-BEDD-858E5592A4E5}" srcOrd="8" destOrd="0" parTransId="{79F24E85-17D9-41F2-A52C-D942BF52AFCF}" sibTransId="{05F45149-1FD9-4C3F-9008-A6B279CCF91A}"/>
    <dgm:cxn modelId="{42B09921-F71D-4BBF-AF6A-F876677232CD}" type="presOf" srcId="{1C8F6646-643A-454F-8F9C-DB4E3F0852BA}" destId="{BE0B8948-2E64-4D83-9073-F3EA2D86AF64}" srcOrd="1" destOrd="0" presId="urn:microsoft.com/office/officeart/2005/8/layout/bProcess3"/>
    <dgm:cxn modelId="{BA683B37-3625-4C72-90CA-EF69667BDEBE}" srcId="{1966D6A6-3F04-41CE-A8FE-FE9863F10E23}" destId="{5CBEA114-D3C4-48DE-AC9B-20C99B7837BD}" srcOrd="3" destOrd="0" parTransId="{308D155B-D818-484A-BB9F-8747B5ACB2BA}" sibTransId="{F1BA8683-4B2F-42D7-B1E0-E6B9FD8473CF}"/>
    <dgm:cxn modelId="{C4314739-CEC7-4611-B610-E05E1AE7A34E}" type="presOf" srcId="{05F45149-1FD9-4C3F-9008-A6B279CCF91A}" destId="{71D69BCF-C8D0-4EF5-9CE6-969D151EDFEA}" srcOrd="0" destOrd="0" presId="urn:microsoft.com/office/officeart/2005/8/layout/bProcess3"/>
    <dgm:cxn modelId="{A3183D5B-F2A7-4D8B-A81A-0D4AE04EA210}" type="presOf" srcId="{C2299BE4-1C63-46F1-B1F9-C620BB288DD8}" destId="{48746978-FD48-48AB-B7D0-B7B10520B120}" srcOrd="0" destOrd="0" presId="urn:microsoft.com/office/officeart/2005/8/layout/bProcess3"/>
    <dgm:cxn modelId="{D57EBD60-AB90-46EB-80B5-F87B1D1D66CA}" srcId="{1966D6A6-3F04-41CE-A8FE-FE9863F10E23}" destId="{5A8500CA-8B83-4D29-AD49-1D1B3B6F1BC9}" srcOrd="2" destOrd="0" parTransId="{E5FF7831-0F66-46E9-B14F-ECA7E5D7D970}" sibTransId="{940D2F83-0007-4E75-8428-9E29CA4A55DD}"/>
    <dgm:cxn modelId="{35EF9741-E03E-4EB0-B859-6D9C8BA9B5DA}" type="presOf" srcId="{911AAB3B-4AFB-4526-B85B-407468FEE250}" destId="{326C1300-135A-4754-B7C1-E628253CE41F}" srcOrd="1" destOrd="0" presId="urn:microsoft.com/office/officeart/2005/8/layout/bProcess3"/>
    <dgm:cxn modelId="{C3A47A69-C3CE-4AC4-83D8-087C0763F953}" srcId="{1966D6A6-3F04-41CE-A8FE-FE9863F10E23}" destId="{8D986A43-3324-49B2-900F-E7A6ED15B5A0}" srcOrd="6" destOrd="0" parTransId="{EEA25D24-D388-4C81-8102-FCF815A9551B}" sibTransId="{B7F0DD91-3BFD-40EA-8923-7E44E9C3CF49}"/>
    <dgm:cxn modelId="{4E294F6C-D0FF-42D0-A028-EAC140789F23}" type="presOf" srcId="{F24F6C51-3256-4984-A588-1AB770540C9F}" destId="{32C21D03-DA5C-4B40-86FA-C73089F84F4C}" srcOrd="1" destOrd="0" presId="urn:microsoft.com/office/officeart/2005/8/layout/bProcess3"/>
    <dgm:cxn modelId="{800BE36E-7A20-426C-9032-D7FD153BFDBF}" srcId="{1966D6A6-3F04-41CE-A8FE-FE9863F10E23}" destId="{764CE707-7CFB-4686-B0FA-2264CAE2A3E2}" srcOrd="1" destOrd="0" parTransId="{2C45883C-6EDA-4C23-9A53-655D249EB5CE}" sibTransId="{1C8F6646-643A-454F-8F9C-DB4E3F0852BA}"/>
    <dgm:cxn modelId="{E3319D70-3D93-4329-AF3F-98EC2BF5B1E0}" type="presOf" srcId="{29B14B20-2ECA-49CA-8BB2-D0BFEA0D32BE}" destId="{6413B5CE-F17C-4DB8-B2D0-2D633E34D009}" srcOrd="0" destOrd="0" presId="urn:microsoft.com/office/officeart/2005/8/layout/bProcess3"/>
    <dgm:cxn modelId="{6EE8DF56-7F1F-4E12-8DCD-5466362378A3}" srcId="{1966D6A6-3F04-41CE-A8FE-FE9863F10E23}" destId="{586F2D13-B5C3-4DA8-8579-2B6225B0D7AB}" srcOrd="0" destOrd="0" parTransId="{0DB31701-7DF6-42EC-8B41-BA364EFA74FA}" sibTransId="{C2299BE4-1C63-46F1-B1F9-C620BB288DD8}"/>
    <dgm:cxn modelId="{A8100B7D-5EC6-40F8-9D9F-F72C716537FD}" type="presOf" srcId="{911AAB3B-4AFB-4526-B85B-407468FEE250}" destId="{EB67F7CF-D5BD-43CA-96C8-E1EEB99FE2ED}" srcOrd="0" destOrd="0" presId="urn:microsoft.com/office/officeart/2005/8/layout/bProcess3"/>
    <dgm:cxn modelId="{5B1EBE87-B9DD-4E75-AC02-8465362AE996}" type="presOf" srcId="{502C3FED-D7C0-45A6-A37B-576A166194F6}" destId="{A04BD62F-9FB5-43EC-9208-8606BCA5A625}" srcOrd="0" destOrd="0" presId="urn:microsoft.com/office/officeart/2005/8/layout/bProcess3"/>
    <dgm:cxn modelId="{A7A80488-3ADD-4AE3-85F9-0DC30E1D219C}" type="presOf" srcId="{F1BA8683-4B2F-42D7-B1E0-E6B9FD8473CF}" destId="{37BB3491-F969-48FB-BA54-3DF1EE0CDC24}" srcOrd="0" destOrd="0" presId="urn:microsoft.com/office/officeart/2005/8/layout/bProcess3"/>
    <dgm:cxn modelId="{DF70318D-48DA-44F9-AF46-944C6403FA36}" type="presOf" srcId="{764CE707-7CFB-4686-B0FA-2264CAE2A3E2}" destId="{7BDEBD73-E2DB-4F87-B60A-28F2597C4DDE}" srcOrd="0" destOrd="0" presId="urn:microsoft.com/office/officeart/2005/8/layout/bProcess3"/>
    <dgm:cxn modelId="{0FFFAB8E-DEA9-47EB-AC10-8D192A7A9F00}" type="presOf" srcId="{F1BA8683-4B2F-42D7-B1E0-E6B9FD8473CF}" destId="{BA7EFBE8-240B-4DE2-8030-1C24493E0E14}" srcOrd="1" destOrd="0" presId="urn:microsoft.com/office/officeart/2005/8/layout/bProcess3"/>
    <dgm:cxn modelId="{B116B88F-4F55-47BB-BEDA-73B586541398}" srcId="{1966D6A6-3F04-41CE-A8FE-FE9863F10E23}" destId="{A27B727E-BDAD-43E5-A6C4-735E4C57FA5C}" srcOrd="4" destOrd="0" parTransId="{9C39B765-1857-4791-9EF0-F013E046A1ED}" sibTransId="{497DF5F6-2611-403A-B55F-9AB40102B64E}"/>
    <dgm:cxn modelId="{A6922F90-89C3-42F0-8E49-C70721142DDA}" type="presOf" srcId="{5A8500CA-8B83-4D29-AD49-1D1B3B6F1BC9}" destId="{D60A5D1E-63ED-4F87-9431-44B0225CDF74}" srcOrd="0" destOrd="0" presId="urn:microsoft.com/office/officeart/2005/8/layout/bProcess3"/>
    <dgm:cxn modelId="{82F9BB94-29C8-4DFF-883C-145DE3798155}" type="presOf" srcId="{C2299BE4-1C63-46F1-B1F9-C620BB288DD8}" destId="{AE6B6D7F-FFD5-4828-895A-9CB2AD362215}" srcOrd="1" destOrd="0" presId="urn:microsoft.com/office/officeart/2005/8/layout/bProcess3"/>
    <dgm:cxn modelId="{FB432E9B-0C0F-4C36-8BD4-1D65F3C5FE37}" type="presOf" srcId="{940D2F83-0007-4E75-8428-9E29CA4A55DD}" destId="{ABC909AA-619E-4878-AF6B-B8527E67F3DA}" srcOrd="0" destOrd="0" presId="urn:microsoft.com/office/officeart/2005/8/layout/bProcess3"/>
    <dgm:cxn modelId="{00C0A8A1-57AC-4CBE-9553-4ADB263A3C92}" srcId="{1966D6A6-3F04-41CE-A8FE-FE9863F10E23}" destId="{29B14B20-2ECA-49CA-8BB2-D0BFEA0D32BE}" srcOrd="9" destOrd="0" parTransId="{8098AF2A-A2B7-4F93-9132-B4E21EB09BC7}" sibTransId="{50CB8AC8-B281-481B-A32F-7BBF7F4B52C5}"/>
    <dgm:cxn modelId="{CDDBAEA6-30D8-4099-AF50-EBB895D3A1C5}" type="presOf" srcId="{497DF5F6-2611-403A-B55F-9AB40102B64E}" destId="{C5A5DE5E-25AC-45DC-8D8E-1081324490B7}" srcOrd="0" destOrd="0" presId="urn:microsoft.com/office/officeart/2005/8/layout/bProcess3"/>
    <dgm:cxn modelId="{F4B647A8-17BE-4EAB-8118-94CE99B16C4A}" type="presOf" srcId="{F24F6C51-3256-4984-A588-1AB770540C9F}" destId="{499605F0-09F4-4692-A081-2B2CB040D90B}" srcOrd="0" destOrd="0" presId="urn:microsoft.com/office/officeart/2005/8/layout/bProcess3"/>
    <dgm:cxn modelId="{E71822AD-4172-4ACC-8870-661F6B7B7EBB}" type="presOf" srcId="{1966D6A6-3F04-41CE-A8FE-FE9863F10E23}" destId="{E7D03C0D-F953-42D0-AC1A-737AC6078145}" srcOrd="0" destOrd="0" presId="urn:microsoft.com/office/officeart/2005/8/layout/bProcess3"/>
    <dgm:cxn modelId="{DFA16BB7-EB5E-4891-B5A0-9EE627966A47}" type="presOf" srcId="{B7F0DD91-3BFD-40EA-8923-7E44E9C3CF49}" destId="{0FB0C462-3C3E-4836-9252-DB0DA2C46EC4}" srcOrd="1" destOrd="0" presId="urn:microsoft.com/office/officeart/2005/8/layout/bProcess3"/>
    <dgm:cxn modelId="{0C67C7B9-F270-4E39-A9B1-BB0B438F5A8C}" type="presOf" srcId="{5CBEA114-D3C4-48DE-AC9B-20C99B7837BD}" destId="{3EF243E1-FCA2-4090-BC45-8CE6AE2983FE}" srcOrd="0" destOrd="0" presId="urn:microsoft.com/office/officeart/2005/8/layout/bProcess3"/>
    <dgm:cxn modelId="{877A71D4-3C6B-4B8A-A1D9-E543F5DD38D9}" type="presOf" srcId="{940D2F83-0007-4E75-8428-9E29CA4A55DD}" destId="{15F0E1A2-EE94-4F6A-A700-532B20E3EE6E}" srcOrd="1" destOrd="0" presId="urn:microsoft.com/office/officeart/2005/8/layout/bProcess3"/>
    <dgm:cxn modelId="{4B1577DC-795C-4335-820F-C403ADE4A134}" type="presOf" srcId="{A27B727E-BDAD-43E5-A6C4-735E4C57FA5C}" destId="{B835389F-958F-40CC-9093-0648644DA7AE}" srcOrd="0" destOrd="0" presId="urn:microsoft.com/office/officeart/2005/8/layout/bProcess3"/>
    <dgm:cxn modelId="{FD89E5E2-2CAF-4D7B-94E0-F278CA669EFB}" srcId="{1966D6A6-3F04-41CE-A8FE-FE9863F10E23}" destId="{502C3FED-D7C0-45A6-A37B-576A166194F6}" srcOrd="7" destOrd="0" parTransId="{4A9B827C-AAFC-4CF4-A052-1AE001C2B824}" sibTransId="{F24F6C51-3256-4984-A588-1AB770540C9F}"/>
    <dgm:cxn modelId="{2B1F4BE7-2C65-4BD2-A260-D7865F00466F}" type="presOf" srcId="{006F24A0-1145-423B-BEDD-858E5592A4E5}" destId="{35C5251F-F2B0-4555-B1DB-A44C5D62369A}" srcOrd="0" destOrd="0" presId="urn:microsoft.com/office/officeart/2005/8/layout/bProcess3"/>
    <dgm:cxn modelId="{DB7C02E9-A64D-4906-86A0-B40F06CE4B13}" type="presOf" srcId="{1C8F6646-643A-454F-8F9C-DB4E3F0852BA}" destId="{991590AD-DBD0-46EF-81B7-6DCFE733E3AD}" srcOrd="0" destOrd="0" presId="urn:microsoft.com/office/officeart/2005/8/layout/bProcess3"/>
    <dgm:cxn modelId="{268715FA-0205-4376-A091-8E87EB84E167}" srcId="{1966D6A6-3F04-41CE-A8FE-FE9863F10E23}" destId="{5427D9E8-6B05-4AA6-A711-8B9100288B61}" srcOrd="5" destOrd="0" parTransId="{B9AD80CB-39F8-4551-8633-FCDA77C73379}" sibTransId="{911AAB3B-4AFB-4526-B85B-407468FEE250}"/>
    <dgm:cxn modelId="{D550ACFD-72A2-47C0-A68D-A84563B0BB88}" type="presOf" srcId="{497DF5F6-2611-403A-B55F-9AB40102B64E}" destId="{C61731B2-18E3-46E6-881D-CF9BA9AD48FC}" srcOrd="1" destOrd="0" presId="urn:microsoft.com/office/officeart/2005/8/layout/bProcess3"/>
    <dgm:cxn modelId="{9A3BAEFF-8999-4B08-88D5-AFFE829405AF}" type="presOf" srcId="{8D986A43-3324-49B2-900F-E7A6ED15B5A0}" destId="{9FE517AD-F39C-4734-A484-1E3476B55774}" srcOrd="0" destOrd="0" presId="urn:microsoft.com/office/officeart/2005/8/layout/bProcess3"/>
    <dgm:cxn modelId="{932D65C1-FCC7-4CD4-9F2F-DACAC121A50E}" type="presParOf" srcId="{E7D03C0D-F953-42D0-AC1A-737AC6078145}" destId="{41CFDE4C-65F0-4F08-9426-3AB904BEB1BB}" srcOrd="0" destOrd="0" presId="urn:microsoft.com/office/officeart/2005/8/layout/bProcess3"/>
    <dgm:cxn modelId="{60615549-0DC7-4C2B-A4A1-5BFF3E1726EF}" type="presParOf" srcId="{E7D03C0D-F953-42D0-AC1A-737AC6078145}" destId="{48746978-FD48-48AB-B7D0-B7B10520B120}" srcOrd="1" destOrd="0" presId="urn:microsoft.com/office/officeart/2005/8/layout/bProcess3"/>
    <dgm:cxn modelId="{83EDAAB3-0E5C-42FE-BBB4-B777CB97948C}" type="presParOf" srcId="{48746978-FD48-48AB-B7D0-B7B10520B120}" destId="{AE6B6D7F-FFD5-4828-895A-9CB2AD362215}" srcOrd="0" destOrd="0" presId="urn:microsoft.com/office/officeart/2005/8/layout/bProcess3"/>
    <dgm:cxn modelId="{A10A986C-9334-47C7-8587-1E521B222D64}" type="presParOf" srcId="{E7D03C0D-F953-42D0-AC1A-737AC6078145}" destId="{7BDEBD73-E2DB-4F87-B60A-28F2597C4DDE}" srcOrd="2" destOrd="0" presId="urn:microsoft.com/office/officeart/2005/8/layout/bProcess3"/>
    <dgm:cxn modelId="{223366E4-1C34-44A3-A3F9-A8F1B83E71F7}" type="presParOf" srcId="{E7D03C0D-F953-42D0-AC1A-737AC6078145}" destId="{991590AD-DBD0-46EF-81B7-6DCFE733E3AD}" srcOrd="3" destOrd="0" presId="urn:microsoft.com/office/officeart/2005/8/layout/bProcess3"/>
    <dgm:cxn modelId="{8F8092A5-63FE-4F25-9D7C-F6B651D8AF65}" type="presParOf" srcId="{991590AD-DBD0-46EF-81B7-6DCFE733E3AD}" destId="{BE0B8948-2E64-4D83-9073-F3EA2D86AF64}" srcOrd="0" destOrd="0" presId="urn:microsoft.com/office/officeart/2005/8/layout/bProcess3"/>
    <dgm:cxn modelId="{D7CF935A-7AD0-4126-8B5B-0ACE94D3A4DA}" type="presParOf" srcId="{E7D03C0D-F953-42D0-AC1A-737AC6078145}" destId="{D60A5D1E-63ED-4F87-9431-44B0225CDF74}" srcOrd="4" destOrd="0" presId="urn:microsoft.com/office/officeart/2005/8/layout/bProcess3"/>
    <dgm:cxn modelId="{7D81DE4F-16A2-466B-BC30-9E2EA6280158}" type="presParOf" srcId="{E7D03C0D-F953-42D0-AC1A-737AC6078145}" destId="{ABC909AA-619E-4878-AF6B-B8527E67F3DA}" srcOrd="5" destOrd="0" presId="urn:microsoft.com/office/officeart/2005/8/layout/bProcess3"/>
    <dgm:cxn modelId="{1C84F0D9-4FFD-443A-8B1B-90C4BDED1246}" type="presParOf" srcId="{ABC909AA-619E-4878-AF6B-B8527E67F3DA}" destId="{15F0E1A2-EE94-4F6A-A700-532B20E3EE6E}" srcOrd="0" destOrd="0" presId="urn:microsoft.com/office/officeart/2005/8/layout/bProcess3"/>
    <dgm:cxn modelId="{56DC9077-CE8A-4DF4-8076-85E6D8CCCE5F}" type="presParOf" srcId="{E7D03C0D-F953-42D0-AC1A-737AC6078145}" destId="{3EF243E1-FCA2-4090-BC45-8CE6AE2983FE}" srcOrd="6" destOrd="0" presId="urn:microsoft.com/office/officeart/2005/8/layout/bProcess3"/>
    <dgm:cxn modelId="{AD724C96-2E2B-4AF5-BF3D-CE050068893C}" type="presParOf" srcId="{E7D03C0D-F953-42D0-AC1A-737AC6078145}" destId="{37BB3491-F969-48FB-BA54-3DF1EE0CDC24}" srcOrd="7" destOrd="0" presId="urn:microsoft.com/office/officeart/2005/8/layout/bProcess3"/>
    <dgm:cxn modelId="{374E99E1-C9F1-4376-AED4-815C0707AD11}" type="presParOf" srcId="{37BB3491-F969-48FB-BA54-3DF1EE0CDC24}" destId="{BA7EFBE8-240B-4DE2-8030-1C24493E0E14}" srcOrd="0" destOrd="0" presId="urn:microsoft.com/office/officeart/2005/8/layout/bProcess3"/>
    <dgm:cxn modelId="{C21F15A6-EAF1-40E9-90E2-50EE2D525BC5}" type="presParOf" srcId="{E7D03C0D-F953-42D0-AC1A-737AC6078145}" destId="{B835389F-958F-40CC-9093-0648644DA7AE}" srcOrd="8" destOrd="0" presId="urn:microsoft.com/office/officeart/2005/8/layout/bProcess3"/>
    <dgm:cxn modelId="{325CD85B-8897-4633-ADDB-0383B14C778D}" type="presParOf" srcId="{E7D03C0D-F953-42D0-AC1A-737AC6078145}" destId="{C5A5DE5E-25AC-45DC-8D8E-1081324490B7}" srcOrd="9" destOrd="0" presId="urn:microsoft.com/office/officeart/2005/8/layout/bProcess3"/>
    <dgm:cxn modelId="{5AEA524A-0F0D-4C6F-989E-F5E9AE5EB25A}" type="presParOf" srcId="{C5A5DE5E-25AC-45DC-8D8E-1081324490B7}" destId="{C61731B2-18E3-46E6-881D-CF9BA9AD48FC}" srcOrd="0" destOrd="0" presId="urn:microsoft.com/office/officeart/2005/8/layout/bProcess3"/>
    <dgm:cxn modelId="{06FD9B30-D834-45AB-AB1F-CA4036B80241}" type="presParOf" srcId="{E7D03C0D-F953-42D0-AC1A-737AC6078145}" destId="{2AEAB8C7-485E-4280-9996-8ECA957A5093}" srcOrd="10" destOrd="0" presId="urn:microsoft.com/office/officeart/2005/8/layout/bProcess3"/>
    <dgm:cxn modelId="{284597B5-BD26-41F3-A751-C8773A477E9A}" type="presParOf" srcId="{E7D03C0D-F953-42D0-AC1A-737AC6078145}" destId="{EB67F7CF-D5BD-43CA-96C8-E1EEB99FE2ED}" srcOrd="11" destOrd="0" presId="urn:microsoft.com/office/officeart/2005/8/layout/bProcess3"/>
    <dgm:cxn modelId="{A573B25A-0D79-4FD2-B620-0FF76F79378A}" type="presParOf" srcId="{EB67F7CF-D5BD-43CA-96C8-E1EEB99FE2ED}" destId="{326C1300-135A-4754-B7C1-E628253CE41F}" srcOrd="0" destOrd="0" presId="urn:microsoft.com/office/officeart/2005/8/layout/bProcess3"/>
    <dgm:cxn modelId="{44DFE26C-26FC-42B8-8819-3D86D4F2DE14}" type="presParOf" srcId="{E7D03C0D-F953-42D0-AC1A-737AC6078145}" destId="{9FE517AD-F39C-4734-A484-1E3476B55774}" srcOrd="12" destOrd="0" presId="urn:microsoft.com/office/officeart/2005/8/layout/bProcess3"/>
    <dgm:cxn modelId="{76F7E724-3290-4D19-8A66-BB46F9112D17}" type="presParOf" srcId="{E7D03C0D-F953-42D0-AC1A-737AC6078145}" destId="{2FC5EA1F-6180-41EE-822F-4C4C68C67580}" srcOrd="13" destOrd="0" presId="urn:microsoft.com/office/officeart/2005/8/layout/bProcess3"/>
    <dgm:cxn modelId="{95D70F2E-851E-4E51-9190-E2CC8D30B830}" type="presParOf" srcId="{2FC5EA1F-6180-41EE-822F-4C4C68C67580}" destId="{0FB0C462-3C3E-4836-9252-DB0DA2C46EC4}" srcOrd="0" destOrd="0" presId="urn:microsoft.com/office/officeart/2005/8/layout/bProcess3"/>
    <dgm:cxn modelId="{784EC599-4B62-4746-B388-31BF0117D4A0}" type="presParOf" srcId="{E7D03C0D-F953-42D0-AC1A-737AC6078145}" destId="{A04BD62F-9FB5-43EC-9208-8606BCA5A625}" srcOrd="14" destOrd="0" presId="urn:microsoft.com/office/officeart/2005/8/layout/bProcess3"/>
    <dgm:cxn modelId="{D9E56931-9924-47DC-8526-97EF81F01E2E}" type="presParOf" srcId="{E7D03C0D-F953-42D0-AC1A-737AC6078145}" destId="{499605F0-09F4-4692-A081-2B2CB040D90B}" srcOrd="15" destOrd="0" presId="urn:microsoft.com/office/officeart/2005/8/layout/bProcess3"/>
    <dgm:cxn modelId="{D7726E84-F2F8-41E6-B2DC-2B866D9A84A9}" type="presParOf" srcId="{499605F0-09F4-4692-A081-2B2CB040D90B}" destId="{32C21D03-DA5C-4B40-86FA-C73089F84F4C}" srcOrd="0" destOrd="0" presId="urn:microsoft.com/office/officeart/2005/8/layout/bProcess3"/>
    <dgm:cxn modelId="{CD6360E6-6761-4D39-94E7-C576E1B488C3}" type="presParOf" srcId="{E7D03C0D-F953-42D0-AC1A-737AC6078145}" destId="{35C5251F-F2B0-4555-B1DB-A44C5D62369A}" srcOrd="16" destOrd="0" presId="urn:microsoft.com/office/officeart/2005/8/layout/bProcess3"/>
    <dgm:cxn modelId="{5710D852-FDAE-4135-87C8-6DFB75E49865}" type="presParOf" srcId="{E7D03C0D-F953-42D0-AC1A-737AC6078145}" destId="{71D69BCF-C8D0-4EF5-9CE6-969D151EDFEA}" srcOrd="17" destOrd="0" presId="urn:microsoft.com/office/officeart/2005/8/layout/bProcess3"/>
    <dgm:cxn modelId="{A711D243-ED1E-46A2-B23C-104685C221CB}" type="presParOf" srcId="{71D69BCF-C8D0-4EF5-9CE6-969D151EDFEA}" destId="{647BA2A2-4834-4940-AAB5-3F56F1356C1E}" srcOrd="0" destOrd="0" presId="urn:microsoft.com/office/officeart/2005/8/layout/bProcess3"/>
    <dgm:cxn modelId="{0EAC2DAB-FCA5-41FE-A5F3-C810E06CA0AC}" type="presParOf" srcId="{E7D03C0D-F953-42D0-AC1A-737AC6078145}" destId="{6413B5CE-F17C-4DB8-B2D0-2D633E34D009}"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46978-FD48-48AB-B7D0-B7B10520B120}">
      <dsp:nvSpPr>
        <dsp:cNvPr id="0" name=""/>
        <dsp:cNvSpPr/>
      </dsp:nvSpPr>
      <dsp:spPr>
        <a:xfrm>
          <a:off x="3242544"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6748" y="766667"/>
        <a:ext cx="23105" cy="4625"/>
      </dsp:txXfrm>
    </dsp:sp>
    <dsp:sp modelId="{41CFDE4C-65F0-4F08-9426-3AB904BEB1BB}">
      <dsp:nvSpPr>
        <dsp:cNvPr id="0" name=""/>
        <dsp:cNvSpPr/>
      </dsp:nvSpPr>
      <dsp:spPr>
        <a:xfrm>
          <a:off x="853385" y="14979"/>
          <a:ext cx="2390958" cy="15080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Identifiera marknadsbehov:</a:t>
          </a:r>
          <a:endParaRPr lang="en-US" sz="900" b="1" kern="1200"/>
        </a:p>
        <a:p>
          <a:pPr marL="0" lvl="0" indent="0" algn="ctr" defTabSz="400050">
            <a:lnSpc>
              <a:spcPct val="90000"/>
            </a:lnSpc>
            <a:spcBef>
              <a:spcPct val="0"/>
            </a:spcBef>
            <a:spcAft>
              <a:spcPct val="35000"/>
            </a:spcAft>
            <a:buNone/>
          </a:pPr>
          <a:r>
            <a:rPr lang="it-IT" sz="900" b="1" kern="1200"/>
            <a:t>Undersök och identifiera specifika luckor eller utmaningar inom bioekonomin där din tjänst skulle kunna skapa mervärde. Det kan handla om områden som hållbart jordbruk, biobaserade material, förnybar energi, avfallshantering eller bioteknik</a:t>
          </a:r>
          <a:r>
            <a:rPr lang="it-IT" sz="800" b="1" kern="1200"/>
            <a:t>.</a:t>
          </a:r>
          <a:endParaRPr lang="en-US" sz="800" b="1" kern="1200"/>
        </a:p>
      </dsp:txBody>
      <dsp:txXfrm>
        <a:off x="853385" y="14979"/>
        <a:ext cx="2390958" cy="1508003"/>
      </dsp:txXfrm>
    </dsp:sp>
    <dsp:sp modelId="{991590AD-DBD0-46EF-81B7-6DCFE733E3AD}">
      <dsp:nvSpPr>
        <dsp:cNvPr id="0" name=""/>
        <dsp:cNvSpPr/>
      </dsp:nvSpPr>
      <dsp:spPr>
        <a:xfrm>
          <a:off x="6130979"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338825"/>
              <a:satOff val="12500"/>
              <a:lumOff val="-18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5183" y="766667"/>
        <a:ext cx="23105" cy="4625"/>
      </dsp:txXfrm>
    </dsp:sp>
    <dsp:sp modelId="{7BDEBD73-E2DB-4F87-B60A-28F2597C4DDE}">
      <dsp:nvSpPr>
        <dsp:cNvPr id="0" name=""/>
        <dsp:cNvSpPr/>
      </dsp:nvSpPr>
      <dsp:spPr>
        <a:xfrm>
          <a:off x="3706458" y="68003"/>
          <a:ext cx="2426320" cy="1401954"/>
        </a:xfrm>
        <a:prstGeom prst="rect">
          <a:avLst/>
        </a:prstGeom>
        <a:solidFill>
          <a:schemeClr val="accent3">
            <a:hueOff val="301178"/>
            <a:satOff val="11111"/>
            <a:lumOff val="-163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Definiera din nisch:</a:t>
          </a:r>
          <a:endParaRPr lang="en-US" sz="900" b="1" kern="1200"/>
        </a:p>
        <a:p>
          <a:pPr marL="0" lvl="0" indent="0" algn="ctr" defTabSz="400050">
            <a:lnSpc>
              <a:spcPct val="90000"/>
            </a:lnSpc>
            <a:spcBef>
              <a:spcPct val="0"/>
            </a:spcBef>
            <a:spcAft>
              <a:spcPct val="35000"/>
            </a:spcAft>
            <a:buNone/>
          </a:pPr>
          <a:r>
            <a:rPr lang="it-IT" sz="900" b="1" kern="1200"/>
            <a:t>Bestäm din specialisering inom bioekonomi. Fokuserar du på dataanalys för att optimera jordbruksprocesser? Tillhandahålla rådgivningstjänster för biobaserad produktutveckling? Att definiera en tydlig nisch hjälper dig att skräddarsy dina erbjudanden för att möta specifika marknadskrav.</a:t>
          </a:r>
          <a:endParaRPr lang="en-US" sz="900" b="1" kern="1200"/>
        </a:p>
      </dsp:txBody>
      <dsp:txXfrm>
        <a:off x="3706458" y="68003"/>
        <a:ext cx="2426320" cy="1401954"/>
      </dsp:txXfrm>
    </dsp:sp>
    <dsp:sp modelId="{ABC909AA-619E-4878-AF6B-B8527E67F3DA}">
      <dsp:nvSpPr>
        <dsp:cNvPr id="0" name=""/>
        <dsp:cNvSpPr/>
      </dsp:nvSpPr>
      <dsp:spPr>
        <a:xfrm>
          <a:off x="8341633"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677650"/>
              <a:satOff val="25000"/>
              <a:lumOff val="-36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45837" y="766667"/>
        <a:ext cx="23105" cy="4625"/>
      </dsp:txXfrm>
    </dsp:sp>
    <dsp:sp modelId="{D60A5D1E-63ED-4F87-9431-44B0225CDF74}">
      <dsp:nvSpPr>
        <dsp:cNvPr id="0" name=""/>
        <dsp:cNvSpPr/>
      </dsp:nvSpPr>
      <dsp:spPr>
        <a:xfrm>
          <a:off x="6594893" y="4032"/>
          <a:ext cx="1748539" cy="1529895"/>
        </a:xfrm>
        <a:prstGeom prst="rect">
          <a:avLst/>
        </a:prstGeom>
        <a:solidFill>
          <a:schemeClr val="accent3">
            <a:hueOff val="602355"/>
            <a:satOff val="22222"/>
            <a:lumOff val="-3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Förstå det bioekonomiska landskapet:</a:t>
          </a:r>
          <a:endParaRPr lang="en-US" sz="900" b="1" kern="1200"/>
        </a:p>
        <a:p>
          <a:pPr marL="0" lvl="0" indent="0" algn="ctr" defTabSz="400050">
            <a:lnSpc>
              <a:spcPct val="90000"/>
            </a:lnSpc>
            <a:spcBef>
              <a:spcPct val="0"/>
            </a:spcBef>
            <a:spcAft>
              <a:spcPct val="35000"/>
            </a:spcAft>
            <a:buNone/>
          </a:pPr>
          <a:r>
            <a:rPr lang="it-IT" sz="900" b="1" kern="1200"/>
            <a:t>Få en djup förståelse för bioekonomins aktuella trender, teknik och regelverk. Denna kunskap kommer att hjälpa dig att positionera din tjänst effektivt och säkerställa dess relevans.</a:t>
          </a:r>
          <a:endParaRPr lang="en-US" sz="900" b="1" kern="1200"/>
        </a:p>
        <a:p>
          <a:pPr marL="0" lvl="0" indent="0" algn="ctr" defTabSz="400050">
            <a:lnSpc>
              <a:spcPct val="90000"/>
            </a:lnSpc>
            <a:spcBef>
              <a:spcPct val="0"/>
            </a:spcBef>
            <a:spcAft>
              <a:spcPct val="35000"/>
            </a:spcAft>
            <a:buNone/>
          </a:pPr>
          <a:endParaRPr lang="en-US" sz="700" kern="1200"/>
        </a:p>
      </dsp:txBody>
      <dsp:txXfrm>
        <a:off x="6594893" y="4032"/>
        <a:ext cx="1748539" cy="1529895"/>
      </dsp:txXfrm>
    </dsp:sp>
    <dsp:sp modelId="{37BB3491-F969-48FB-BA54-3DF1EE0CDC24}">
      <dsp:nvSpPr>
        <dsp:cNvPr id="0" name=""/>
        <dsp:cNvSpPr/>
      </dsp:nvSpPr>
      <dsp:spPr>
        <a:xfrm>
          <a:off x="1857981" y="1369938"/>
          <a:ext cx="7952162" cy="719318"/>
        </a:xfrm>
        <a:custGeom>
          <a:avLst/>
          <a:gdLst/>
          <a:ahLst/>
          <a:cxnLst/>
          <a:rect l="0" t="0" r="0" b="0"/>
          <a:pathLst>
            <a:path>
              <a:moveTo>
                <a:pt x="7952162" y="0"/>
              </a:moveTo>
              <a:lnTo>
                <a:pt x="7952162" y="376759"/>
              </a:lnTo>
              <a:lnTo>
                <a:pt x="0" y="376759"/>
              </a:lnTo>
              <a:lnTo>
                <a:pt x="0" y="719318"/>
              </a:lnTo>
            </a:path>
          </a:pathLst>
        </a:custGeom>
        <a:noFill/>
        <a:ln w="6350" cap="flat" cmpd="sng" algn="ctr">
          <a:solidFill>
            <a:schemeClr val="accent3">
              <a:hueOff val="1016475"/>
              <a:satOff val="37500"/>
              <a:lumOff val="-55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4376" y="1727285"/>
        <a:ext cx="399372" cy="4625"/>
      </dsp:txXfrm>
    </dsp:sp>
    <dsp:sp modelId="{3EF243E1-FCA2-4090-BC45-8CE6AE2983FE}">
      <dsp:nvSpPr>
        <dsp:cNvPr id="0" name=""/>
        <dsp:cNvSpPr/>
      </dsp:nvSpPr>
      <dsp:spPr>
        <a:xfrm>
          <a:off x="8805547" y="166223"/>
          <a:ext cx="2009192" cy="1205515"/>
        </a:xfrm>
        <a:prstGeom prst="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Utveckla tjänsteutbudet:</a:t>
          </a:r>
          <a:endParaRPr lang="en-US" sz="900" b="1" kern="1200"/>
        </a:p>
        <a:p>
          <a:pPr marL="0" lvl="0" indent="0" algn="ctr" defTabSz="400050">
            <a:lnSpc>
              <a:spcPct val="90000"/>
            </a:lnSpc>
            <a:spcBef>
              <a:spcPct val="0"/>
            </a:spcBef>
            <a:spcAft>
              <a:spcPct val="35000"/>
            </a:spcAft>
            <a:buNone/>
          </a:pPr>
          <a:r>
            <a:rPr lang="it-IT" sz="900" b="1" kern="1200"/>
            <a:t>Baserat på din nisch och marknadsundersökning, beskriv de specifika tjänster du kommer att erbjuda</a:t>
          </a:r>
          <a:r>
            <a:rPr lang="it-IT" sz="800" kern="1200"/>
            <a:t>.</a:t>
          </a:r>
          <a:endParaRPr lang="en-US" sz="800" kern="1200"/>
        </a:p>
      </dsp:txBody>
      <dsp:txXfrm>
        <a:off x="8805547" y="166223"/>
        <a:ext cx="2009192" cy="1205515"/>
      </dsp:txXfrm>
    </dsp:sp>
    <dsp:sp modelId="{C5A5DE5E-25AC-45DC-8D8E-1081324490B7}">
      <dsp:nvSpPr>
        <dsp:cNvPr id="0" name=""/>
        <dsp:cNvSpPr/>
      </dsp:nvSpPr>
      <dsp:spPr>
        <a:xfrm>
          <a:off x="2860777" y="2678695"/>
          <a:ext cx="431514" cy="91440"/>
        </a:xfrm>
        <a:custGeom>
          <a:avLst/>
          <a:gdLst/>
          <a:ahLst/>
          <a:cxnLst/>
          <a:rect l="0" t="0" r="0" b="0"/>
          <a:pathLst>
            <a:path>
              <a:moveTo>
                <a:pt x="0" y="45720"/>
              </a:moveTo>
              <a:lnTo>
                <a:pt x="431514" y="45720"/>
              </a:lnTo>
            </a:path>
          </a:pathLst>
        </a:custGeom>
        <a:noFill/>
        <a:ln w="6350" cap="flat" cmpd="sng" algn="ctr">
          <a:solidFill>
            <a:schemeClr val="accent3">
              <a:hueOff val="1355300"/>
              <a:satOff val="50000"/>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4981" y="2722102"/>
        <a:ext cx="23105" cy="4625"/>
      </dsp:txXfrm>
    </dsp:sp>
    <dsp:sp modelId="{B835389F-958F-40CC-9093-0648644DA7AE}">
      <dsp:nvSpPr>
        <dsp:cNvPr id="0" name=""/>
        <dsp:cNvSpPr/>
      </dsp:nvSpPr>
      <dsp:spPr>
        <a:xfrm>
          <a:off x="853385" y="2121657"/>
          <a:ext cx="2009192" cy="1205515"/>
        </a:xfrm>
        <a:prstGeom prst="rect">
          <a:avLst/>
        </a:prstGeom>
        <a:solidFill>
          <a:schemeClr val="accent3">
            <a:hueOff val="1204711"/>
            <a:satOff val="44444"/>
            <a:lumOff val="-65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Demonstrera värde:</a:t>
          </a:r>
          <a:endParaRPr lang="en-US" sz="900" b="1" kern="1200"/>
        </a:p>
        <a:p>
          <a:pPr marL="0" lvl="0" indent="0" algn="ctr" defTabSz="400050">
            <a:lnSpc>
              <a:spcPct val="90000"/>
            </a:lnSpc>
            <a:spcBef>
              <a:spcPct val="0"/>
            </a:spcBef>
            <a:spcAft>
              <a:spcPct val="35000"/>
            </a:spcAft>
            <a:buNone/>
          </a:pPr>
          <a:r>
            <a:rPr lang="it-IT" sz="900" b="1" kern="1200"/>
            <a:t>Utveckla fallstudier eller pilotprojekt som visar vilket värde era tjänster tillför kunderna. Lyft fram hur er tjänst kan leda till kostnadsbesparingar, ökad effektivitet, minskad miljöpåverkan eller andra fördelar</a:t>
          </a:r>
          <a:r>
            <a:rPr lang="it-IT" sz="800" kern="1200"/>
            <a:t>.</a:t>
          </a:r>
          <a:endParaRPr lang="en-US" sz="800" kern="1200"/>
        </a:p>
      </dsp:txBody>
      <dsp:txXfrm>
        <a:off x="853385" y="2121657"/>
        <a:ext cx="2009192" cy="1205515"/>
      </dsp:txXfrm>
    </dsp:sp>
    <dsp:sp modelId="{EB67F7CF-D5BD-43CA-96C8-E1EEB99FE2ED}">
      <dsp:nvSpPr>
        <dsp:cNvPr id="0" name=""/>
        <dsp:cNvSpPr/>
      </dsp:nvSpPr>
      <dsp:spPr>
        <a:xfrm>
          <a:off x="5332084" y="2678695"/>
          <a:ext cx="431514" cy="91440"/>
        </a:xfrm>
        <a:custGeom>
          <a:avLst/>
          <a:gdLst/>
          <a:ahLst/>
          <a:cxnLst/>
          <a:rect l="0" t="0" r="0" b="0"/>
          <a:pathLst>
            <a:path>
              <a:moveTo>
                <a:pt x="0" y="45720"/>
              </a:moveTo>
              <a:lnTo>
                <a:pt x="431514" y="45720"/>
              </a:lnTo>
            </a:path>
          </a:pathLst>
        </a:custGeom>
        <a:noFill/>
        <a:ln w="6350" cap="flat" cmpd="sng" algn="ctr">
          <a:solidFill>
            <a:schemeClr val="accent3">
              <a:hueOff val="1694124"/>
              <a:satOff val="62500"/>
              <a:lumOff val="-91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6288" y="2722102"/>
        <a:ext cx="23105" cy="4625"/>
      </dsp:txXfrm>
    </dsp:sp>
    <dsp:sp modelId="{2AEAB8C7-485E-4280-9996-8ECA957A5093}">
      <dsp:nvSpPr>
        <dsp:cNvPr id="0" name=""/>
        <dsp:cNvSpPr/>
      </dsp:nvSpPr>
      <dsp:spPr>
        <a:xfrm>
          <a:off x="3324691" y="2049067"/>
          <a:ext cx="2009192" cy="1350695"/>
        </a:xfrm>
        <a:prstGeom prst="rect">
          <a:avLst/>
        </a:prstGeom>
        <a:solidFill>
          <a:schemeClr val="accent3">
            <a:hueOff val="1505888"/>
            <a:satOff val="55556"/>
            <a:lumOff val="-81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Marknadsföring och varumärkesprofilering:</a:t>
          </a:r>
          <a:endParaRPr lang="en-US" sz="900" b="1" kern="1200"/>
        </a:p>
        <a:p>
          <a:pPr marL="0" lvl="0" indent="0" algn="ctr" defTabSz="400050">
            <a:lnSpc>
              <a:spcPct val="90000"/>
            </a:lnSpc>
            <a:spcBef>
              <a:spcPct val="0"/>
            </a:spcBef>
            <a:spcAft>
              <a:spcPct val="35000"/>
            </a:spcAft>
            <a:buNone/>
          </a:pPr>
          <a:r>
            <a:rPr lang="it-IT" sz="900" b="1" kern="1200"/>
            <a:t>Skapa en stark varumärkesidentitet som resonerar med bioekonomins värderingar om hållbarhet och innovation. Utveckla en övertygande webbplats, marknadsföringsmaterial och online-närvaro för att nå din målgrupp</a:t>
          </a:r>
          <a:r>
            <a:rPr lang="it-IT" sz="800" kern="1200"/>
            <a:t>.</a:t>
          </a:r>
          <a:endParaRPr lang="en-US" sz="800" kern="1200"/>
        </a:p>
      </dsp:txBody>
      <dsp:txXfrm>
        <a:off x="3324691" y="2049067"/>
        <a:ext cx="2009192" cy="1350695"/>
      </dsp:txXfrm>
    </dsp:sp>
    <dsp:sp modelId="{2FC5EA1F-6180-41EE-822F-4C4C68C67580}">
      <dsp:nvSpPr>
        <dsp:cNvPr id="0" name=""/>
        <dsp:cNvSpPr/>
      </dsp:nvSpPr>
      <dsp:spPr>
        <a:xfrm>
          <a:off x="7803390" y="2678695"/>
          <a:ext cx="357274" cy="91440"/>
        </a:xfrm>
        <a:custGeom>
          <a:avLst/>
          <a:gdLst/>
          <a:ahLst/>
          <a:cxnLst/>
          <a:rect l="0" t="0" r="0" b="0"/>
          <a:pathLst>
            <a:path>
              <a:moveTo>
                <a:pt x="0" y="45720"/>
              </a:moveTo>
              <a:lnTo>
                <a:pt x="357274" y="45720"/>
              </a:lnTo>
            </a:path>
          </a:pathLst>
        </a:custGeom>
        <a:noFill/>
        <a:ln w="6350" cap="flat" cmpd="sng" algn="ctr">
          <a:solidFill>
            <a:schemeClr val="accent3">
              <a:hueOff val="2032949"/>
              <a:satOff val="75000"/>
              <a:lumOff val="-110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72331" y="2722102"/>
        <a:ext cx="19393" cy="4625"/>
      </dsp:txXfrm>
    </dsp:sp>
    <dsp:sp modelId="{9FE517AD-F39C-4734-A484-1E3476B55774}">
      <dsp:nvSpPr>
        <dsp:cNvPr id="0" name=""/>
        <dsp:cNvSpPr/>
      </dsp:nvSpPr>
      <dsp:spPr>
        <a:xfrm>
          <a:off x="5795998" y="1996042"/>
          <a:ext cx="2009192" cy="1456744"/>
        </a:xfrm>
        <a:prstGeom prst="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Regulatorisk efterlevnad:</a:t>
          </a:r>
          <a:endParaRPr lang="en-US" sz="900" b="1" kern="1200"/>
        </a:p>
        <a:p>
          <a:pPr marL="0" lvl="0" indent="0" algn="ctr" defTabSz="400050">
            <a:lnSpc>
              <a:spcPct val="90000"/>
            </a:lnSpc>
            <a:spcBef>
              <a:spcPct val="0"/>
            </a:spcBef>
            <a:spcAft>
              <a:spcPct val="35000"/>
            </a:spcAft>
            <a:buNone/>
          </a:pPr>
          <a:r>
            <a:rPr lang="it-IT" sz="900" b="1" kern="1200"/>
            <a:t>Se till att dina tjänster är i linje med relevanta regler och standarder inom bioekonomin. Detta är särskilt viktigt om du erbjuder tjänster relaterade till bioteknik eller biobaserade produkter.</a:t>
          </a:r>
          <a:endParaRPr lang="en-US" sz="900" b="1" kern="1200"/>
        </a:p>
      </dsp:txBody>
      <dsp:txXfrm>
        <a:off x="5795998" y="1996042"/>
        <a:ext cx="2009192" cy="1456744"/>
      </dsp:txXfrm>
    </dsp:sp>
    <dsp:sp modelId="{499605F0-09F4-4692-A081-2B2CB040D90B}">
      <dsp:nvSpPr>
        <dsp:cNvPr id="0" name=""/>
        <dsp:cNvSpPr/>
      </dsp:nvSpPr>
      <dsp:spPr>
        <a:xfrm>
          <a:off x="1857981" y="3325372"/>
          <a:ext cx="7339679" cy="557128"/>
        </a:xfrm>
        <a:custGeom>
          <a:avLst/>
          <a:gdLst/>
          <a:ahLst/>
          <a:cxnLst/>
          <a:rect l="0" t="0" r="0" b="0"/>
          <a:pathLst>
            <a:path>
              <a:moveTo>
                <a:pt x="7339679" y="0"/>
              </a:moveTo>
              <a:lnTo>
                <a:pt x="7339679" y="295664"/>
              </a:lnTo>
              <a:lnTo>
                <a:pt x="0" y="295664"/>
              </a:lnTo>
              <a:lnTo>
                <a:pt x="0" y="557128"/>
              </a:lnTo>
            </a:path>
          </a:pathLst>
        </a:custGeom>
        <a:noFill/>
        <a:ln w="6350" cap="flat" cmpd="sng" algn="ctr">
          <a:solidFill>
            <a:schemeClr val="accent3">
              <a:hueOff val="2371774"/>
              <a:satOff val="87500"/>
              <a:lumOff val="-128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3742" y="3601624"/>
        <a:ext cx="368158" cy="4625"/>
      </dsp:txXfrm>
    </dsp:sp>
    <dsp:sp modelId="{A04BD62F-9FB5-43EC-9208-8606BCA5A625}">
      <dsp:nvSpPr>
        <dsp:cNvPr id="0" name=""/>
        <dsp:cNvSpPr/>
      </dsp:nvSpPr>
      <dsp:spPr>
        <a:xfrm>
          <a:off x="8193065" y="2121657"/>
          <a:ext cx="2009192" cy="1205515"/>
        </a:xfrm>
        <a:prstGeom prst="rect">
          <a:avLst/>
        </a:prstGeom>
        <a:solidFill>
          <a:schemeClr val="accent3">
            <a:hueOff val="2108244"/>
            <a:satOff val="77778"/>
            <a:lumOff val="-1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Prissättningsstrategi:</a:t>
          </a:r>
          <a:endParaRPr lang="en-US" sz="900" b="1" kern="1200"/>
        </a:p>
        <a:p>
          <a:pPr marL="0" lvl="0" indent="0" algn="ctr" defTabSz="400050">
            <a:lnSpc>
              <a:spcPct val="90000"/>
            </a:lnSpc>
            <a:spcBef>
              <a:spcPct val="0"/>
            </a:spcBef>
            <a:spcAft>
              <a:spcPct val="35000"/>
            </a:spcAft>
            <a:buNone/>
          </a:pPr>
          <a:r>
            <a:rPr lang="it-IT" sz="900" b="1" kern="1200"/>
            <a:t>Fastställ er prissättningsmodell utifrån faktorer som tjänsternas komplexitet, marknadens efterfrågan och det värde som tjänsten ger kunderna</a:t>
          </a:r>
          <a:r>
            <a:rPr lang="it-IT" sz="800" kern="1200"/>
            <a:t>.</a:t>
          </a:r>
          <a:endParaRPr lang="en-US" sz="800" kern="1200"/>
        </a:p>
      </dsp:txBody>
      <dsp:txXfrm>
        <a:off x="8193065" y="2121657"/>
        <a:ext cx="2009192" cy="1205515"/>
      </dsp:txXfrm>
    </dsp:sp>
    <dsp:sp modelId="{71D69BCF-C8D0-4EF5-9CE6-969D151EDFEA}">
      <dsp:nvSpPr>
        <dsp:cNvPr id="0" name=""/>
        <dsp:cNvSpPr/>
      </dsp:nvSpPr>
      <dsp:spPr>
        <a:xfrm>
          <a:off x="2860777" y="4429517"/>
          <a:ext cx="420905" cy="91440"/>
        </a:xfrm>
        <a:custGeom>
          <a:avLst/>
          <a:gdLst/>
          <a:ahLst/>
          <a:cxnLst/>
          <a:rect l="0" t="0" r="0" b="0"/>
          <a:pathLst>
            <a:path>
              <a:moveTo>
                <a:pt x="0" y="88142"/>
              </a:moveTo>
              <a:lnTo>
                <a:pt x="227552" y="88142"/>
              </a:lnTo>
              <a:lnTo>
                <a:pt x="227552" y="45720"/>
              </a:lnTo>
              <a:lnTo>
                <a:pt x="420905" y="45720"/>
              </a:lnTo>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9893" y="4472924"/>
        <a:ext cx="22674" cy="4625"/>
      </dsp:txXfrm>
    </dsp:sp>
    <dsp:sp modelId="{35C5251F-F2B0-4555-B1DB-A44C5D62369A}">
      <dsp:nvSpPr>
        <dsp:cNvPr id="0" name=""/>
        <dsp:cNvSpPr/>
      </dsp:nvSpPr>
      <dsp:spPr>
        <a:xfrm>
          <a:off x="853385" y="3914901"/>
          <a:ext cx="2009192" cy="1205515"/>
        </a:xfrm>
        <a:prstGeom prst="rect">
          <a:avLst/>
        </a:prstGeom>
        <a:solidFill>
          <a:schemeClr val="accent3">
            <a:hueOff val="2409421"/>
            <a:satOff val="88889"/>
            <a:lumOff val="-130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Lansera och Iterera:</a:t>
          </a:r>
          <a:endParaRPr lang="en-US" sz="900" b="1" kern="1200"/>
        </a:p>
        <a:p>
          <a:pPr marL="0" lvl="0" indent="0" algn="ctr" defTabSz="400050">
            <a:lnSpc>
              <a:spcPct val="90000"/>
            </a:lnSpc>
            <a:spcBef>
              <a:spcPct val="0"/>
            </a:spcBef>
            <a:spcAft>
              <a:spcPct val="35000"/>
            </a:spcAft>
            <a:buNone/>
          </a:pPr>
          <a:r>
            <a:rPr lang="it-IT" sz="900" b="1" kern="1200"/>
            <a:t>Lansera er tjänst och samla in feedback från de första kunderna. Använd denna feedback för att kontinuerligt förbättra och förfina era erbjudanden baserat på verkliga erfarenheter.</a:t>
          </a:r>
          <a:endParaRPr lang="en-US" sz="900" b="1" kern="1200"/>
        </a:p>
      </dsp:txBody>
      <dsp:txXfrm>
        <a:off x="853385" y="3914901"/>
        <a:ext cx="2009192" cy="1205515"/>
      </dsp:txXfrm>
    </dsp:sp>
    <dsp:sp modelId="{6413B5CE-F17C-4DB8-B2D0-2D633E34D009}">
      <dsp:nvSpPr>
        <dsp:cNvPr id="0" name=""/>
        <dsp:cNvSpPr/>
      </dsp:nvSpPr>
      <dsp:spPr>
        <a:xfrm>
          <a:off x="3314083" y="3872479"/>
          <a:ext cx="2009192" cy="1205515"/>
        </a:xfrm>
        <a:prstGeom prst="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a:p>
          <a:pPr marL="0" lvl="0" indent="0" algn="ctr" defTabSz="355600">
            <a:lnSpc>
              <a:spcPct val="90000"/>
            </a:lnSpc>
            <a:spcBef>
              <a:spcPct val="0"/>
            </a:spcBef>
            <a:spcAft>
              <a:spcPct val="35000"/>
            </a:spcAft>
            <a:buNone/>
          </a:pPr>
          <a:r>
            <a:rPr lang="it-IT" sz="900" b="1" kern="1200"/>
            <a:t>Håll dig uppdaterad:</a:t>
          </a:r>
          <a:endParaRPr lang="en-US" sz="900" b="1" kern="1200"/>
        </a:p>
        <a:p>
          <a:pPr marL="0" lvl="0" indent="0" algn="ctr" defTabSz="355600">
            <a:lnSpc>
              <a:spcPct val="90000"/>
            </a:lnSpc>
            <a:spcBef>
              <a:spcPct val="0"/>
            </a:spcBef>
            <a:spcAft>
              <a:spcPct val="35000"/>
            </a:spcAft>
            <a:buNone/>
          </a:pPr>
          <a:r>
            <a:rPr lang="it-IT" sz="900" b="1" kern="1200"/>
            <a:t>Håll dig informerad om de senaste framstegen och trenderna inom bioekonomin. När området utvecklas måste du anpassa dina tjänster för att hålla dig relevant och möta förändrade behov</a:t>
          </a:r>
          <a:r>
            <a:rPr lang="it-IT" sz="800" kern="1200"/>
            <a:t>.</a:t>
          </a:r>
          <a:endParaRPr lang="en-US" sz="800" kern="1200"/>
        </a:p>
      </dsp:txBody>
      <dsp:txXfrm>
        <a:off x="3314083" y="3872479"/>
        <a:ext cx="2009192" cy="12055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07/03/2024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Bioekonomi, cirkulär ekonomi och biobaserade produkter / Ämne: Introduktion till bioekonomi - Nya värdekedjor, innovation och grundläggande ekonomi i bioekonomin </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Bioekonomi, cirkulär ekonomi och biobaserade produkter / Ämne: Introduktion till bioekonomi - Nya värdekedjor, innovation och grundläggande ekonomi i bioekonomin </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b="1"/>
              <a:t>Modul: Bioekonomi, cirkulär ekonomi och biobaserade produkter / Ämne: Introduktion till bioekonomi - Nya värdekedjor, innovation och grundläggande ekonomi i bioekonomin </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agriculture.ec.europa.eu/system/files/2022-12/csp-at-a-glance-eu-countries_en.pdf" TargetMode="External"/><Relationship Id="rId3" Type="http://schemas.openxmlformats.org/officeDocument/2006/relationships/hyperlink" Target="https://eur-lex.europa.eu/resource.html?uri=cellar:b828d165-1c22-11ea-8c1f-01aa75ed71a1.0002.02/DOC_1&amp;format=PDF" TargetMode="External"/><Relationship Id="rId7" Type="http://schemas.openxmlformats.org/officeDocument/2006/relationships/hyperlink" Target="https://agriculture.ec.europa.eu/common-agricultural-policy/cap-overview/cap-2023-27_en" TargetMode="External"/><Relationship Id="rId2" Type="http://schemas.openxmlformats.org/officeDocument/2006/relationships/hyperlink" Target="https://op.europa.eu/en/publication-detail/-/publication/775a2dc7-2a8b-11e9-8d04-01aa75ed71a1" TargetMode="External"/><Relationship Id="rId1" Type="http://schemas.openxmlformats.org/officeDocument/2006/relationships/slideLayout" Target="../slideLayouts/slideLayout5.xml"/><Relationship Id="rId6" Type="http://schemas.openxmlformats.org/officeDocument/2006/relationships/hyperlink" Target="https://www.cbe.europa.eu/" TargetMode="External"/><Relationship Id="rId5" Type="http://schemas.openxmlformats.org/officeDocument/2006/relationships/hyperlink" Target="https://environment.ec.europa.eu/strategy/circular-economy-action-plan_en" TargetMode="External"/><Relationship Id="rId4" Type="http://schemas.openxmlformats.org/officeDocument/2006/relationships/hyperlink" Target="https://research-and-innovation.ec.europa.eu/document/9224c3b4-f529-4b48-b21b-879c442002a2_en" TargetMode="External"/><Relationship Id="rId9" Type="http://schemas.openxmlformats.org/officeDocument/2006/relationships/hyperlink" Target="file:///C:\Users\despo\Desktop\RELIEF_CONTENT\-%20https:\ec.europa.eu\food\horizontal-topics\farm-fork-strategy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ctangle: Rounded Corners 7">
            <a:extLst>
              <a:ext uri="{FF2B5EF4-FFF2-40B4-BE49-F238E27FC236}">
                <a16:creationId xmlns:a16="http://schemas.microsoft.com/office/drawing/2014/main" id="{8B21BAB2-A57B-311E-7CBC-55D7EBE5FBA5}"/>
              </a:ext>
            </a:extLst>
          </p:cNvPr>
          <p:cNvSpPr>
            <a:spLocks noChangeArrowheads="1"/>
          </p:cNvSpPr>
          <p:nvPr/>
        </p:nvSpPr>
        <p:spPr bwMode="auto">
          <a:xfrm>
            <a:off x="557048" y="1009650"/>
            <a:ext cx="5265683" cy="5346700"/>
          </a:xfrm>
          <a:prstGeom prst="roundRect">
            <a:avLst>
              <a:gd name="adj" fmla="val 16667"/>
            </a:avLst>
          </a:prstGeom>
          <a:solidFill>
            <a:srgbClr val="8DB3E2"/>
          </a:solidFill>
          <a:ln w="25400">
            <a:solidFill>
              <a:srgbClr val="8DB3E2"/>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1" i="0" u="sng" strike="noStrike" cap="none" normalizeH="0" baseline="0" dirty="0">
                <a:ln>
                  <a:noFill/>
                </a:ln>
                <a:solidFill>
                  <a:srgbClr val="000000"/>
                </a:solidFill>
                <a:effectLst/>
                <a:latin typeface="Aptos" panose="020B0004020202020204" pitchFamily="34" charset="0"/>
                <a:ea typeface="PMingLiU" panose="02020500000000000000" pitchFamily="18" charset="-120"/>
              </a:rPr>
              <a:t>Biobaserad industri i Europa</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0" i="0" u="none" strike="noStrike" cap="none" normalizeH="0" baseline="0" dirty="0">
                <a:ln>
                  <a:noFill/>
                </a:ln>
                <a:solidFill>
                  <a:srgbClr val="000000"/>
                </a:solidFill>
                <a:effectLst/>
                <a:latin typeface="Aptos" panose="020B0004020202020204" pitchFamily="34" charset="0"/>
                <a:ea typeface="PMingLiU" panose="02020500000000000000" pitchFamily="18" charset="-120"/>
              </a:rPr>
              <a:t>Den biobaserade industrin avser produktion av förnybara biologiska resurser, såsom grödor, skogsbiomassa och organiskt avfall, för att producera ett brett spektrum av produkter, inklusive biobränslen, bioplaster, biobaserade kemikalier och biobaserade material. Denna industri syftar till att ersätta fossilbaserade produkter med hållbara alternativ, minska utsläppen av växthusgaser och beroendet av icke-förnybara resurser. Den europeiska biobaserade industrin har blomstrat med stöd av gynnsamma politiska åtgärder, forsknings- och utvecklingsinitiativ samt offentlig-privata partnerskap. Regeringar och den privata sektorn har investerat i forskning och innovation för att driva på utvecklingen inom bioteknik och bioraffineringsprocesser. Den biobaserade industrin bidrar också till att främja landsbygdsutveckling genom att skapa nya ekonomiska möjligheter i jordbruksregioner.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AutoShape 4">
            <a:extLst>
              <a:ext uri="{FF2B5EF4-FFF2-40B4-BE49-F238E27FC236}">
                <a16:creationId xmlns:a16="http://schemas.microsoft.com/office/drawing/2014/main" id="{95483B34-C63A-5DCC-318C-24DA12A2D689}"/>
              </a:ext>
            </a:extLst>
          </p:cNvPr>
          <p:cNvSpPr>
            <a:spLocks noChangeArrowheads="1"/>
          </p:cNvSpPr>
          <p:nvPr/>
        </p:nvSpPr>
        <p:spPr bwMode="auto">
          <a:xfrm>
            <a:off x="6103883" y="942975"/>
            <a:ext cx="5659491" cy="5413375"/>
          </a:xfrm>
          <a:prstGeom prst="roundRect">
            <a:avLst>
              <a:gd name="adj" fmla="val 16667"/>
            </a:avLst>
          </a:prstGeom>
          <a:solidFill>
            <a:srgbClr val="FABF8F"/>
          </a:solidFill>
          <a:ln w="25400">
            <a:solidFill>
              <a:srgbClr val="FABF8F"/>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1" i="0" u="sng" strike="noStrike" cap="none" normalizeH="0" baseline="0" dirty="0">
                <a:ln>
                  <a:noFill/>
                </a:ln>
                <a:solidFill>
                  <a:srgbClr val="222222"/>
                </a:solidFill>
                <a:effectLst/>
                <a:latin typeface="Aptos" panose="020B0004020202020204" pitchFamily="34" charset="0"/>
                <a:ea typeface="PMingLiU" panose="02020500000000000000" pitchFamily="18" charset="-120"/>
              </a:rPr>
              <a:t>Bioekonomi i Europa</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0" i="0" u="none" strike="noStrike" cap="none" normalizeH="0" baseline="0" dirty="0">
                <a:ln>
                  <a:noFill/>
                </a:ln>
                <a:solidFill>
                  <a:srgbClr val="222222"/>
                </a:solidFill>
                <a:effectLst/>
                <a:latin typeface="Aptos" panose="020B0004020202020204" pitchFamily="34" charset="0"/>
                <a:ea typeface="PMingLiU" panose="02020500000000000000" pitchFamily="18" charset="-120"/>
              </a:rPr>
              <a:t>Bioekonomin omfattar alla ekonomiska aktiviteter som använder biologiska resurser och processer för att producera varor och tjänster. Den omfattar sektorer som jordbruk, skogsbruk, fiske, livsmedelsproduktion och den biobaserade industrin. EU ser bioekonomin som en avgörande faktor för att uppnå målen för hållbar utveckling, bland annat för att begränsa klimatförändringarna, främja cirkulär ekonomi och säkerställa resurseffektivitet.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0" i="0" u="none" strike="noStrike" cap="none" normalizeH="0" baseline="0" dirty="0">
                <a:ln>
                  <a:noFill/>
                </a:ln>
                <a:solidFill>
                  <a:srgbClr val="222222"/>
                </a:solidFill>
                <a:effectLst/>
                <a:latin typeface="Aptos" panose="020B0004020202020204" pitchFamily="34" charset="0"/>
                <a:ea typeface="PMingLiU" panose="02020500000000000000" pitchFamily="18" charset="-120"/>
              </a:rPr>
              <a:t>Jordbruket spelar en viktig roll i den europeiska bioekonomin. Det tillhandahåller de förnybara resurser som behövs för biobaserade produkter och bränslen. Dessutom erbjuder bioekonomin möjligheter för jordbrukare att diversifiera sina inkomstströmmar genom att engagera sig i biobaserade aktiviteter och använda sina biprodukter från jordbruket i värdehöjande processer.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Segnaposto piè di pagina 1">
            <a:extLst>
              <a:ext uri="{FF2B5EF4-FFF2-40B4-BE49-F238E27FC236}">
                <a16:creationId xmlns:a16="http://schemas.microsoft.com/office/drawing/2014/main" id="{BEF337B5-7933-683E-0DC5-6B4B22BB6712}"/>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2" name="Footer Placeholder 1">
            <a:extLst>
              <a:ext uri="{FF2B5EF4-FFF2-40B4-BE49-F238E27FC236}">
                <a16:creationId xmlns:a16="http://schemas.microsoft.com/office/drawing/2014/main" id="{71517916-E4C3-1291-1FCA-A4BD589CA2FD}"/>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fontScale="90000"/>
          </a:bodyPr>
          <a:lstStyle/>
          <a:p>
            <a:pPr algn="ctr"/>
            <a:r>
              <a:rPr lang="en-US" sz="4400" b="1" kern="100" dirty="0">
                <a:effectLst/>
                <a:latin typeface="Calibri" panose="020F0502020204030204" pitchFamily="34" charset="0"/>
                <a:ea typeface="PMingLiU" panose="02020500000000000000" pitchFamily="18" charset="-120"/>
                <a:cs typeface="Times New Roman" panose="02020603050405020304" pitchFamily="18" charset="0"/>
              </a:rPr>
              <a:t>Värdekedjor</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2" name="Segnaposto piè di pagina 1">
            <a:extLst>
              <a:ext uri="{FF2B5EF4-FFF2-40B4-BE49-F238E27FC236}">
                <a16:creationId xmlns:a16="http://schemas.microsoft.com/office/drawing/2014/main" id="{18528328-5299-D541-C38D-9ED74CAE239C}"/>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grpSp>
        <p:nvGrpSpPr>
          <p:cNvPr id="3" name="Ομάδα 16">
            <a:extLst>
              <a:ext uri="{FF2B5EF4-FFF2-40B4-BE49-F238E27FC236}">
                <a16:creationId xmlns:a16="http://schemas.microsoft.com/office/drawing/2014/main" id="{1DA0D9F7-7C01-4414-FFD5-0A5E65E363FD}"/>
              </a:ext>
            </a:extLst>
          </p:cNvPr>
          <p:cNvGrpSpPr/>
          <p:nvPr/>
        </p:nvGrpSpPr>
        <p:grpSpPr>
          <a:xfrm>
            <a:off x="1253480" y="1386445"/>
            <a:ext cx="9643120" cy="4156786"/>
            <a:chOff x="-1544204" y="0"/>
            <a:chExt cx="14061736" cy="7040186"/>
          </a:xfrm>
        </p:grpSpPr>
        <p:sp>
          <p:nvSpPr>
            <p:cNvPr id="4" name="Graphic 18">
              <a:extLst>
                <a:ext uri="{FF2B5EF4-FFF2-40B4-BE49-F238E27FC236}">
                  <a16:creationId xmlns:a16="http://schemas.microsoft.com/office/drawing/2014/main" id="{2FA9D7A8-688C-337E-D794-D1F5FD5D6D58}"/>
                </a:ext>
              </a:extLst>
            </p:cNvPr>
            <p:cNvSpPr/>
            <p:nvPr/>
          </p:nvSpPr>
          <p:spPr>
            <a:xfrm>
              <a:off x="-1544204" y="491422"/>
              <a:ext cx="6425157"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sp>
          <p:nvSpPr>
            <p:cNvPr id="10" name="TextBox 7">
              <a:extLst>
                <a:ext uri="{FF2B5EF4-FFF2-40B4-BE49-F238E27FC236}">
                  <a16:creationId xmlns:a16="http://schemas.microsoft.com/office/drawing/2014/main" id="{C3D2A9A2-73FF-D32F-0A58-CC4D86FFCB53}"/>
                </a:ext>
              </a:extLst>
            </p:cNvPr>
            <p:cNvSpPr txBox="1"/>
            <p:nvPr/>
          </p:nvSpPr>
          <p:spPr>
            <a:xfrm>
              <a:off x="-1362653" y="1266840"/>
              <a:ext cx="13746967" cy="2514598"/>
            </a:xfrm>
            <a:prstGeom prst="rect">
              <a:avLst/>
            </a:prstGeom>
            <a:noFill/>
          </p:spPr>
          <p:txBody>
            <a:bodyPr wrap="square" rtlCol="0">
              <a:noAutofit/>
            </a:bodyPr>
            <a:lstStyle/>
            <a:p>
              <a:pPr algn="ctr" defTabSz="640080">
                <a:lnSpc>
                  <a:spcPct val="115000"/>
                </a:lnSpc>
                <a:spcBef>
                  <a:spcPts val="420"/>
                </a:spcBef>
                <a:spcAft>
                  <a:spcPts val="420"/>
                </a:spcAft>
              </a:pPr>
              <a:r>
                <a:rPr lang="en-US" sz="1680" b="1" i="1" kern="1200"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mn-cs"/>
                </a:rPr>
                <a:t>en uppsättning sammanlänkade aktiviteter som levererar produkter/tjänster genom att tillföra värde till bulkmaterial (råmaterial). I en biobaserad värdekedja tenderar råvarorna att vara biomassa från en befintlig primär produktionsväg (t.ex. jordbruk, skogsbruk och djurhållning), eller från ett nytt (t.ex. mikroalger) eller sekundärt ursprung (t.ex. slam, industriellt avloppsvatten och organiskt hushållsavfall). </a:t>
              </a:r>
            </a:p>
          </p:txBody>
        </p:sp>
        <p:grpSp>
          <p:nvGrpSpPr>
            <p:cNvPr id="11" name="Group 10">
              <a:extLst>
                <a:ext uri="{FF2B5EF4-FFF2-40B4-BE49-F238E27FC236}">
                  <a16:creationId xmlns:a16="http://schemas.microsoft.com/office/drawing/2014/main" id="{0E0DB2A2-39D0-61B8-5BBA-D8805F707439}"/>
                </a:ext>
              </a:extLst>
            </p:cNvPr>
            <p:cNvGrpSpPr/>
            <p:nvPr/>
          </p:nvGrpSpPr>
          <p:grpSpPr>
            <a:xfrm>
              <a:off x="5168177" y="0"/>
              <a:ext cx="965388" cy="771680"/>
              <a:chOff x="5168177" y="0"/>
              <a:chExt cx="965388" cy="771680"/>
            </a:xfrm>
          </p:grpSpPr>
          <p:sp>
            <p:nvSpPr>
              <p:cNvPr id="17" name="Freeform: Shape 16">
                <a:extLst>
                  <a:ext uri="{FF2B5EF4-FFF2-40B4-BE49-F238E27FC236}">
                    <a16:creationId xmlns:a16="http://schemas.microsoft.com/office/drawing/2014/main" id="{5E05A482-8F03-3CA5-1301-5AFF2A47489F}"/>
                  </a:ext>
                </a:extLst>
              </p:cNvPr>
              <p:cNvSpPr/>
              <p:nvPr/>
            </p:nvSpPr>
            <p:spPr>
              <a:xfrm rot="10800000">
                <a:off x="5168177" y="0"/>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A33E465-CB49-9AA8-3EF4-CDFEF63F3C62}"/>
                  </a:ext>
                </a:extLst>
              </p:cNvPr>
              <p:cNvSpPr/>
              <p:nvPr/>
            </p:nvSpPr>
            <p:spPr>
              <a:xfrm rot="10800000">
                <a:off x="5739850" y="0"/>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31EFC18-EC1A-CA07-EB06-EE268F90518D}"/>
                </a:ext>
              </a:extLst>
            </p:cNvPr>
            <p:cNvGrpSpPr/>
            <p:nvPr/>
          </p:nvGrpSpPr>
          <p:grpSpPr>
            <a:xfrm rot="10800000">
              <a:off x="5168177" y="4009495"/>
              <a:ext cx="965388" cy="771680"/>
              <a:chOff x="5168177" y="4009495"/>
              <a:chExt cx="965388" cy="771680"/>
            </a:xfrm>
          </p:grpSpPr>
          <p:sp>
            <p:nvSpPr>
              <p:cNvPr id="15" name="Freeform: Shape 14">
                <a:extLst>
                  <a:ext uri="{FF2B5EF4-FFF2-40B4-BE49-F238E27FC236}">
                    <a16:creationId xmlns:a16="http://schemas.microsoft.com/office/drawing/2014/main" id="{37857162-355F-3265-998C-8138C5621D70}"/>
                  </a:ext>
                </a:extLst>
              </p:cNvPr>
              <p:cNvSpPr/>
              <p:nvPr/>
            </p:nvSpPr>
            <p:spPr>
              <a:xfrm rot="10800000">
                <a:off x="5168177" y="4009495"/>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0D9CC1B-716A-DD68-2A1C-422D0223D4AC}"/>
                  </a:ext>
                </a:extLst>
              </p:cNvPr>
              <p:cNvSpPr/>
              <p:nvPr/>
            </p:nvSpPr>
            <p:spPr>
              <a:xfrm rot="10800000">
                <a:off x="5739850" y="4009495"/>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sp>
          <p:nvSpPr>
            <p:cNvPr id="13" name="TextBox 14">
              <a:extLst>
                <a:ext uri="{FF2B5EF4-FFF2-40B4-BE49-F238E27FC236}">
                  <a16:creationId xmlns:a16="http://schemas.microsoft.com/office/drawing/2014/main" id="{21AF2704-471E-DBAA-1943-0A3BF5A334A8}"/>
                </a:ext>
              </a:extLst>
            </p:cNvPr>
            <p:cNvSpPr txBox="1"/>
            <p:nvPr/>
          </p:nvSpPr>
          <p:spPr>
            <a:xfrm>
              <a:off x="2457857" y="5313255"/>
              <a:ext cx="6444930" cy="1726931"/>
            </a:xfrm>
            <a:prstGeom prst="rect">
              <a:avLst/>
            </a:prstGeom>
            <a:noFill/>
          </p:spPr>
          <p:txBody>
            <a:bodyPr wrap="square" rtlCol="0">
              <a:noAutofit/>
            </a:bodyPr>
            <a:lstStyle/>
            <a:p>
              <a:pPr marL="0" marR="0" algn="ctr">
                <a:lnSpc>
                  <a:spcPct val="115000"/>
                </a:lnSpc>
                <a:spcBef>
                  <a:spcPts val="600"/>
                </a:spcBef>
                <a:spcAft>
                  <a:spcPts val="600"/>
                </a:spcAft>
              </a:pPr>
              <a:endParaRPr lang="en-US" sz="1100">
                <a:solidFill>
                  <a:srgbClr val="172A48"/>
                </a:solidFill>
                <a:effectLst/>
                <a:latin typeface="Open Sans" panose="020B0606030504020204" pitchFamily="34" charset="0"/>
                <a:ea typeface="Open Sans" panose="020B0606030504020204" pitchFamily="34" charset="0"/>
              </a:endParaRPr>
            </a:p>
          </p:txBody>
        </p:sp>
        <p:sp>
          <p:nvSpPr>
            <p:cNvPr id="14" name="Graphic 18">
              <a:extLst>
                <a:ext uri="{FF2B5EF4-FFF2-40B4-BE49-F238E27FC236}">
                  <a16:creationId xmlns:a16="http://schemas.microsoft.com/office/drawing/2014/main" id="{AFA94492-D9B3-EC53-C43C-B208D29F21A9}"/>
                </a:ext>
              </a:extLst>
            </p:cNvPr>
            <p:cNvSpPr/>
            <p:nvPr/>
          </p:nvSpPr>
          <p:spPr>
            <a:xfrm flipH="1">
              <a:off x="6529890" y="491422"/>
              <a:ext cx="598764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grpSp>
      <p:pic>
        <p:nvPicPr>
          <p:cNvPr id="5" name="Picture 4">
            <a:extLst>
              <a:ext uri="{FF2B5EF4-FFF2-40B4-BE49-F238E27FC236}">
                <a16:creationId xmlns:a16="http://schemas.microsoft.com/office/drawing/2014/main" id="{6963351A-548A-4E5B-9364-984B1DA36C47}"/>
              </a:ext>
            </a:extLst>
          </p:cNvPr>
          <p:cNvPicPr>
            <a:picLocks noChangeAspect="1"/>
          </p:cNvPicPr>
          <p:nvPr/>
        </p:nvPicPr>
        <p:blipFill rotWithShape="1">
          <a:blip r:embed="rId2"/>
          <a:srcRect t="21010" b="40049"/>
          <a:stretch/>
        </p:blipFill>
        <p:spPr>
          <a:xfrm>
            <a:off x="3334017" y="4452439"/>
            <a:ext cx="5829300" cy="2010357"/>
          </a:xfrm>
          <a:prstGeom prst="rect">
            <a:avLst/>
          </a:prstGeom>
        </p:spPr>
      </p:pic>
      <p:sp>
        <p:nvSpPr>
          <p:cNvPr id="8" name="Footer Placeholder 7">
            <a:extLst>
              <a:ext uri="{FF2B5EF4-FFF2-40B4-BE49-F238E27FC236}">
                <a16:creationId xmlns:a16="http://schemas.microsoft.com/office/drawing/2014/main" id="{238C6971-4171-E611-947D-935BD9FD76E7}"/>
              </a:ext>
            </a:extLst>
          </p:cNvPr>
          <p:cNvSpPr>
            <a:spLocks noGrp="1"/>
          </p:cNvSpPr>
          <p:nvPr>
            <p:ph type="ftr" sz="quarter" idx="10"/>
          </p:nvPr>
        </p:nvSpPr>
        <p:spPr/>
        <p:txBody>
          <a:bodyPr/>
          <a:lstStyle/>
          <a:p>
            <a:r>
              <a:rPr lang="sv-SE" b="1" dirty="0"/>
              <a:t>Modul: Bioekonomi, cirkulär ekonomi och biobaserade produkter / Ämne: Introduktion till bioekonomi - Nya värdekedjor, innovation och grundläggande ekonomi i bioekonomin </a:t>
            </a:r>
            <a:endParaRPr lang="en-US" b="1" dirty="0"/>
          </a:p>
        </p:txBody>
      </p:sp>
    </p:spTree>
    <p:extLst>
      <p:ext uri="{BB962C8B-B14F-4D97-AF65-F5344CB8AC3E}">
        <p14:creationId xmlns:p14="http://schemas.microsoft.com/office/powerpoint/2010/main" val="30683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p:txBody>
          <a:bodyPr/>
          <a:lstStyle/>
          <a:p>
            <a:r>
              <a:rPr lang="en-GB" dirty="0"/>
              <a:t>Värdekedjor inom bioekonomi</a:t>
            </a:r>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12</a:t>
            </a:fld>
            <a:endParaRPr lang="en-US" dirty="0"/>
          </a:p>
        </p:txBody>
      </p:sp>
      <p:sp>
        <p:nvSpPr>
          <p:cNvPr id="2" name="Segnaposto piè di pagina 1">
            <a:extLst>
              <a:ext uri="{FF2B5EF4-FFF2-40B4-BE49-F238E27FC236}">
                <a16:creationId xmlns:a16="http://schemas.microsoft.com/office/drawing/2014/main" id="{5151997C-B8E8-FA68-8C9A-E65A707CA97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3" name="Segnaposto testo 8">
            <a:extLst>
              <a:ext uri="{FF2B5EF4-FFF2-40B4-BE49-F238E27FC236}">
                <a16:creationId xmlns:a16="http://schemas.microsoft.com/office/drawing/2014/main" id="{55A10239-2BE9-A30D-6012-7376D4C6BC1C}"/>
              </a:ext>
            </a:extLst>
          </p:cNvPr>
          <p:cNvSpPr>
            <a:spLocks noGrp="1"/>
          </p:cNvSpPr>
          <p:nvPr>
            <p:ph type="body" sz="half" idx="2"/>
          </p:nvPr>
        </p:nvSpPr>
        <p:spPr>
          <a:xfrm>
            <a:off x="839788" y="2057400"/>
            <a:ext cx="3932237" cy="4114800"/>
          </a:xfrm>
        </p:spPr>
        <p:txBody>
          <a:bodyPr/>
          <a:lstStyle/>
          <a:p>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Inom bioekonomin spelar </a:t>
            </a: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värdekedjor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en avgörande roll för att koppla samman olika produktions- och bearbetningssteg för att leverera produkter till marknaden. När det gäller jordbruk inom ramen för bioekonomin spelar värdekedjorna en viktig roll för att optimera resursutnyttjandet, minska avfallet och skapa mer hållbara jordbruksmetoder. De biobaserade värdekedjorna har identifierats som en av de mest lovande vägarna för att uppnå en resurseffektiv cirkulär ekonomi.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pic>
        <p:nvPicPr>
          <p:cNvPr id="10" name="Picture 9" descr="Sustainability 10 01695 g002 550">
            <a:extLst>
              <a:ext uri="{FF2B5EF4-FFF2-40B4-BE49-F238E27FC236}">
                <a16:creationId xmlns:a16="http://schemas.microsoft.com/office/drawing/2014/main" id="{FFFF1BB3-9136-4363-6C53-7F5E9340F2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880" y="1800225"/>
            <a:ext cx="6053570" cy="3466423"/>
          </a:xfrm>
          <a:prstGeom prst="rect">
            <a:avLst/>
          </a:prstGeom>
          <a:noFill/>
          <a:ln>
            <a:noFill/>
          </a:ln>
        </p:spPr>
      </p:pic>
      <p:sp>
        <p:nvSpPr>
          <p:cNvPr id="4" name="Footer Placeholder 3">
            <a:extLst>
              <a:ext uri="{FF2B5EF4-FFF2-40B4-BE49-F238E27FC236}">
                <a16:creationId xmlns:a16="http://schemas.microsoft.com/office/drawing/2014/main" id="{B394671B-ABD3-6478-7FF9-8A0B7A7E0DAC}"/>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126965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F32A4-08E8-F82D-C07D-17C57419A1F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CA6BC3C-0066-FDA1-DEF8-729C92626A9C}"/>
              </a:ext>
            </a:extLst>
          </p:cNvPr>
          <p:cNvSpPr>
            <a:spLocks noGrp="1"/>
          </p:cNvSpPr>
          <p:nvPr>
            <p:ph type="title"/>
          </p:nvPr>
        </p:nvSpPr>
        <p:spPr>
          <a:xfrm>
            <a:off x="153563" y="685800"/>
            <a:ext cx="11919617" cy="1371600"/>
          </a:xfrm>
        </p:spPr>
        <p:txBody>
          <a:bodyPr>
            <a:normAutofit/>
          </a:bodyPr>
          <a:lstStyle/>
          <a:p>
            <a:pPr algn="ctr"/>
            <a:r>
              <a:rPr lang="en-US" dirty="0"/>
              <a:t>Uppdelning av värdekedjorna i den bioekonomiska jordbrukssektorn:</a:t>
            </a:r>
            <a:endParaRPr lang="en-GB" dirty="0"/>
          </a:p>
        </p:txBody>
      </p:sp>
      <p:sp>
        <p:nvSpPr>
          <p:cNvPr id="6" name="Segnaposto numero diapositiva 5">
            <a:extLst>
              <a:ext uri="{FF2B5EF4-FFF2-40B4-BE49-F238E27FC236}">
                <a16:creationId xmlns:a16="http://schemas.microsoft.com/office/drawing/2014/main" id="{72CD3A67-5CBB-28CD-29FF-EE62DF75DECD}"/>
              </a:ext>
            </a:extLst>
          </p:cNvPr>
          <p:cNvSpPr>
            <a:spLocks noGrp="1"/>
          </p:cNvSpPr>
          <p:nvPr>
            <p:ph type="sldNum" sz="quarter" idx="12"/>
          </p:nvPr>
        </p:nvSpPr>
        <p:spPr/>
        <p:txBody>
          <a:bodyPr/>
          <a:lstStyle/>
          <a:p>
            <a:fld id="{519954A3-9DFD-4C44-94BA-B95130A3BA1C}" type="slidenum">
              <a:rPr lang="en-US" smtClean="0"/>
              <a:t>13</a:t>
            </a:fld>
            <a:endParaRPr lang="en-US" dirty="0"/>
          </a:p>
        </p:txBody>
      </p:sp>
      <p:sp>
        <p:nvSpPr>
          <p:cNvPr id="2" name="Segnaposto piè di pagina 1">
            <a:extLst>
              <a:ext uri="{FF2B5EF4-FFF2-40B4-BE49-F238E27FC236}">
                <a16:creationId xmlns:a16="http://schemas.microsoft.com/office/drawing/2014/main" id="{12CDDCE8-1696-008D-E8FD-80EE5E5B2992}"/>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3" name="Segnaposto testo 8">
            <a:extLst>
              <a:ext uri="{FF2B5EF4-FFF2-40B4-BE49-F238E27FC236}">
                <a16:creationId xmlns:a16="http://schemas.microsoft.com/office/drawing/2014/main" id="{A86375A9-EFA9-CAEE-AE39-90DA81AF10A4}"/>
              </a:ext>
            </a:extLst>
          </p:cNvPr>
          <p:cNvSpPr>
            <a:spLocks noGrp="1"/>
          </p:cNvSpPr>
          <p:nvPr>
            <p:ph type="body" sz="half" idx="2"/>
          </p:nvPr>
        </p:nvSpPr>
        <p:spPr>
          <a:xfrm>
            <a:off x="839788" y="2057400"/>
            <a:ext cx="10706449" cy="4114800"/>
          </a:xfrm>
        </p:spPr>
        <p:txBody>
          <a:bodyPr>
            <a:normAutofit fontScale="850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Skörd och insamling:</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När grödorna är redo för skörd eller boskapen är redo för bearbetning, innebär detta steg insamling av jordbruksprodukter från gårdar och andra källor.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Bearbetning och raffinering:</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I detta steg bearbetas och förädlas jordbruksråvaror för att skapa produkter med mervärde. Detta kan omfatta produktion av biobränslen, biobaserade kemikalier, biologiskt nedbrytbara material och andra biobaserade produkter.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Distribution och logistik:</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Efter bearbetning måste de biobaserade produkterna distribueras till olika marknader och konsumenter. Effektiv logistik och transport spelar en viktig roll för att säkerställa att produkterna snabbt når sina avsedda destinationer.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Detaljhandel och konsumentmarknader:</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Detta steg omfattar försäljning av biobaserade produkter till slutkonsumenter genom olika detaljhandelskanaler. Bioekonomin syftar till att erbjuda hållbara och miljövänliga alternativ till traditionella produkter.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Hantering av avfall och biprodukter:</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Hållbara bioekonomiska värdekedjor betonar effektiv hantering av avfall och biprodukter som genereras i olika produktionsstadier. Dessa biprodukter kan användas för andra ändamål, till exempel för att generera energi genom biogasproduktion eller som råmaterial för andra industrier.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1125"/>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Forskning och innovation: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Konstant forskning och innovation är avgörande för den bioekonomiska jordbrukssektorn för att utveckla ny och förbättrad teknik, bättre grödor och mer hållbara jordbruksmetoder.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GB" dirty="0"/>
          </a:p>
        </p:txBody>
      </p:sp>
      <p:sp>
        <p:nvSpPr>
          <p:cNvPr id="4" name="Footer Placeholder 3">
            <a:extLst>
              <a:ext uri="{FF2B5EF4-FFF2-40B4-BE49-F238E27FC236}">
                <a16:creationId xmlns:a16="http://schemas.microsoft.com/office/drawing/2014/main" id="{552B4A98-8FCF-C24E-6CDD-99FCEE872182}"/>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61915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F7EA1-0CF4-BE22-8F38-C6900E174EA9}"/>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65778BDC-F152-5EB7-536A-4D444EEFEE2E}"/>
              </a:ext>
            </a:extLst>
          </p:cNvPr>
          <p:cNvSpPr>
            <a:spLocks noGrp="1"/>
          </p:cNvSpPr>
          <p:nvPr>
            <p:ph type="title"/>
          </p:nvPr>
        </p:nvSpPr>
        <p:spPr/>
        <p:txBody>
          <a:bodyPr/>
          <a:lstStyle/>
          <a:p>
            <a:r>
              <a:rPr lang="en-GB" dirty="0"/>
              <a:t>Kartläggning av värdekedjan</a:t>
            </a:r>
          </a:p>
        </p:txBody>
      </p:sp>
      <p:sp>
        <p:nvSpPr>
          <p:cNvPr id="6" name="Segnaposto numero diapositiva 5">
            <a:extLst>
              <a:ext uri="{FF2B5EF4-FFF2-40B4-BE49-F238E27FC236}">
                <a16:creationId xmlns:a16="http://schemas.microsoft.com/office/drawing/2014/main" id="{C09753C4-870C-3602-FCAE-9AC80A384D34}"/>
              </a:ext>
            </a:extLst>
          </p:cNvPr>
          <p:cNvSpPr>
            <a:spLocks noGrp="1"/>
          </p:cNvSpPr>
          <p:nvPr>
            <p:ph type="sldNum" sz="quarter" idx="12"/>
          </p:nvPr>
        </p:nvSpPr>
        <p:spPr/>
        <p:txBody>
          <a:bodyPr/>
          <a:lstStyle/>
          <a:p>
            <a:fld id="{519954A3-9DFD-4C44-94BA-B95130A3BA1C}" type="slidenum">
              <a:rPr lang="en-US" smtClean="0"/>
              <a:t>14</a:t>
            </a:fld>
            <a:endParaRPr lang="en-US" dirty="0"/>
          </a:p>
        </p:txBody>
      </p:sp>
      <p:sp>
        <p:nvSpPr>
          <p:cNvPr id="3" name="Segnaposto testo 8">
            <a:extLst>
              <a:ext uri="{FF2B5EF4-FFF2-40B4-BE49-F238E27FC236}">
                <a16:creationId xmlns:a16="http://schemas.microsoft.com/office/drawing/2014/main" id="{08A35D2D-97C9-7554-A7AA-823278D4C48F}"/>
              </a:ext>
            </a:extLst>
          </p:cNvPr>
          <p:cNvSpPr>
            <a:spLocks noGrp="1"/>
          </p:cNvSpPr>
          <p:nvPr>
            <p:ph type="body" sz="half" idx="2"/>
          </p:nvPr>
        </p:nvSpPr>
        <p:spPr>
          <a:xfrm>
            <a:off x="839788" y="2057400"/>
            <a:ext cx="3932237" cy="4114800"/>
          </a:xfrm>
        </p:spPr>
        <p:txBody>
          <a:bodyPr>
            <a:normAutofit/>
          </a:bodyPr>
          <a:lstStyle/>
          <a:p>
            <a:pPr marL="0" marR="0" algn="just">
              <a:lnSpc>
                <a:spcPct val="115000"/>
              </a:lnSpc>
              <a:spcBef>
                <a:spcPts val="0"/>
              </a:spcBef>
              <a:spcAft>
                <a:spcPts val="1125"/>
              </a:spcAft>
            </a:pPr>
            <a:r>
              <a:rPr lang="en-US" sz="2000" dirty="0">
                <a:solidFill>
                  <a:srgbClr val="000000"/>
                </a:solidFill>
                <a:effectLst/>
                <a:latin typeface="Calibri" panose="020F0502020204030204" pitchFamily="34" charset="0"/>
                <a:ea typeface="Calibri" panose="020F0502020204030204" pitchFamily="34" charset="0"/>
              </a:rPr>
              <a:t>Värdekedjekartor ger värdefull insikt i de integrerade aktiviteterna, aktörerna och tekniken, utöver materialflödet, och ger en föraning om omfattningen och den kvalitativa prestandapotentialen (i socioekonomiska och miljömässiga termer) inom varje livscykelstadium.</a:t>
            </a:r>
            <a:endParaRPr lang="en-GB" sz="2000" dirty="0"/>
          </a:p>
        </p:txBody>
      </p:sp>
      <p:pic>
        <p:nvPicPr>
          <p:cNvPr id="4" name="Picture 3" descr="Sustainability 10 01695 g007">
            <a:extLst>
              <a:ext uri="{FF2B5EF4-FFF2-40B4-BE49-F238E27FC236}">
                <a16:creationId xmlns:a16="http://schemas.microsoft.com/office/drawing/2014/main" id="{EB8A73C0-74F8-56C8-6545-E0A293BB39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8880" y="980757"/>
            <a:ext cx="6650882" cy="5324434"/>
          </a:xfrm>
          <a:prstGeom prst="rect">
            <a:avLst/>
          </a:prstGeom>
          <a:noFill/>
          <a:ln>
            <a:noFill/>
          </a:ln>
        </p:spPr>
      </p:pic>
      <p:pic>
        <p:nvPicPr>
          <p:cNvPr id="8" name="Picture 7" descr="A black text on a white background&#10;&#10;Description automatically generated">
            <a:extLst>
              <a:ext uri="{FF2B5EF4-FFF2-40B4-BE49-F238E27FC236}">
                <a16:creationId xmlns:a16="http://schemas.microsoft.com/office/drawing/2014/main" id="{710C4524-2714-8221-3439-0ED2E22DDAD5}"/>
              </a:ext>
            </a:extLst>
          </p:cNvPr>
          <p:cNvPicPr>
            <a:picLocks noChangeAspect="1"/>
          </p:cNvPicPr>
          <p:nvPr/>
        </p:nvPicPr>
        <p:blipFill>
          <a:blip r:embed="rId3"/>
          <a:stretch>
            <a:fillRect/>
          </a:stretch>
        </p:blipFill>
        <p:spPr>
          <a:xfrm>
            <a:off x="6643223" y="6305191"/>
            <a:ext cx="3651438" cy="469924"/>
          </a:xfrm>
          <a:prstGeom prst="rect">
            <a:avLst/>
          </a:prstGeom>
        </p:spPr>
      </p:pic>
      <p:sp>
        <p:nvSpPr>
          <p:cNvPr id="2" name="Footer Placeholder 1">
            <a:extLst>
              <a:ext uri="{FF2B5EF4-FFF2-40B4-BE49-F238E27FC236}">
                <a16:creationId xmlns:a16="http://schemas.microsoft.com/office/drawing/2014/main" id="{0D0869EB-8A83-30B2-38B5-C8E1B2708B2B}"/>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112042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C39514-EACD-7B5B-4E3C-DFC8B8B6884C}"/>
              </a:ext>
            </a:extLst>
          </p:cNvPr>
          <p:cNvSpPr>
            <a:spLocks noGrp="1"/>
          </p:cNvSpPr>
          <p:nvPr>
            <p:ph type="title"/>
          </p:nvPr>
        </p:nvSpPr>
        <p:spPr/>
        <p:txBody>
          <a:bodyPr>
            <a:normAutofit/>
          </a:bodyPr>
          <a:lstStyle/>
          <a:p>
            <a:r>
              <a:rPr lang="en-US" sz="2400" b="1" dirty="0">
                <a:effectLst/>
                <a:latin typeface="Calibri" panose="020F0502020204030204" pitchFamily="34" charset="0"/>
                <a:ea typeface="Calibri" panose="020F0502020204030204" pitchFamily="34" charset="0"/>
              </a:rPr>
              <a:t>Ekonomiska aspekter av </a:t>
            </a:r>
            <a:r>
              <a:rPr lang="en-US" sz="2400" dirty="0">
                <a:effectLst/>
                <a:latin typeface="Calibri" panose="020F0502020204030204" pitchFamily="34" charset="0"/>
                <a:ea typeface="Calibri" panose="020F0502020204030204" pitchFamily="34" charset="0"/>
              </a:rPr>
              <a:t>bioekonomin </a:t>
            </a:r>
            <a:endParaRPr lang="en-US" sz="2400" dirty="0"/>
          </a:p>
        </p:txBody>
      </p:sp>
      <p:sp>
        <p:nvSpPr>
          <p:cNvPr id="8" name="Vertical Text Placeholder 7">
            <a:extLst>
              <a:ext uri="{FF2B5EF4-FFF2-40B4-BE49-F238E27FC236}">
                <a16:creationId xmlns:a16="http://schemas.microsoft.com/office/drawing/2014/main" id="{5D7C78C2-E37E-040C-2B45-B7359C4B34BB}"/>
              </a:ext>
            </a:extLst>
          </p:cNvPr>
          <p:cNvSpPr>
            <a:spLocks noGrp="1"/>
          </p:cNvSpPr>
          <p:nvPr>
            <p:ph type="body" orient="vert" idx="1"/>
          </p:nvPr>
        </p:nvSpPr>
        <p:spPr>
          <a:xfrm rot="16200000">
            <a:off x="3212676" y="-1529061"/>
            <a:ext cx="5254624" cy="11372850"/>
          </a:xfrm>
        </p:spPr>
        <p:txBody>
          <a:bodyPr>
            <a:normAutofit fontScale="70000" lnSpcReduction="20000"/>
          </a:bodyPr>
          <a:lstStyle/>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Diversifiering av industrier:</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Bioekonomin syftar till att främja utvecklingen av olika industrier baserade på biobaserade resurser. Detta inkluderar sektorer som bioenergi, biobränslen, bioplaster, biobaserade kemikalier, biobaserade material och mycket mer. Genom att diversifiera industrierna minskar man beroendet av ändliga fossila resurser och främjar ekonomisk tillväxt genom innovation.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Hållbar resursförvaltning:</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Bioekonomin betonar hållbar förvaltning av biologiska resurser, såsom grödor, skogar, marint liv och avfallsmaterial. Hållbara metoder säkerställer att resurserna används på ett sätt som bevarar deras tillgänglighet för framtida generationer och förhindrar överexploatering.</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Skapande av arbetstillfällen och landsbygdsutveckling: </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Bioekonomin kan spela en viktig roll för att skapa arbetstillfällen och främja landsbygdsutveckling. Aktiviteter som hållbart jordbruk, skogsbruk och biobaserade industrier kan skapa sysselsättning på landsbygden, bidra till regional ekonomisk tillväxt och minska skillnaderna mellan stad och landsbygd.</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Cirkulär ekonomi:</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Bioekonomin omfattar en cirkulär ekonomimodell, där avfall och biprodukter används för att skapa produkter med mervärde. Detta tillvägagångssätt minskar avfallsproduktionen, främjar återvinning och förbättrar resurseffektiviteten, vilket minskar de totala produktionskostnaderna.</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Investeringar i innovation och forskning</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Bioekonomin är starkt beroende av forskning och innovation för att utveckla nya biobaserade tekniker och processer. Regeringar och privata sektorer investerar ofta i forskning och utveckling (FoU) för att förbättra effektiviteten och skalbarheten hos biobaserade industrier, vilket främjar tekniska framsteg.</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Fördelar för miljön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Genom att förlita sig på förnybara biologiska resurser har bioekonomin potential att minska utsläppen av växthusgaser och mildra klimatförändringarna. Att ersätta fossilbaserade produkter med biobaserade alternativ kan minska koldioxidavtrycket och bidra till en hållbar miljö.</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Marknadsmöjligheter och handel: </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Bioekonomin öppnar upp nya marknadsmöjligheter för biobaserade produkter både nationellt och internationellt. I takt med att efterfrågan på hållbara och miljövänliga produkter ökar kan länder som är starka aktörer inom bioekonomin dra nytta av ökad export och handel.</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Politiskt stöd och reglering:</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För att främja bioekonomin implementerar regeringar ofta stödjande policyer och regleringar. Det kan handla om ekonomiska incitament, skatteförmåner, mandat för förnybar energi och hållbarhetsstandarder för att uppmuntra införandet av biobaserad teknik.</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Utmaningar och risker:</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Trots de potentiella fördelarna står bioekonomin inför utmaningar som konkurrens om mark och resurser, potentiella effekter på livsmedelsförsörjningen och att säkerställa hållbarheten i biobaserade processer. Korrekt styrning, reglering och engagemang från intressenter är avgörande för att hantera dessa utmaningar på ett effektivt sätt.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US" dirty="0"/>
          </a:p>
        </p:txBody>
      </p:sp>
      <p:sp>
        <p:nvSpPr>
          <p:cNvPr id="6" name="Slide Number Placeholder 5">
            <a:extLst>
              <a:ext uri="{FF2B5EF4-FFF2-40B4-BE49-F238E27FC236}">
                <a16:creationId xmlns:a16="http://schemas.microsoft.com/office/drawing/2014/main" id="{DB0CF445-87E3-5CAF-7BA0-4F8217860BE7}"/>
              </a:ext>
            </a:extLst>
          </p:cNvPr>
          <p:cNvSpPr>
            <a:spLocks noGrp="1"/>
          </p:cNvSpPr>
          <p:nvPr>
            <p:ph type="sldNum" sz="quarter" idx="12"/>
          </p:nvPr>
        </p:nvSpPr>
        <p:spPr/>
        <p:txBody>
          <a:bodyPr/>
          <a:lstStyle/>
          <a:p>
            <a:fld id="{D57F1E4F-1CFF-5643-939E-217C01CDF565}" type="slidenum">
              <a:rPr lang="en-US" smtClean="0"/>
              <a:t>15</a:t>
            </a:fld>
            <a:endParaRPr lang="en-US" dirty="0"/>
          </a:p>
        </p:txBody>
      </p:sp>
      <p:sp>
        <p:nvSpPr>
          <p:cNvPr id="2" name="Segnaposto piè di pagina 1">
            <a:extLst>
              <a:ext uri="{FF2B5EF4-FFF2-40B4-BE49-F238E27FC236}">
                <a16:creationId xmlns:a16="http://schemas.microsoft.com/office/drawing/2014/main" id="{C777D48C-F0A8-DE3A-5B68-6D6B6BFEC74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3" name="Footer Placeholder 2">
            <a:extLst>
              <a:ext uri="{FF2B5EF4-FFF2-40B4-BE49-F238E27FC236}">
                <a16:creationId xmlns:a16="http://schemas.microsoft.com/office/drawing/2014/main" id="{DD0E441A-7596-9A1C-ED49-CA6C62D5A40C}"/>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188615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18D8-14FD-C332-4781-98A0950C87A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9EB630-71BF-FAF0-F39D-DC337B45659D}"/>
              </a:ext>
            </a:extLst>
          </p:cNvPr>
          <p:cNvSpPr>
            <a:spLocks noGrp="1"/>
          </p:cNvSpPr>
          <p:nvPr>
            <p:ph type="title"/>
          </p:nvPr>
        </p:nvSpPr>
        <p:spPr/>
        <p:txBody>
          <a:bodyPr>
            <a:normAutofit/>
          </a:bodyPr>
          <a:lstStyle/>
          <a:p>
            <a:r>
              <a:rPr lang="en-US" sz="2400" b="1" dirty="0">
                <a:effectLst/>
                <a:latin typeface="Calibri" panose="020F0502020204030204" pitchFamily="34" charset="0"/>
                <a:ea typeface="Calibri" panose="020F0502020204030204" pitchFamily="34" charset="0"/>
              </a:rPr>
              <a:t>Verktyg relaterade till ekonomiska aspekter av bioekonomi</a:t>
            </a:r>
            <a:endParaRPr lang="en-US" sz="2400" dirty="0"/>
          </a:p>
        </p:txBody>
      </p:sp>
      <p:sp>
        <p:nvSpPr>
          <p:cNvPr id="8" name="Vertical Text Placeholder 7">
            <a:extLst>
              <a:ext uri="{FF2B5EF4-FFF2-40B4-BE49-F238E27FC236}">
                <a16:creationId xmlns:a16="http://schemas.microsoft.com/office/drawing/2014/main" id="{93544517-3689-990E-87C4-16B84A2B573A}"/>
              </a:ext>
            </a:extLst>
          </p:cNvPr>
          <p:cNvSpPr>
            <a:spLocks noGrp="1"/>
          </p:cNvSpPr>
          <p:nvPr>
            <p:ph type="body" orient="vert" idx="1"/>
          </p:nvPr>
        </p:nvSpPr>
        <p:spPr>
          <a:xfrm rot="16200000">
            <a:off x="3163888" y="-1592263"/>
            <a:ext cx="5254624" cy="11372850"/>
          </a:xfrm>
        </p:spPr>
        <p:txBody>
          <a:bodyPr>
            <a:normAutofit fontScale="85000" lnSpcReduction="20000"/>
          </a:bodyPr>
          <a:lstStyle/>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Input-Output-analys: Denna teknik hjälper till att förstå de ömsesidiga beroendena mellan olika sektorer i ekonomin. Den kan användas för att uppskatta den ekonomiska effekten av bioekonomiska aktiviteter på olika branscher, sysselsättning och mervärde.</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Verktyg för livscykelanalys (LCA): LCA utvärderar miljöpåverkan i samband med en produkts livscykel. Dessa verktyg kan även inkludera ekonomiska aspekter, vilket hjälper till att bedöma kostnadseffektiviteten hos biobaserade produkter jämfört med konventionella alternativ.</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Ekonomiska modeller: Det finns olika ekonomiska modeller som kan simulera effekterna av olika policyer, marknadsvillkor och tekniska framsteg på bioekonomin. Exempel är CGE-modeller (Computable General Equilibrium) och agentbaserade modeller.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Programvara för bioekonomisk modellering: Vissa mjukvaruverktyg är särskilt utformade för bioekonomisk modellering. Dessa verktyg kan hjälpa till att analysera samspelet mellan ekologiska och ekonomiska system. Exempel på detta är Bioeconomy Impact Model (BIM) och </a:t>
            </a:r>
            <a:r>
              <a:rPr lang="en-US" sz="1800" dirty="0" err="1">
                <a:solidFill>
                  <a:srgbClr val="2987C7"/>
                </a:solidFill>
                <a:effectLst/>
                <a:latin typeface="Calibri" panose="020F0502020204030204" pitchFamily="34" charset="0"/>
                <a:ea typeface="Calibri" panose="020F0502020204030204" pitchFamily="34" charset="0"/>
                <a:cs typeface="Open Sans" panose="020B0606030504020204" pitchFamily="34" charset="0"/>
              </a:rPr>
              <a:t>BioEcon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Verktyg för kostnads-nyttoanalys (CBA): CBA bedömer kostnaderna och fördelarna med ett projekt eller en policy, inklusive de som är relaterade till bioekonomin. Dessa verktyg hjälper beslutsfattare att jämföra olika alternativ och fastställa det mest ekonomiskt lönsamma valet.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Verktyg för marknadsanalys: Verktyg som ger insikter om marknadstrender, efterfrågan och prissättning för biobaserade produkter kan vara avgörande för att förstå den ekonomiska potentialen i bioekonomin.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Programvara för finansiell analys: Vid bedömning av de ekonomiska aspekterna av bioekonomiprojekt kan verktyg för finansiell analys hjälpa till att beräkna mått som nettonuvärde (NPV), internränta (IRR) och återbetalningsperiod.</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Programvara för statistik: Programvara som R eller Python med lämpliga bibliotek kan användas för statistisk analys av ekonomiska data relaterade till bioekonomin.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GIS-verktyg (geografiskt informationssystem): GIS kan användas för att analysera rumsliga data relaterade till bioekonomiska aktiviteter, såsom markanvändning, resursfördelning och transportnätverk.</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Databaser och datalager: Tillgång till relevanta ekonomiska data är avgörande för analysen. Olika databaser tillhandahåller ekonomiska och miljömässiga data relaterade till bioekonomin, till exempel statistiska kontor, forskningsinstitut och internationella organisationer.</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0" marR="0" lvl="0" indent="0" algn="just">
              <a:lnSpc>
                <a:spcPct val="115000"/>
              </a:lnSpc>
              <a:spcBef>
                <a:spcPts val="600"/>
              </a:spcBef>
              <a:spcAft>
                <a:spcPts val="0"/>
              </a:spcAft>
              <a:buNone/>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US" dirty="0"/>
          </a:p>
        </p:txBody>
      </p:sp>
      <p:sp>
        <p:nvSpPr>
          <p:cNvPr id="6" name="Slide Number Placeholder 5">
            <a:extLst>
              <a:ext uri="{FF2B5EF4-FFF2-40B4-BE49-F238E27FC236}">
                <a16:creationId xmlns:a16="http://schemas.microsoft.com/office/drawing/2014/main" id="{8187EF74-988D-6A6B-A069-F21833B1F979}"/>
              </a:ext>
            </a:extLst>
          </p:cNvPr>
          <p:cNvSpPr>
            <a:spLocks noGrp="1"/>
          </p:cNvSpPr>
          <p:nvPr>
            <p:ph type="sldNum" sz="quarter" idx="12"/>
          </p:nvPr>
        </p:nvSpPr>
        <p:spPr/>
        <p:txBody>
          <a:bodyPr/>
          <a:lstStyle/>
          <a:p>
            <a:fld id="{D57F1E4F-1CFF-5643-939E-217C01CDF565}" type="slidenum">
              <a:rPr lang="en-US" smtClean="0"/>
              <a:t>16</a:t>
            </a:fld>
            <a:endParaRPr lang="en-US" dirty="0"/>
          </a:p>
        </p:txBody>
      </p:sp>
      <p:sp>
        <p:nvSpPr>
          <p:cNvPr id="2" name="Segnaposto piè di pagina 1">
            <a:extLst>
              <a:ext uri="{FF2B5EF4-FFF2-40B4-BE49-F238E27FC236}">
                <a16:creationId xmlns:a16="http://schemas.microsoft.com/office/drawing/2014/main" id="{B8101576-5113-85C7-2F6A-33DF3C82C4E8}"/>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3" name="Footer Placeholder 2">
            <a:extLst>
              <a:ext uri="{FF2B5EF4-FFF2-40B4-BE49-F238E27FC236}">
                <a16:creationId xmlns:a16="http://schemas.microsoft.com/office/drawing/2014/main" id="{546A88FB-86A4-A1E3-6787-962AA2BE971C}"/>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377245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4538-1550-5770-4F6C-550C4FC617B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E3933F-C86C-3035-7975-178461BF1BB4}"/>
              </a:ext>
            </a:extLst>
          </p:cNvPr>
          <p:cNvSpPr>
            <a:spLocks noGrp="1"/>
          </p:cNvSpPr>
          <p:nvPr>
            <p:ph type="title"/>
          </p:nvPr>
        </p:nvSpPr>
        <p:spPr/>
        <p:txBody>
          <a:bodyPr>
            <a:normAutofit/>
          </a:bodyPr>
          <a:lstStyle/>
          <a:p>
            <a:r>
              <a:rPr lang="en-US" sz="2400" b="1" dirty="0">
                <a:effectLst/>
                <a:latin typeface="Calibri" panose="020F0502020204030204" pitchFamily="34" charset="0"/>
                <a:ea typeface="Calibri" panose="020F0502020204030204" pitchFamily="34" charset="0"/>
              </a:rPr>
              <a:t>Livscykelanalys (LCA) </a:t>
            </a:r>
            <a:endParaRPr lang="en-US" sz="2400" dirty="0"/>
          </a:p>
        </p:txBody>
      </p:sp>
      <p:sp>
        <p:nvSpPr>
          <p:cNvPr id="8" name="Vertical Text Placeholder 7">
            <a:extLst>
              <a:ext uri="{FF2B5EF4-FFF2-40B4-BE49-F238E27FC236}">
                <a16:creationId xmlns:a16="http://schemas.microsoft.com/office/drawing/2014/main" id="{576DCFB2-869C-B265-D6D8-DB946206C43C}"/>
              </a:ext>
            </a:extLst>
          </p:cNvPr>
          <p:cNvSpPr>
            <a:spLocks noGrp="1"/>
          </p:cNvSpPr>
          <p:nvPr>
            <p:ph type="body" orient="vert" idx="1"/>
          </p:nvPr>
        </p:nvSpPr>
        <p:spPr>
          <a:xfrm rot="16200000">
            <a:off x="3163888" y="-1592263"/>
            <a:ext cx="5254624" cy="11372850"/>
          </a:xfrm>
        </p:spPr>
        <p:txBody>
          <a:bodyPr>
            <a:normAutofit lnSpcReduction="10000"/>
          </a:bodyPr>
          <a:lstStyle/>
          <a:p>
            <a:pPr marL="0" marR="0" algn="just">
              <a:lnSpc>
                <a:spcPct val="115000"/>
              </a:lnSpc>
              <a:spcBef>
                <a:spcPts val="0"/>
              </a:spcBef>
              <a:spcAft>
                <a:spcPts val="1125"/>
              </a:spcAft>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LCA är en strukturerad, omfattande och internationellt </a:t>
            </a:r>
            <a:r>
              <a:rPr lang="en-US" sz="1800" b="1" dirty="0" err="1">
                <a:solidFill>
                  <a:srgbClr val="0070C0"/>
                </a:solidFill>
                <a:effectLst/>
                <a:latin typeface="Calibri" panose="020F0502020204030204" pitchFamily="34" charset="0"/>
                <a:ea typeface="Calibri" panose="020F0502020204030204" pitchFamily="34" charset="0"/>
                <a:cs typeface="Open Sans" panose="020B0606030504020204" pitchFamily="34" charset="0"/>
              </a:rPr>
              <a:t>standardiserad </a:t>
            </a: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metod (ISO 2006)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som syftar till att bedöma den potentiella miljöpåverkan från en produkt, en process eller ett system under hela dess livscykel, från utvinning av råmaterial till slutet av dess livslängd. Dess mål är att: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kvantifiera alla relevanta flöden av råmaterial som förbrukas och föroreningar som släpps ut genom hela leveranskedjan;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på ett heltäckande sätt bedöma de potentiella effekterna på miljön och människors hälsa av en produkts hela leveranskedja, och identifiera hotspots för miljöpåverkan i hela leveranskedjan;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identifiera avvägningar mellan livscykelstadier, påverkanskategorier eller regioner som kan leda till en förskjutning av miljöbelastningen.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457200" marR="0" indent="0" algn="just">
              <a:lnSpc>
                <a:spcPct val="115000"/>
              </a:lnSpc>
              <a:spcBef>
                <a:spcPts val="0"/>
              </a:spcBef>
              <a:spcAft>
                <a:spcPts val="0"/>
              </a:spcAft>
            </a:pP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0" indent="0">
              <a:buNone/>
            </a:pPr>
            <a:r>
              <a:rPr lang="en-US" sz="1800" dirty="0">
                <a:solidFill>
                  <a:srgbClr val="000000"/>
                </a:solidFill>
                <a:effectLst/>
                <a:latin typeface="Calibri" panose="020F0502020204030204" pitchFamily="34" charset="0"/>
                <a:ea typeface="Calibri" panose="020F0502020204030204" pitchFamily="34" charset="0"/>
              </a:rPr>
              <a:t>LCA implementeras i fyra faser: </a:t>
            </a:r>
          </a:p>
          <a:p>
            <a:pPr marL="342900" indent="-342900">
              <a:buAutoNum type="arabicParenBoth"/>
            </a:pPr>
            <a:r>
              <a:rPr lang="en-US" sz="1800" dirty="0">
                <a:solidFill>
                  <a:srgbClr val="000000"/>
                </a:solidFill>
                <a:effectLst/>
                <a:latin typeface="Calibri" panose="020F0502020204030204" pitchFamily="34" charset="0"/>
                <a:ea typeface="Calibri" panose="020F0502020204030204" pitchFamily="34" charset="0"/>
              </a:rPr>
              <a:t>Definition av mål och omfattning; </a:t>
            </a:r>
          </a:p>
          <a:p>
            <a:pPr marL="342900" indent="-342900">
              <a:buAutoNum type="arabicParenBoth"/>
            </a:pPr>
            <a:r>
              <a:rPr lang="en-US" sz="1800" dirty="0">
                <a:solidFill>
                  <a:srgbClr val="000000"/>
                </a:solidFill>
                <a:effectLst/>
                <a:latin typeface="Calibri" panose="020F0502020204030204" pitchFamily="34" charset="0"/>
                <a:ea typeface="Calibri" panose="020F0502020204030204" pitchFamily="34" charset="0"/>
              </a:rPr>
              <a:t>livscykelinventering (LC I); </a:t>
            </a:r>
          </a:p>
          <a:p>
            <a:pPr marL="0" indent="0">
              <a:buNone/>
            </a:pPr>
            <a:r>
              <a:rPr lang="en-US" sz="1800" dirty="0">
                <a:solidFill>
                  <a:srgbClr val="000000"/>
                </a:solidFill>
                <a:effectLst/>
                <a:latin typeface="Calibri" panose="020F0502020204030204" pitchFamily="34" charset="0"/>
                <a:ea typeface="Calibri" panose="020F0502020204030204" pitchFamily="34" charset="0"/>
              </a:rPr>
              <a:t>(3) konsekvensbedömning av livscykeln (LC IA), och </a:t>
            </a:r>
          </a:p>
          <a:p>
            <a:pPr marL="0" indent="0">
              <a:buNone/>
            </a:pPr>
            <a:r>
              <a:rPr lang="en-US" sz="1800" dirty="0">
                <a:solidFill>
                  <a:srgbClr val="000000"/>
                </a:solidFill>
                <a:effectLst/>
                <a:latin typeface="Calibri" panose="020F0502020204030204" pitchFamily="34" charset="0"/>
                <a:ea typeface="Calibri" panose="020F0502020204030204" pitchFamily="34" charset="0"/>
              </a:rPr>
              <a:t>(4) Tolkning av resultaten. </a:t>
            </a:r>
            <a:endParaRPr lang="en-US" dirty="0"/>
          </a:p>
        </p:txBody>
      </p:sp>
      <p:sp>
        <p:nvSpPr>
          <p:cNvPr id="6" name="Slide Number Placeholder 5">
            <a:extLst>
              <a:ext uri="{FF2B5EF4-FFF2-40B4-BE49-F238E27FC236}">
                <a16:creationId xmlns:a16="http://schemas.microsoft.com/office/drawing/2014/main" id="{60ACBCF7-79C6-8DB8-AB4E-2C77A6D381BC}"/>
              </a:ext>
            </a:extLst>
          </p:cNvPr>
          <p:cNvSpPr>
            <a:spLocks noGrp="1"/>
          </p:cNvSpPr>
          <p:nvPr>
            <p:ph type="sldNum" sz="quarter" idx="12"/>
          </p:nvPr>
        </p:nvSpPr>
        <p:spPr/>
        <p:txBody>
          <a:bodyPr/>
          <a:lstStyle/>
          <a:p>
            <a:fld id="{D57F1E4F-1CFF-5643-939E-217C01CDF565}" type="slidenum">
              <a:rPr lang="en-US" smtClean="0"/>
              <a:t>17</a:t>
            </a:fld>
            <a:endParaRPr lang="en-US" dirty="0"/>
          </a:p>
        </p:txBody>
      </p:sp>
      <p:sp>
        <p:nvSpPr>
          <p:cNvPr id="2" name="Segnaposto piè di pagina 1">
            <a:extLst>
              <a:ext uri="{FF2B5EF4-FFF2-40B4-BE49-F238E27FC236}">
                <a16:creationId xmlns:a16="http://schemas.microsoft.com/office/drawing/2014/main" id="{882A54AB-3BDF-B52A-5D7E-B7A368B9DE0C}"/>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3" name="Footer Placeholder 2">
            <a:extLst>
              <a:ext uri="{FF2B5EF4-FFF2-40B4-BE49-F238E27FC236}">
                <a16:creationId xmlns:a16="http://schemas.microsoft.com/office/drawing/2014/main" id="{446B1FE6-A098-1B7D-8C37-C8E361722211}"/>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282636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0596B-0C52-BDC0-855E-C41A9BCF6D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86CCB0-5F7C-50BD-CDF3-F36265058E8D}"/>
              </a:ext>
            </a:extLst>
          </p:cNvPr>
          <p:cNvSpPr>
            <a:spLocks noGrp="1"/>
          </p:cNvSpPr>
          <p:nvPr>
            <p:ph type="title"/>
          </p:nvPr>
        </p:nvSpPr>
        <p:spPr/>
        <p:txBody>
          <a:bodyPr>
            <a:normAutofit/>
          </a:bodyPr>
          <a:lstStyle/>
          <a:p>
            <a:r>
              <a:rPr lang="en-US" sz="2400" b="1" dirty="0">
                <a:solidFill>
                  <a:srgbClr val="0070C0"/>
                </a:solidFill>
                <a:effectLst/>
                <a:latin typeface="Calibri" panose="020F0502020204030204" pitchFamily="34" charset="0"/>
                <a:ea typeface="Calibri" panose="020F0502020204030204" pitchFamily="34" charset="0"/>
              </a:rPr>
              <a:t>Strategisk </a:t>
            </a:r>
            <a:r>
              <a:rPr lang="en-US" sz="2400" b="1" dirty="0">
                <a:solidFill>
                  <a:srgbClr val="0070C0"/>
                </a:solidFill>
                <a:latin typeface="Calibri" panose="020F0502020204030204" pitchFamily="34" charset="0"/>
              </a:rPr>
              <a:t>förvaltningsplan</a:t>
            </a:r>
          </a:p>
        </p:txBody>
      </p:sp>
      <p:sp>
        <p:nvSpPr>
          <p:cNvPr id="8" name="Vertical Text Placeholder 7">
            <a:extLst>
              <a:ext uri="{FF2B5EF4-FFF2-40B4-BE49-F238E27FC236}">
                <a16:creationId xmlns:a16="http://schemas.microsoft.com/office/drawing/2014/main" id="{FCE4821F-0C89-435B-69AF-1596B54A9D1B}"/>
              </a:ext>
            </a:extLst>
          </p:cNvPr>
          <p:cNvSpPr>
            <a:spLocks noGrp="1"/>
          </p:cNvSpPr>
          <p:nvPr>
            <p:ph idx="1"/>
          </p:nvPr>
        </p:nvSpPr>
        <p:spPr/>
        <p:txBody>
          <a:bodyPr>
            <a:normAutofit fontScale="92500" lnSpcReduction="20000"/>
          </a:bodyPr>
          <a:lstStyle/>
          <a:p>
            <a:pPr marL="0" marR="0" indent="0" algn="just">
              <a:lnSpc>
                <a:spcPct val="115000"/>
              </a:lnSpc>
              <a:spcBef>
                <a:spcPts val="0"/>
              </a:spcBef>
              <a:spcAft>
                <a:spcPts val="1125"/>
              </a:spcAft>
              <a:buNone/>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Genomförandet av en hållbar bioekonomiplan kan kräva förändringar och förbättringar av många aspekter av landsbygdsföretag. Dessa kan i förekommande fall omfatta</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förbättra befintliga leverans- och värdekedjor och utveckla nya;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Förändra metoder och system för markförvaltning för att se till att jord- och skogsbrukssektorerna skyddar sina jordar och sin produktionsförmåga mot effekterna av klimatförändringarna;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förändra hur naturresurser förvaltas för att säkerställa att de fortfarande kommer att finnas tillgängliga för framtida generationer att använda;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tillhandahålla miljömässiga kollektiva nyttigheter, inklusive biologisk mångfald och landskap med högt naturvärde, som en resurs för bioekonomiska tjänster;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öka värdet på befintliga produkter och skapa nya i en cirkulär bioekonomi;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bygga upp de färdigheter, kunskaper och den förmåga som krävs för att få allt detta att hända.</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10675B7F-504D-FE9D-6FBC-EDC8A3FA9B64}"/>
              </a:ext>
            </a:extLst>
          </p:cNvPr>
          <p:cNvSpPr>
            <a:spLocks noGrp="1"/>
          </p:cNvSpPr>
          <p:nvPr>
            <p:ph type="sldNum" sz="quarter" idx="12"/>
          </p:nvPr>
        </p:nvSpPr>
        <p:spPr/>
        <p:txBody>
          <a:bodyPr/>
          <a:lstStyle/>
          <a:p>
            <a:fld id="{D57F1E4F-1CFF-5643-939E-217C01CDF565}" type="slidenum">
              <a:rPr lang="en-US" smtClean="0"/>
              <a:t>18</a:t>
            </a:fld>
            <a:endParaRPr lang="en-US" dirty="0"/>
          </a:p>
        </p:txBody>
      </p:sp>
      <p:sp>
        <p:nvSpPr>
          <p:cNvPr id="2" name="Segnaposto piè di pagina 1">
            <a:extLst>
              <a:ext uri="{FF2B5EF4-FFF2-40B4-BE49-F238E27FC236}">
                <a16:creationId xmlns:a16="http://schemas.microsoft.com/office/drawing/2014/main" id="{0E65D41D-7369-AFC0-1113-D5200B80AA14}"/>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pic>
        <p:nvPicPr>
          <p:cNvPr id="3074" name="Picture 2" descr="Free Crop anonymous black male freelancer working on netbook in park cafe Stock Photo">
            <a:extLst>
              <a:ext uri="{FF2B5EF4-FFF2-40B4-BE49-F238E27FC236}">
                <a16:creationId xmlns:a16="http://schemas.microsoft.com/office/drawing/2014/main" id="{E36A1CEF-7774-D811-97E8-0E32B6D0C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14" y="2334407"/>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541E0F3-577C-E52C-031A-0DC1CBD22284}"/>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212503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E0D6-D871-AEA7-6E93-30AB6A7FCE32}"/>
              </a:ext>
            </a:extLst>
          </p:cNvPr>
          <p:cNvSpPr>
            <a:spLocks noGrp="1"/>
          </p:cNvSpPr>
          <p:nvPr>
            <p:ph type="title"/>
          </p:nvPr>
        </p:nvSpPr>
        <p:spPr>
          <a:xfrm>
            <a:off x="838200" y="681038"/>
            <a:ext cx="10515600" cy="706440"/>
          </a:xfrm>
        </p:spPr>
        <p:txBody>
          <a:bodyPr/>
          <a:lstStyle/>
          <a:p>
            <a:pPr marL="0" marR="0">
              <a:lnSpc>
                <a:spcPct val="115000"/>
              </a:lnSpc>
              <a:spcBef>
                <a:spcPts val="0"/>
              </a:spcBef>
              <a:spcAft>
                <a:spcPts val="1125"/>
              </a:spcAft>
            </a:pPr>
            <a:r>
              <a:rPr lang="en-US" sz="1800" b="1"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a:t>
            </a:r>
            <a:br>
              <a:rPr lang="en-US" sz="1800" dirty="0">
                <a:solidFill>
                  <a:srgbClr val="000000"/>
                </a:solidFill>
                <a:effectLst/>
                <a:latin typeface="Minion Pro"/>
                <a:ea typeface="Times New Roman" panose="02020603050405020304" pitchFamily="18" charset="0"/>
                <a:cs typeface="Open Sans" panose="020B0606030504020204" pitchFamily="34" charset="0"/>
              </a:rPr>
            </a:br>
            <a:r>
              <a:rPr lang="en-US" sz="1800" b="1" i="1" dirty="0">
                <a:solidFill>
                  <a:srgbClr val="000000"/>
                </a:solidFill>
                <a:effectLst/>
                <a:latin typeface="Calibri" panose="020F0502020204030204" pitchFamily="34" charset="0"/>
                <a:ea typeface="Times New Roman" panose="02020603050405020304" pitchFamily="18" charset="0"/>
              </a:rPr>
              <a:t>Enkla steg för hur man utvecklar en tjänsteprodukt inom bioekonomi </a:t>
            </a:r>
            <a:r>
              <a:rPr lang="en-US" sz="1800" b="1" i="1" dirty="0">
                <a:solidFill>
                  <a:srgbClr val="000000"/>
                </a:solidFill>
                <a:effectLst/>
                <a:latin typeface="Calibri" panose="020F0502020204030204" pitchFamily="34" charset="0"/>
                <a:ea typeface="Calibri" panose="020F0502020204030204" pitchFamily="34" charset="0"/>
              </a:rPr>
              <a:t>bioekonomi</a:t>
            </a:r>
            <a:endParaRPr lang="en-US" dirty="0"/>
          </a:p>
        </p:txBody>
      </p:sp>
      <p:sp>
        <p:nvSpPr>
          <p:cNvPr id="3" name="Vertical Text Placeholder 2">
            <a:extLst>
              <a:ext uri="{FF2B5EF4-FFF2-40B4-BE49-F238E27FC236}">
                <a16:creationId xmlns:a16="http://schemas.microsoft.com/office/drawing/2014/main" id="{A5527DBA-8EB0-D177-1DD5-0BE752089810}"/>
              </a:ext>
            </a:extLst>
          </p:cNvPr>
          <p:cNvSpPr>
            <a:spLocks noGrp="1"/>
          </p:cNvSpPr>
          <p:nvPr>
            <p:ph type="body" orient="vert" idx="1"/>
          </p:nvPr>
        </p:nvSpPr>
        <p:spPr/>
        <p:txBody>
          <a:bodyPr/>
          <a:lstStyle/>
          <a:p>
            <a:endParaRPr lang="en-US" dirty="0"/>
          </a:p>
        </p:txBody>
      </p:sp>
      <p:sp>
        <p:nvSpPr>
          <p:cNvPr id="4" name="Footer Placeholder 3">
            <a:extLst>
              <a:ext uri="{FF2B5EF4-FFF2-40B4-BE49-F238E27FC236}">
                <a16:creationId xmlns:a16="http://schemas.microsoft.com/office/drawing/2014/main" id="{0854F07D-9E48-9D3B-B0A7-B91704FA7651}"/>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5" name="Slide Number Placeholder 4">
            <a:extLst>
              <a:ext uri="{FF2B5EF4-FFF2-40B4-BE49-F238E27FC236}">
                <a16:creationId xmlns:a16="http://schemas.microsoft.com/office/drawing/2014/main" id="{4D7DA295-69CE-A1EA-4C23-A3C7E94598F3}"/>
              </a:ext>
            </a:extLst>
          </p:cNvPr>
          <p:cNvSpPr>
            <a:spLocks noGrp="1"/>
          </p:cNvSpPr>
          <p:nvPr>
            <p:ph type="sldNum" sz="quarter" idx="12"/>
          </p:nvPr>
        </p:nvSpPr>
        <p:spPr/>
        <p:txBody>
          <a:bodyPr/>
          <a:lstStyle/>
          <a:p>
            <a:fld id="{89333C77-0158-454C-844F-B7AB9BD7DAD4}" type="slidenum">
              <a:rPr lang="en-US" smtClean="0"/>
              <a:t>19</a:t>
            </a:fld>
            <a:endParaRPr lang="en-US" dirty="0"/>
          </a:p>
        </p:txBody>
      </p:sp>
      <p:graphicFrame>
        <p:nvGraphicFramePr>
          <p:cNvPr id="6" name="Diagram 5">
            <a:extLst>
              <a:ext uri="{FF2B5EF4-FFF2-40B4-BE49-F238E27FC236}">
                <a16:creationId xmlns:a16="http://schemas.microsoft.com/office/drawing/2014/main" id="{853E1BA7-BD1A-18CC-ADD7-D6284BCF3303}"/>
              </a:ext>
            </a:extLst>
          </p:cNvPr>
          <p:cNvGraphicFramePr/>
          <p:nvPr>
            <p:extLst>
              <p:ext uri="{D42A27DB-BD31-4B8C-83A1-F6EECF244321}">
                <p14:modId xmlns:p14="http://schemas.microsoft.com/office/powerpoint/2010/main" val="1803894651"/>
              </p:ext>
            </p:extLst>
          </p:nvPr>
        </p:nvGraphicFramePr>
        <p:xfrm>
          <a:off x="247649" y="1504950"/>
          <a:ext cx="11668125"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yellow oval with black text">
            <a:extLst>
              <a:ext uri="{FF2B5EF4-FFF2-40B4-BE49-F238E27FC236}">
                <a16:creationId xmlns:a16="http://schemas.microsoft.com/office/drawing/2014/main" id="{530CB9C9-779E-F2B5-CA73-51D28BD0FCD7}"/>
              </a:ext>
            </a:extLst>
          </p:cNvPr>
          <p:cNvPicPr>
            <a:picLocks noChangeAspect="1"/>
          </p:cNvPicPr>
          <p:nvPr/>
        </p:nvPicPr>
        <p:blipFill>
          <a:blip r:embed="rId7"/>
          <a:stretch>
            <a:fillRect/>
          </a:stretch>
        </p:blipFill>
        <p:spPr>
          <a:xfrm>
            <a:off x="6257925" y="5067300"/>
            <a:ext cx="4714875" cy="1679571"/>
          </a:xfrm>
          <a:prstGeom prst="rect">
            <a:avLst/>
          </a:prstGeom>
        </p:spPr>
      </p:pic>
    </p:spTree>
    <p:extLst>
      <p:ext uri="{BB962C8B-B14F-4D97-AF65-F5344CB8AC3E}">
        <p14:creationId xmlns:p14="http://schemas.microsoft.com/office/powerpoint/2010/main" val="44936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3999" y="2123259"/>
            <a:ext cx="9510793" cy="2898191"/>
          </a:xfrm>
        </p:spPr>
        <p:txBody>
          <a:bodyPr>
            <a:normAutofit fontScale="90000"/>
          </a:bodyPr>
          <a:lstStyle/>
          <a:p>
            <a:br>
              <a:rPr lang="en-GB" b="1" dirty="0">
                <a:solidFill>
                  <a:srgbClr val="94C020"/>
                </a:solidFill>
                <a:latin typeface="+mn-lt"/>
              </a:rPr>
            </a:br>
            <a:br>
              <a:rPr lang="en-GB" b="1" dirty="0">
                <a:solidFill>
                  <a:srgbClr val="94C020"/>
                </a:solidFill>
                <a:latin typeface="+mn-lt"/>
              </a:rPr>
            </a:br>
            <a:br>
              <a:rPr lang="en-GB" b="1" dirty="0">
                <a:solidFill>
                  <a:srgbClr val="94C020"/>
                </a:solidFill>
                <a:latin typeface="+mn-lt"/>
              </a:rPr>
            </a:br>
            <a:br>
              <a:rPr lang="en-GB" b="1" dirty="0">
                <a:solidFill>
                  <a:srgbClr val="94C020"/>
                </a:solidFill>
                <a:latin typeface="+mn-lt"/>
              </a:rPr>
            </a:br>
            <a:r>
              <a:rPr lang="en-GB" b="1" dirty="0">
                <a:solidFill>
                  <a:srgbClr val="94C020"/>
                </a:solidFill>
                <a:latin typeface="+mn-lt"/>
              </a:rPr>
              <a:t>Kurs: YRKESUTBILDNING</a:t>
            </a:r>
            <a:br>
              <a:rPr lang="en-GB" b="1" dirty="0">
                <a:solidFill>
                  <a:srgbClr val="94C020"/>
                </a:solidFill>
                <a:latin typeface="+mn-lt"/>
              </a:rPr>
            </a:br>
            <a:r>
              <a:rPr lang="en-GB" sz="4900" b="1" dirty="0">
                <a:solidFill>
                  <a:srgbClr val="94C020"/>
                </a:solidFill>
                <a:latin typeface="+mn-lt"/>
              </a:rPr>
              <a:t>Modul: </a:t>
            </a:r>
            <a:r>
              <a:rPr lang="en-US" sz="4900" b="1" dirty="0">
                <a:solidFill>
                  <a:srgbClr val="94C020"/>
                </a:solidFill>
                <a:latin typeface="+mn-lt"/>
              </a:rPr>
              <a:t>Bioekonomi, cirkulär ekonomi och biobaserade produkter</a:t>
            </a:r>
            <a:br>
              <a:rPr lang="en-US" b="1" dirty="0">
                <a:solidFill>
                  <a:srgbClr val="94C020"/>
                </a:solidFill>
                <a:latin typeface="+mn-lt"/>
              </a:rPr>
            </a:br>
            <a:r>
              <a:rPr lang="en-GB" sz="4900" b="1" dirty="0" err="1">
                <a:solidFill>
                  <a:srgbClr val="00B0F0"/>
                </a:solidFill>
                <a:latin typeface="+mn-lt"/>
              </a:rPr>
              <a:t>Delämne</a:t>
            </a:r>
            <a:r>
              <a:rPr lang="en-GB" sz="4900" dirty="0">
                <a:solidFill>
                  <a:srgbClr val="00B0F0"/>
                </a:solidFill>
              </a:rPr>
              <a:t>: </a:t>
            </a:r>
            <a:r>
              <a:rPr lang="en-US" sz="4900" dirty="0">
                <a:solidFill>
                  <a:srgbClr val="00B0F0"/>
                </a:solidFill>
              </a:rPr>
              <a:t>Introduktion till bioekonomi - Nya värdekedjor, innovation och grundläggande ekonomi i bioekonomin (C4)</a:t>
            </a:r>
            <a:endParaRPr lang="en-GB" sz="4900" dirty="0">
              <a:solidFill>
                <a:srgbClr val="00B0F0"/>
              </a:solidFill>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543550"/>
            <a:ext cx="9144000" cy="1011710"/>
          </a:xfrm>
        </p:spPr>
        <p:txBody>
          <a:bodyPr/>
          <a:lstStyle/>
          <a:p>
            <a:pPr marL="0" indent="0">
              <a:buNone/>
            </a:pPr>
            <a:r>
              <a:rPr lang="en-GB" b="1" dirty="0">
                <a:solidFill>
                  <a:schemeClr val="tx1">
                    <a:lumMod val="65000"/>
                    <a:lumOff val="35000"/>
                  </a:schemeClr>
                </a:solidFill>
              </a:rPr>
              <a:t>Författare</a:t>
            </a:r>
            <a:r>
              <a:rPr lang="it-IT" b="1" dirty="0">
                <a:solidFill>
                  <a:schemeClr val="tx1">
                    <a:lumMod val="65000"/>
                    <a:lumOff val="35000"/>
                  </a:schemeClr>
                </a:solidFill>
              </a:rPr>
              <a:t>: Olympic Training &amp; Consulting Ltd. </a:t>
            </a:r>
          </a:p>
        </p:txBody>
      </p:sp>
      <p:sp>
        <p:nvSpPr>
          <p:cNvPr id="4" name="Footer Placeholder 3">
            <a:extLst>
              <a:ext uri="{FF2B5EF4-FFF2-40B4-BE49-F238E27FC236}">
                <a16:creationId xmlns:a16="http://schemas.microsoft.com/office/drawing/2014/main" id="{4CF4B1BB-C6AA-E1AE-0B8A-9FB1567DDE50}"/>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5" name="Slide Number Placeholder 4">
            <a:extLst>
              <a:ext uri="{FF2B5EF4-FFF2-40B4-BE49-F238E27FC236}">
                <a16:creationId xmlns:a16="http://schemas.microsoft.com/office/drawing/2014/main" id="{A0B4FE8A-1B23-AB0E-3345-C170B890F79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Inledning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590550" y="1466850"/>
            <a:ext cx="9134475" cy="4710113"/>
          </a:xfrm>
        </p:spPr>
        <p:txBody>
          <a:bodyPr>
            <a:normAutofit fontScale="47500" lnSpcReduction="20000"/>
          </a:bodyPr>
          <a:lstStyle/>
          <a:p>
            <a:pPr marL="0" indent="0" algn="ctr">
              <a:buNone/>
            </a:pPr>
            <a:r>
              <a:rPr lang="en-US" sz="3400" dirty="0"/>
              <a:t>Kursens läranderesultat, specifika kunskaper, färdigheter och kompetenser på en lämplig nivå, som de studerande ska förvärva genom att framgångsrikt slutföra kursen, beskrivs:</a:t>
            </a:r>
          </a:p>
          <a:p>
            <a:pPr marL="0" indent="0">
              <a:buNone/>
            </a:pPr>
            <a:r>
              <a:rPr lang="en-US" b="1" dirty="0">
                <a:solidFill>
                  <a:srgbClr val="00B0F0"/>
                </a:solidFill>
              </a:rPr>
              <a:t>Kunskap</a:t>
            </a:r>
            <a:endParaRPr lang="el-GR" b="1" dirty="0">
              <a:solidFill>
                <a:srgbClr val="00B0F0"/>
              </a:solidFill>
            </a:endParaRPr>
          </a:p>
          <a:p>
            <a:pPr marL="0" indent="0">
              <a:buNone/>
            </a:pPr>
            <a:r>
              <a:rPr lang="en-US" dirty="0"/>
              <a:t>	Ange de viktigaste begreppen i samband med bioekonomi.</a:t>
            </a:r>
            <a:endParaRPr lang="el-GR" dirty="0"/>
          </a:p>
          <a:p>
            <a:pPr marL="0" indent="0">
              <a:buNone/>
            </a:pPr>
            <a:r>
              <a:rPr lang="en-US" dirty="0"/>
              <a:t>	Skilja mellan konventionella och biobaserade jordbruksföretag </a:t>
            </a:r>
            <a:endParaRPr lang="el-GR" dirty="0"/>
          </a:p>
          <a:p>
            <a:pPr marL="0" indent="0">
              <a:buNone/>
            </a:pPr>
            <a:r>
              <a:rPr lang="en-US" dirty="0"/>
              <a:t>	Identifiera de biobaserade värdekedjorna och </a:t>
            </a:r>
            <a:r>
              <a:rPr lang="en-US" dirty="0" err="1"/>
              <a:t>identifiera </a:t>
            </a:r>
            <a:r>
              <a:rPr lang="en-US" dirty="0"/>
              <a:t>potentiella konvergenser mellan industrier och processer</a:t>
            </a:r>
          </a:p>
          <a:p>
            <a:pPr marL="0" indent="0">
              <a:buNone/>
            </a:pPr>
            <a:r>
              <a:rPr lang="en-US" dirty="0"/>
              <a:t>	Diskutera de ekonomiska aspekterna av bioekonomi inom jordbrukssektorn</a:t>
            </a:r>
          </a:p>
          <a:p>
            <a:pPr marL="0" indent="0">
              <a:buNone/>
            </a:pPr>
            <a:r>
              <a:rPr lang="en-US" dirty="0"/>
              <a:t>	Beskriva nuvarande och framtida trender för bioekonomisk innovation </a:t>
            </a:r>
          </a:p>
          <a:p>
            <a:pPr marL="0" indent="0">
              <a:buNone/>
            </a:pPr>
            <a:r>
              <a:rPr lang="en-US" dirty="0" err="1"/>
              <a:t>	Erkänna </a:t>
            </a:r>
            <a:r>
              <a:rPr lang="en-US" dirty="0"/>
              <a:t>strategisk ledning som ett verktyg för livskraftigt och effektivt beslutsfattande.</a:t>
            </a:r>
          </a:p>
          <a:p>
            <a:pPr marL="0" indent="0">
              <a:buNone/>
            </a:pPr>
            <a:r>
              <a:rPr lang="en-US" b="1" dirty="0">
                <a:solidFill>
                  <a:srgbClr val="00B0F0"/>
                </a:solidFill>
              </a:rPr>
              <a:t>Färdigheter</a:t>
            </a:r>
          </a:p>
          <a:p>
            <a:pPr marL="0" indent="0">
              <a:buNone/>
            </a:pPr>
            <a:r>
              <a:rPr lang="en-US" dirty="0"/>
              <a:t>	kontrastera konventionella och biobaserade jordbruksföretag </a:t>
            </a:r>
          </a:p>
          <a:p>
            <a:pPr marL="0" indent="0">
              <a:buNone/>
            </a:pPr>
            <a:r>
              <a:rPr lang="en-US" dirty="0"/>
              <a:t>	jämföra metoder för öppen innovation inom biobaserad ekonomi   </a:t>
            </a:r>
          </a:p>
          <a:p>
            <a:pPr marL="0" indent="0">
              <a:buNone/>
            </a:pPr>
            <a:r>
              <a:rPr lang="en-US" dirty="0"/>
              <a:t>	upptäcka värdekedjenätverk som är kompatibla med hans/hennes verksamhet</a:t>
            </a:r>
          </a:p>
          <a:p>
            <a:pPr marL="0" indent="0">
              <a:buNone/>
            </a:pPr>
            <a:r>
              <a:rPr lang="en-US" dirty="0"/>
              <a:t>	använda verktyg som möjliggör beräkning, bearbetning och analys av ekonomiska aspekter av bioekonomi </a:t>
            </a:r>
          </a:p>
          <a:p>
            <a:pPr marL="0" indent="0">
              <a:buNone/>
            </a:pPr>
            <a:r>
              <a:rPr lang="en-US" dirty="0"/>
              <a:t>	föreslå och utveckla tjänsteprodukter inom bioekonomi</a:t>
            </a:r>
          </a:p>
          <a:p>
            <a:pPr marL="0" indent="0">
              <a:buNone/>
            </a:pPr>
            <a:r>
              <a:rPr lang="en-US" b="1" dirty="0">
                <a:solidFill>
                  <a:srgbClr val="00B0F0"/>
                </a:solidFill>
              </a:rPr>
              <a:t>Kompetenser</a:t>
            </a:r>
          </a:p>
          <a:p>
            <a:pPr marL="0" indent="0">
              <a:buNone/>
            </a:pPr>
            <a:r>
              <a:rPr lang="en-US" dirty="0"/>
              <a:t>	anpassa befintlig framväxande teknik i den biobaserade ekonomin</a:t>
            </a:r>
          </a:p>
          <a:p>
            <a:pPr marL="0" indent="0">
              <a:buNone/>
            </a:pPr>
            <a:r>
              <a:rPr lang="en-US" dirty="0"/>
              <a:t>	förvalta befintliga strategier för bioekonomi </a:t>
            </a:r>
          </a:p>
          <a:p>
            <a:pPr marL="0" indent="0">
              <a:buNone/>
            </a:pPr>
            <a:r>
              <a:rPr lang="en-US" dirty="0"/>
              <a:t>	granska metoder för öppen innovation och utveckla egna strategiska planer</a:t>
            </a: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0" y="6056313"/>
            <a:ext cx="11506199" cy="600074"/>
          </a:xfrm>
        </p:spPr>
        <p:txBody>
          <a:bodyPr/>
          <a:lstStyle/>
          <a:p>
            <a:r>
              <a:rPr lang="sv-SE"/>
              <a:t>Modul: Bioekonomi, cirkulär ekonomi och biobaserade produkter / Ämne: Introduktion till bioekonomi - Nya värdekedjor, innovation och grundläggande ekonomi i bioekonomin </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1040037" y="1006240"/>
            <a:ext cx="10515600" cy="1009651"/>
          </a:xfrm>
        </p:spPr>
        <p:txBody>
          <a:bodyPr>
            <a:normAutofit fontScale="90000"/>
          </a:bodyPr>
          <a:lstStyle/>
          <a:p>
            <a:r>
              <a:rPr lang="en-US" sz="3100" kern="100" dirty="0">
                <a:effectLst/>
                <a:latin typeface="Calibri" panose="020F0502020204030204" pitchFamily="34" charset="0"/>
                <a:ea typeface="PMingLiU" panose="02020500000000000000" pitchFamily="18" charset="-120"/>
                <a:cs typeface="Times New Roman" panose="02020603050405020304" pitchFamily="18" charset="0"/>
              </a:rPr>
              <a:t>Översikt över bioekonomi</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r>
              <a:rPr lang="en-GB" dirty="0"/>
              <a:t> </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marR="0" indent="0">
              <a:lnSpc>
                <a:spcPct val="107000"/>
              </a:lnSpc>
              <a:spcBef>
                <a:spcPts val="0"/>
              </a:spcBef>
              <a:spcAft>
                <a:spcPts val="800"/>
              </a:spcAft>
              <a:buNone/>
            </a:pPr>
            <a:r>
              <a:rPr lang="en-US" sz="1800" i="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4</a:t>
            </a:fld>
            <a:endParaRPr lang="en-US" dirty="0"/>
          </a:p>
        </p:txBody>
      </p:sp>
      <p:sp>
        <p:nvSpPr>
          <p:cNvPr id="6" name="Segnaposto piè di pagina 1">
            <a:extLst>
              <a:ext uri="{FF2B5EF4-FFF2-40B4-BE49-F238E27FC236}">
                <a16:creationId xmlns:a16="http://schemas.microsoft.com/office/drawing/2014/main" id="{57C4FE2C-F26D-BE55-E8FF-1A323DC863E1}"/>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grpSp>
        <p:nvGrpSpPr>
          <p:cNvPr id="7" name="Ομάδα 16">
            <a:extLst>
              <a:ext uri="{FF2B5EF4-FFF2-40B4-BE49-F238E27FC236}">
                <a16:creationId xmlns:a16="http://schemas.microsoft.com/office/drawing/2014/main" id="{DAEB4E2A-8119-5A68-1C1C-C0B817DF5451}"/>
              </a:ext>
            </a:extLst>
          </p:cNvPr>
          <p:cNvGrpSpPr/>
          <p:nvPr/>
        </p:nvGrpSpPr>
        <p:grpSpPr>
          <a:xfrm>
            <a:off x="931539" y="1469206"/>
            <a:ext cx="9643120" cy="2611437"/>
            <a:chOff x="-1544204" y="0"/>
            <a:chExt cx="14061736" cy="7040186"/>
          </a:xfrm>
        </p:grpSpPr>
        <p:sp>
          <p:nvSpPr>
            <p:cNvPr id="8" name="Graphic 18">
              <a:extLst>
                <a:ext uri="{FF2B5EF4-FFF2-40B4-BE49-F238E27FC236}">
                  <a16:creationId xmlns:a16="http://schemas.microsoft.com/office/drawing/2014/main" id="{49B0D65D-5D97-B2DC-D81B-6319AFF5AC0E}"/>
                </a:ext>
              </a:extLst>
            </p:cNvPr>
            <p:cNvSpPr/>
            <p:nvPr/>
          </p:nvSpPr>
          <p:spPr>
            <a:xfrm>
              <a:off x="-1544204" y="491422"/>
              <a:ext cx="6425157"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sp>
          <p:nvSpPr>
            <p:cNvPr id="9" name="TextBox 7">
              <a:extLst>
                <a:ext uri="{FF2B5EF4-FFF2-40B4-BE49-F238E27FC236}">
                  <a16:creationId xmlns:a16="http://schemas.microsoft.com/office/drawing/2014/main" id="{CA0F41E1-9F0F-4DA0-87CA-679F269BF7E0}"/>
                </a:ext>
              </a:extLst>
            </p:cNvPr>
            <p:cNvSpPr txBox="1"/>
            <p:nvPr/>
          </p:nvSpPr>
          <p:spPr>
            <a:xfrm>
              <a:off x="-1362653" y="1266840"/>
              <a:ext cx="13746967" cy="2514598"/>
            </a:xfrm>
            <a:prstGeom prst="rect">
              <a:avLst/>
            </a:prstGeom>
            <a:noFill/>
          </p:spPr>
          <p:txBody>
            <a:bodyPr wrap="square" rtlCol="0">
              <a:noAutofit/>
            </a:bodyPr>
            <a:lstStyle/>
            <a:p>
              <a:pPr algn="ctr" defTabSz="640080">
                <a:lnSpc>
                  <a:spcPct val="115000"/>
                </a:lnSpc>
                <a:spcBef>
                  <a:spcPts val="420"/>
                </a:spcBef>
                <a:spcAft>
                  <a:spcPts val="420"/>
                </a:spcAft>
              </a:pPr>
              <a:r>
                <a:rPr lang="en-US" sz="1680" b="1" i="1" kern="1200"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mn-cs"/>
                </a:rPr>
                <a:t>"Bioekonomi kan definieras som de delar av ekonomin som använder förnybara biologiska resurser från land och hav - såsom grödor, skogar, fisk, djur och mikroorganismer - för att producera livsmedel, material och energi" (EC 2020). </a:t>
              </a:r>
            </a:p>
          </p:txBody>
        </p:sp>
        <p:grpSp>
          <p:nvGrpSpPr>
            <p:cNvPr id="10" name="Group 9">
              <a:extLst>
                <a:ext uri="{FF2B5EF4-FFF2-40B4-BE49-F238E27FC236}">
                  <a16:creationId xmlns:a16="http://schemas.microsoft.com/office/drawing/2014/main" id="{4D66EDDE-2C90-9642-24C0-12F0D3F28105}"/>
                </a:ext>
              </a:extLst>
            </p:cNvPr>
            <p:cNvGrpSpPr/>
            <p:nvPr/>
          </p:nvGrpSpPr>
          <p:grpSpPr>
            <a:xfrm>
              <a:off x="5168177" y="0"/>
              <a:ext cx="965388" cy="771680"/>
              <a:chOff x="5168177" y="0"/>
              <a:chExt cx="965388" cy="771680"/>
            </a:xfrm>
          </p:grpSpPr>
          <p:sp>
            <p:nvSpPr>
              <p:cNvPr id="16" name="Freeform: Shape 15">
                <a:extLst>
                  <a:ext uri="{FF2B5EF4-FFF2-40B4-BE49-F238E27FC236}">
                    <a16:creationId xmlns:a16="http://schemas.microsoft.com/office/drawing/2014/main" id="{56B152A6-FF0C-AB47-045B-ACFA52A5014B}"/>
                  </a:ext>
                </a:extLst>
              </p:cNvPr>
              <p:cNvSpPr/>
              <p:nvPr/>
            </p:nvSpPr>
            <p:spPr>
              <a:xfrm rot="10800000">
                <a:off x="5168177" y="0"/>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7A2A0A-DDB7-F02B-EE81-6DC5C76EEAF5}"/>
                  </a:ext>
                </a:extLst>
              </p:cNvPr>
              <p:cNvSpPr/>
              <p:nvPr/>
            </p:nvSpPr>
            <p:spPr>
              <a:xfrm rot="10800000">
                <a:off x="5739850" y="0"/>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FEEFCC61-0102-3B62-2FD5-19DDFDBA20D1}"/>
                </a:ext>
              </a:extLst>
            </p:cNvPr>
            <p:cNvGrpSpPr/>
            <p:nvPr/>
          </p:nvGrpSpPr>
          <p:grpSpPr>
            <a:xfrm rot="10800000">
              <a:off x="5168177" y="4009495"/>
              <a:ext cx="965388" cy="771680"/>
              <a:chOff x="5168177" y="4009495"/>
              <a:chExt cx="965388" cy="771680"/>
            </a:xfrm>
          </p:grpSpPr>
          <p:sp>
            <p:nvSpPr>
              <p:cNvPr id="14" name="Freeform: Shape 13">
                <a:extLst>
                  <a:ext uri="{FF2B5EF4-FFF2-40B4-BE49-F238E27FC236}">
                    <a16:creationId xmlns:a16="http://schemas.microsoft.com/office/drawing/2014/main" id="{2A5A0104-45C2-EB52-7B56-FA7838C30759}"/>
                  </a:ext>
                </a:extLst>
              </p:cNvPr>
              <p:cNvSpPr/>
              <p:nvPr/>
            </p:nvSpPr>
            <p:spPr>
              <a:xfrm rot="10800000">
                <a:off x="5168177" y="4009495"/>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EB891C-AAF5-90BD-4271-DB18030EDE6B}"/>
                  </a:ext>
                </a:extLst>
              </p:cNvPr>
              <p:cNvSpPr/>
              <p:nvPr/>
            </p:nvSpPr>
            <p:spPr>
              <a:xfrm rot="10800000">
                <a:off x="5739850" y="4009495"/>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sp>
          <p:nvSpPr>
            <p:cNvPr id="12" name="TextBox 14">
              <a:extLst>
                <a:ext uri="{FF2B5EF4-FFF2-40B4-BE49-F238E27FC236}">
                  <a16:creationId xmlns:a16="http://schemas.microsoft.com/office/drawing/2014/main" id="{CA05865B-9C93-429F-78FB-87E614654F78}"/>
                </a:ext>
              </a:extLst>
            </p:cNvPr>
            <p:cNvSpPr txBox="1"/>
            <p:nvPr/>
          </p:nvSpPr>
          <p:spPr>
            <a:xfrm>
              <a:off x="2457857" y="5313255"/>
              <a:ext cx="6444930" cy="1726931"/>
            </a:xfrm>
            <a:prstGeom prst="rect">
              <a:avLst/>
            </a:prstGeom>
            <a:noFill/>
          </p:spPr>
          <p:txBody>
            <a:bodyPr wrap="square" rtlCol="0">
              <a:noAutofit/>
            </a:bodyPr>
            <a:lstStyle/>
            <a:p>
              <a:pPr marL="0" marR="0" algn="ctr">
                <a:lnSpc>
                  <a:spcPct val="115000"/>
                </a:lnSpc>
                <a:spcBef>
                  <a:spcPts val="600"/>
                </a:spcBef>
                <a:spcAft>
                  <a:spcPts val="600"/>
                </a:spcAft>
              </a:pPr>
              <a:endParaRPr lang="en-US" sz="1100">
                <a:solidFill>
                  <a:srgbClr val="172A48"/>
                </a:solidFill>
                <a:effectLst/>
                <a:latin typeface="Open Sans" panose="020B0606030504020204" pitchFamily="34" charset="0"/>
                <a:ea typeface="Open Sans" panose="020B0606030504020204" pitchFamily="34" charset="0"/>
              </a:endParaRPr>
            </a:p>
          </p:txBody>
        </p:sp>
        <p:sp>
          <p:nvSpPr>
            <p:cNvPr id="13" name="Graphic 18">
              <a:extLst>
                <a:ext uri="{FF2B5EF4-FFF2-40B4-BE49-F238E27FC236}">
                  <a16:creationId xmlns:a16="http://schemas.microsoft.com/office/drawing/2014/main" id="{9648C6F0-8476-BECE-7C89-60AFBB96EA3A}"/>
                </a:ext>
              </a:extLst>
            </p:cNvPr>
            <p:cNvSpPr/>
            <p:nvPr/>
          </p:nvSpPr>
          <p:spPr>
            <a:xfrm flipH="1">
              <a:off x="6529890" y="491422"/>
              <a:ext cx="598764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grpSp>
      <p:pic>
        <p:nvPicPr>
          <p:cNvPr id="4098" name="Picture 2" descr="Free Clear Light Bulb Planter on Gray Rock Stock Photo">
            <a:extLst>
              <a:ext uri="{FF2B5EF4-FFF2-40B4-BE49-F238E27FC236}">
                <a16:creationId xmlns:a16="http://schemas.microsoft.com/office/drawing/2014/main" id="{905E989A-1663-AD94-36AD-81E0EC561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277" y="3462385"/>
            <a:ext cx="3765251" cy="25151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5F06480-ADED-0D30-B210-76FB6A9E386E}"/>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normAutofit fontScale="90000"/>
          </a:bodyPr>
          <a:lstStyle/>
          <a:p>
            <a:br>
              <a:rPr lang="en-GB" dirty="0"/>
            </a:br>
            <a:r>
              <a:rPr lang="en-US" dirty="0"/>
              <a:t>Viktiga delar av bioekonomin inom jordbrukssektorn </a:t>
            </a:r>
            <a:br>
              <a:rPr lang="en-GB" dirty="0"/>
            </a:b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00200"/>
            <a:ext cx="10515600" cy="4576763"/>
          </a:xfrm>
        </p:spPr>
        <p:txBody>
          <a:bodyPr>
            <a:normAutofit fontScale="47500" lnSpcReduction="20000"/>
          </a:bodyPr>
          <a:lstStyle/>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Utnyttjande av biomassa: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Biomassa, t.ex. skörderester, jordbruksavfall och biprodukter från skogsbruk, kan omvandlas till olika produkter, inklusive biobränslen, biobaserade material och bioenergi. Detta skapar möjligheter för jordbruksföretag att diversifiera sina intäktsströmmar och minska sitt koldioxidavtryck.</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Bioteknik och genteknik: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Framstegen inom bioteknik och genteknik har revolutionerat jordbruksindustrin genom att möjliggöra utvecklingen av genetiskt modifierade grödor med förbättrade egenskaper, såsom högre avkastning, sjukdomsresistens och förbättrat näringsinnehåll.</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Cirkulär ekonomi: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Bioekonomin uppmuntrar ett cirkulärt tillvägagångssätt där biprodukter och avfall från jordbruket används som råmaterial för olika värdehöjande processer. Detta minskar avfallet och främjar resurseffektiviteten.</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Hållbart jordbruk: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Bioekonomin betonar hållbara jordbruksmetoder som prioriterar miljöskydd, skydd av biologisk mångfald och ansvarsfull markförvaltning. Detta innebär att man använder tekniker som precisionsjordbruk, agroforestry och ekologiskt jordbruk.</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Livsmedel och näringsläkemedel: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Bioekonomin erbjuder möjligheter att utveckla nya och hälsosammare livsmedelsprodukter med förbättrat näringsvärde genom bioteknologiska framsteg.</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Förnybara resurser: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Till skillnad från fossila bränslen, som är ändliga, bygger bioekonomin på förnybara resurser som växter och mikroorganismer, vilket säkerställer en mer hållbar strategi för resursutnyttjande.</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Politik och regelverk: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Statlig politik och lagstiftning spelar en avgörande roll för att forma bioekonomin inom jordbruksindustrin. Stödjande politik, incitament och forskningsfinansiering kan påskynda införandet av biobaserad teknik och praxis.</a:t>
            </a:r>
          </a:p>
          <a:p>
            <a:endParaRPr lang="en-GB"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5</a:t>
            </a:fld>
            <a:endParaRPr lang="en-US" dirty="0"/>
          </a:p>
        </p:txBody>
      </p:sp>
      <p:sp>
        <p:nvSpPr>
          <p:cNvPr id="8" name="Segnaposto piè di pagina 1">
            <a:extLst>
              <a:ext uri="{FF2B5EF4-FFF2-40B4-BE49-F238E27FC236}">
                <a16:creationId xmlns:a16="http://schemas.microsoft.com/office/drawing/2014/main" id="{8584D972-DEAB-52FE-B9B8-2982C76B4BE6}"/>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4" name="Footer Placeholder 3">
            <a:extLst>
              <a:ext uri="{FF2B5EF4-FFF2-40B4-BE49-F238E27FC236}">
                <a16:creationId xmlns:a16="http://schemas.microsoft.com/office/drawing/2014/main" id="{C5B11C5B-84FA-939D-0000-2535B00A3227}"/>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CD034-8C16-E951-5183-3E6FC0ACB9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756EE3-5D0F-2512-753F-A066E01A03EE}"/>
              </a:ext>
            </a:extLst>
          </p:cNvPr>
          <p:cNvSpPr>
            <a:spLocks noGrp="1"/>
          </p:cNvSpPr>
          <p:nvPr>
            <p:ph type="title"/>
          </p:nvPr>
        </p:nvSpPr>
        <p:spPr/>
        <p:txBody>
          <a:bodyPr>
            <a:normAutofit fontScale="90000"/>
          </a:bodyPr>
          <a:lstStyle/>
          <a:p>
            <a:br>
              <a:rPr lang="en-GB" dirty="0"/>
            </a:br>
            <a:r>
              <a:rPr lang="en-GB" dirty="0"/>
              <a:t>Fördelar</a:t>
            </a:r>
            <a:br>
              <a:rPr lang="en-GB" dirty="0"/>
            </a:br>
            <a:endParaRPr lang="en-GB" dirty="0"/>
          </a:p>
        </p:txBody>
      </p:sp>
      <p:sp>
        <p:nvSpPr>
          <p:cNvPr id="3" name="Segnaposto contenuto 2">
            <a:extLst>
              <a:ext uri="{FF2B5EF4-FFF2-40B4-BE49-F238E27FC236}">
                <a16:creationId xmlns:a16="http://schemas.microsoft.com/office/drawing/2014/main" id="{2489CB48-4216-B6B6-9410-8273813E2C3C}"/>
              </a:ext>
            </a:extLst>
          </p:cNvPr>
          <p:cNvSpPr>
            <a:spLocks noGrp="1"/>
          </p:cNvSpPr>
          <p:nvPr>
            <p:ph idx="1"/>
          </p:nvPr>
        </p:nvSpPr>
        <p:spPr>
          <a:xfrm>
            <a:off x="838200" y="1600200"/>
            <a:ext cx="10515600" cy="4576763"/>
          </a:xfrm>
        </p:spPr>
        <p:txBody>
          <a:bodyPr>
            <a:normAutofit fontScale="92500" lnSpcReduction="10000"/>
          </a:bodyPr>
          <a:lstStyle/>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Hållbarhet: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Bioekonomin betonar användningen av förnybara resurser och minskningen av avfall, vilket leder till mer hållbara jordbruksmetoder. Detta kan bidra till att mildra de negativa miljöeffekter som är förknippade med konventionellt jordbruk, såsom markförstöring, vattenföroreningar och utsläpp av växthusgaser.</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Ökad produktivitet: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Bioteknik gör det möjligt att utveckla genetiskt modifierade grödor som är resistenta mot skadedjur, sjukdomar och miljöstressorer. Dessa grödor kan leda till högre avkastning och bättre kvalitet på produkterna, vilket bidrar till att lösa de globala problemen med livsmedelsförsörjningen.</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Cirkulär ekonomi: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Bioekonomin uppmuntrar konceptet med en cirkulär ekonomi, där jordbruksavfall och biprodukter används som råvaror för produktion av biobränslen, bioplaster och andra mervärdesprodukter, vilket minskar beroendet av ändliga fossila resurser.</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Diversifiering av intäktsströmmar: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Jordbruksföretag kan utforska nya intäktsströmmar genom att producera biobaserade material, kemikalier och bränslen. Denna diversifiering kan göra dem mer motståndskraftiga mot marknadsfluktuationer på traditionella råvarumarknader.</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Utveckling av landsbygden: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Bioekonomin kan stimulera ekonomisk tillväxt på landsbygden genom att främja utvecklingen av lokala biobaserade industrier, skapa arbetstillfällen och återuppliva samhällen.</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Innovation och forskning: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Bioekonomin främjar innovation genom forskning och utveckling inom områden som precisionsjordbruk, bioteknik och syntetisk biologi, vilket leder till kontinuerliga framsteg inom jordbruksmetoder.</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sp>
        <p:nvSpPr>
          <p:cNvPr id="5" name="Segnaposto numero diapositiva 4">
            <a:extLst>
              <a:ext uri="{FF2B5EF4-FFF2-40B4-BE49-F238E27FC236}">
                <a16:creationId xmlns:a16="http://schemas.microsoft.com/office/drawing/2014/main" id="{0AF2ED1E-04B3-06B5-957E-493677282A59}"/>
              </a:ext>
            </a:extLst>
          </p:cNvPr>
          <p:cNvSpPr>
            <a:spLocks noGrp="1"/>
          </p:cNvSpPr>
          <p:nvPr>
            <p:ph type="sldNum" sz="quarter" idx="12"/>
          </p:nvPr>
        </p:nvSpPr>
        <p:spPr/>
        <p:txBody>
          <a:bodyPr/>
          <a:lstStyle/>
          <a:p>
            <a:fld id="{D57F1E4F-1CFF-5643-939E-217C01CDF565}" type="slidenum">
              <a:rPr lang="en-US" smtClean="0"/>
              <a:t>6</a:t>
            </a:fld>
            <a:endParaRPr lang="en-US" dirty="0"/>
          </a:p>
        </p:txBody>
      </p:sp>
      <p:sp>
        <p:nvSpPr>
          <p:cNvPr id="8" name="Segnaposto piè di pagina 1">
            <a:extLst>
              <a:ext uri="{FF2B5EF4-FFF2-40B4-BE49-F238E27FC236}">
                <a16:creationId xmlns:a16="http://schemas.microsoft.com/office/drawing/2014/main" id="{72E9472B-611A-7DEF-1DD9-E833E3506CC6}"/>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4" name="Footer Placeholder 3">
            <a:extLst>
              <a:ext uri="{FF2B5EF4-FFF2-40B4-BE49-F238E27FC236}">
                <a16:creationId xmlns:a16="http://schemas.microsoft.com/office/drawing/2014/main" id="{2F697D5A-99DE-5C0D-E3BC-9397DE4EB453}"/>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256142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7633-A89E-E43C-1022-C9CFD8B2FD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DBCC95-F1D0-58AC-3BFD-524C86268D62}"/>
              </a:ext>
            </a:extLst>
          </p:cNvPr>
          <p:cNvSpPr>
            <a:spLocks noGrp="1"/>
          </p:cNvSpPr>
          <p:nvPr>
            <p:ph type="title"/>
          </p:nvPr>
        </p:nvSpPr>
        <p:spPr/>
        <p:txBody>
          <a:bodyPr>
            <a:normAutofit fontScale="90000"/>
          </a:bodyPr>
          <a:lstStyle/>
          <a:p>
            <a:br>
              <a:rPr lang="en-GB" dirty="0"/>
            </a:br>
            <a:r>
              <a:rPr lang="en-US" dirty="0"/>
              <a:t>Utmaningar</a:t>
            </a:r>
            <a:br>
              <a:rPr lang="en-GB" dirty="0"/>
            </a:br>
            <a:endParaRPr lang="en-GB" dirty="0"/>
          </a:p>
        </p:txBody>
      </p:sp>
      <p:sp>
        <p:nvSpPr>
          <p:cNvPr id="3" name="Segnaposto contenuto 2">
            <a:extLst>
              <a:ext uri="{FF2B5EF4-FFF2-40B4-BE49-F238E27FC236}">
                <a16:creationId xmlns:a16="http://schemas.microsoft.com/office/drawing/2014/main" id="{83AC5F11-FE6D-D09E-0453-C40BEA5541BD}"/>
              </a:ext>
            </a:extLst>
          </p:cNvPr>
          <p:cNvSpPr>
            <a:spLocks noGrp="1"/>
          </p:cNvSpPr>
          <p:nvPr>
            <p:ph idx="1"/>
          </p:nvPr>
        </p:nvSpPr>
        <p:spPr>
          <a:xfrm>
            <a:off x="838200" y="1600200"/>
            <a:ext cx="10515600" cy="4576763"/>
          </a:xfrm>
        </p:spPr>
        <p:txBody>
          <a:bodyPr>
            <a:normAutofit fontScale="92500" lnSpcReduction="20000"/>
          </a:bodyPr>
          <a:lstStyle/>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Regulatoriska hinder: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Användningen av genetiskt modifierade organismer (GMO) och nya biotekniska metoder möter ofta rättsliga utmaningar på grund av oro för miljösäkerhet, konsumenthälsa och etiska överväganden. Regleringsprocesserna kan vara långdragna och komplicerade, vilket försenar införandet av ny teknik.</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Etiska frågor: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Genetisk modifiering och andra biotekniska ingrepp kan ge upphov till etiska frågor som rör den potentiella inverkan på biologisk mångfald, ekosystemstabilitet och oavsiktliga konsekvenser.</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Marknadsacceptans: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Konsumenternas acceptans av biotekniska produkter och biobaserade material kan påverkas av faktorer som upplevda hälsorisker, märkningens transparens och kulturella attityder till bioteknik.</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Immateriella frågor: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Utveckling och kommersialisering av biobaserade produkter kan innebära tvister om immateriella rättigheter som rör patent och genetiska resurser.</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Infrastruktur och investeringar: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Övergången till en bioekonomi kräver betydande investeringar i forskning, infrastruktur och teknik. Små och resurssvaga jordbruksföretag kan ha svårt att få tillgång till de nödvändiga resurserna.</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Komplexiteten i interaktionerna: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Biologiska system är komplexa, och det kan vara svårt att förutsäga de långsiktiga effekterna av vissa interventioner. Det finns ett behov av omfattande riskbedömningar för att undvika oavsiktliga konsekvenser.</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Konkurrens om resurser: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I vissa fall kan användningen av biologiska resurser för biobaserade produkter konkurrera med traditionell livsmedelsproduktion, vilket kan leda till konflikter om markanvändning och resursfördelning.</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sp>
        <p:nvSpPr>
          <p:cNvPr id="5" name="Segnaposto numero diapositiva 4">
            <a:extLst>
              <a:ext uri="{FF2B5EF4-FFF2-40B4-BE49-F238E27FC236}">
                <a16:creationId xmlns:a16="http://schemas.microsoft.com/office/drawing/2014/main" id="{0E1ECD3E-EA8C-8012-C058-70662C03314B}"/>
              </a:ext>
            </a:extLst>
          </p:cNvPr>
          <p:cNvSpPr>
            <a:spLocks noGrp="1"/>
          </p:cNvSpPr>
          <p:nvPr>
            <p:ph type="sldNum" sz="quarter" idx="12"/>
          </p:nvPr>
        </p:nvSpPr>
        <p:spPr/>
        <p:txBody>
          <a:bodyPr/>
          <a:lstStyle/>
          <a:p>
            <a:fld id="{D57F1E4F-1CFF-5643-939E-217C01CDF565}" type="slidenum">
              <a:rPr lang="en-US" smtClean="0"/>
              <a:t>7</a:t>
            </a:fld>
            <a:endParaRPr lang="en-US" dirty="0"/>
          </a:p>
        </p:txBody>
      </p:sp>
      <p:sp>
        <p:nvSpPr>
          <p:cNvPr id="8" name="Segnaposto piè di pagina 1">
            <a:extLst>
              <a:ext uri="{FF2B5EF4-FFF2-40B4-BE49-F238E27FC236}">
                <a16:creationId xmlns:a16="http://schemas.microsoft.com/office/drawing/2014/main" id="{A32DF636-4947-14BE-754B-30CCB160C2B1}"/>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4" name="Footer Placeholder 3">
            <a:extLst>
              <a:ext uri="{FF2B5EF4-FFF2-40B4-BE49-F238E27FC236}">
                <a16:creationId xmlns:a16="http://schemas.microsoft.com/office/drawing/2014/main" id="{1AB01724-4820-1B50-319E-4C3F287C9620}"/>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39171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fontScale="90000"/>
          </a:bodyPr>
          <a:lstStyle/>
          <a:p>
            <a:pPr algn="ctr"/>
            <a:r>
              <a:rPr lang="en-US" b="1" kern="100" dirty="0">
                <a:latin typeface="Calibri" panose="020F0502020204030204" pitchFamily="34" charset="0"/>
                <a:ea typeface="PMingLiU" panose="02020500000000000000" pitchFamily="18" charset="-120"/>
                <a:cs typeface="Times New Roman" panose="02020603050405020304" pitchFamily="18" charset="0"/>
              </a:rPr>
              <a:t>Bioprodukter och biologiska resurser</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sz="half" idx="1"/>
          </p:nvPr>
        </p:nvSpPr>
        <p:spPr/>
        <p:txBody>
          <a:bodyPr>
            <a:normAutofit/>
          </a:bodyPr>
          <a:lstStyle/>
          <a:p>
            <a:pPr marL="0" marR="0" indent="0">
              <a:lnSpc>
                <a:spcPct val="107000"/>
              </a:lnSpc>
              <a:spcBef>
                <a:spcPts val="0"/>
              </a:spcBef>
              <a:spcAft>
                <a:spcPts val="800"/>
              </a:spcAft>
              <a:buNone/>
            </a:pP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GB" dirty="0"/>
          </a:p>
        </p:txBody>
      </p:sp>
      <p:sp>
        <p:nvSpPr>
          <p:cNvPr id="7" name="Content Placeholder 6">
            <a:extLst>
              <a:ext uri="{FF2B5EF4-FFF2-40B4-BE49-F238E27FC236}">
                <a16:creationId xmlns:a16="http://schemas.microsoft.com/office/drawing/2014/main" id="{663E3126-BCAC-EDF4-DE40-84A1EA432124}"/>
              </a:ext>
            </a:extLst>
          </p:cNvPr>
          <p:cNvSpPr>
            <a:spLocks noGrp="1"/>
          </p:cNvSpPr>
          <p:nvPr>
            <p:ph sz="half" idx="2"/>
          </p:nvPr>
        </p:nvSpPr>
        <p:spPr/>
        <p:txBody>
          <a:bodyPr/>
          <a:lstStyle/>
          <a:p>
            <a:endParaRPr lang="en-US"/>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8</a:t>
            </a:fld>
            <a:endParaRPr lang="en-US" dirty="0"/>
          </a:p>
        </p:txBody>
      </p:sp>
      <p:pic>
        <p:nvPicPr>
          <p:cNvPr id="8" name="Picture 7">
            <a:extLst>
              <a:ext uri="{FF2B5EF4-FFF2-40B4-BE49-F238E27FC236}">
                <a16:creationId xmlns:a16="http://schemas.microsoft.com/office/drawing/2014/main" id="{7D0CC27E-A479-E6EA-F3A2-88ABA94F8D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502" y="1470295"/>
            <a:ext cx="5623298" cy="4864129"/>
          </a:xfrm>
          <a:prstGeom prst="rect">
            <a:avLst/>
          </a:prstGeom>
          <a:noFill/>
        </p:spPr>
      </p:pic>
      <p:pic>
        <p:nvPicPr>
          <p:cNvPr id="9" name="Picture 8">
            <a:extLst>
              <a:ext uri="{FF2B5EF4-FFF2-40B4-BE49-F238E27FC236}">
                <a16:creationId xmlns:a16="http://schemas.microsoft.com/office/drawing/2014/main" id="{2FF6C7C9-6044-5365-BFC5-3A8EC4D1E6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38" y="1457941"/>
            <a:ext cx="5045864" cy="4835208"/>
          </a:xfrm>
          <a:prstGeom prst="rect">
            <a:avLst/>
          </a:prstGeom>
          <a:noFill/>
        </p:spPr>
      </p:pic>
      <p:sp>
        <p:nvSpPr>
          <p:cNvPr id="11" name="Segnaposto piè di pagina 1">
            <a:extLst>
              <a:ext uri="{FF2B5EF4-FFF2-40B4-BE49-F238E27FC236}">
                <a16:creationId xmlns:a16="http://schemas.microsoft.com/office/drawing/2014/main" id="{F015E64B-E096-1D42-DD19-71DAA718103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4" name="Footer Placeholder 3">
            <a:extLst>
              <a:ext uri="{FF2B5EF4-FFF2-40B4-BE49-F238E27FC236}">
                <a16:creationId xmlns:a16="http://schemas.microsoft.com/office/drawing/2014/main" id="{8B26E237-01CA-4C2D-0AF4-23202857E339}"/>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pPr algn="ctr"/>
            <a:r>
              <a:rPr lang="en-US" sz="4400" b="1" kern="100" dirty="0">
                <a:effectLst/>
                <a:latin typeface="Calibri" panose="020F0502020204030204" pitchFamily="34" charset="0"/>
                <a:ea typeface="PMingLiU" panose="02020500000000000000" pitchFamily="18" charset="-120"/>
                <a:cs typeface="Times New Roman" panose="02020603050405020304" pitchFamily="18" charset="0"/>
              </a:rPr>
              <a:t>Bioekonomi i Europa</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0" y="1476374"/>
            <a:ext cx="12030075" cy="4879975"/>
          </a:xfrm>
        </p:spPr>
        <p:txBody>
          <a:bodyPr>
            <a:normAutofit fontScale="25000" lnSpcReduction="20000"/>
          </a:bodyPr>
          <a:lstStyle/>
          <a:p>
            <a:pPr marL="0" marR="0" indent="0">
              <a:lnSpc>
                <a:spcPct val="107000"/>
              </a:lnSpc>
              <a:spcBef>
                <a:spcPts val="0"/>
              </a:spcBef>
              <a:spcAft>
                <a:spcPts val="800"/>
              </a:spcAft>
              <a:buNone/>
            </a:pPr>
            <a:r>
              <a:rPr lang="en-US" sz="3400" dirty="0">
                <a:solidFill>
                  <a:srgbClr val="000000"/>
                </a:solidFill>
                <a:effectLst/>
                <a:latin typeface="Calibri" panose="020F0502020204030204" pitchFamily="34" charset="0"/>
                <a:ea typeface="Calibri" panose="020F0502020204030204" pitchFamily="34" charset="0"/>
              </a:rPr>
              <a:t>Viktiga EU-initiativ och strategier som rör bioekonomi:</a:t>
            </a:r>
          </a:p>
          <a:p>
            <a:pPr marL="0" marR="0" algn="just">
              <a:lnSpc>
                <a:spcPct val="115000"/>
              </a:lnSpc>
              <a:spcBef>
                <a:spcPts val="200"/>
              </a:spcBef>
              <a:spcAft>
                <a:spcPts val="0"/>
              </a:spcAft>
            </a:pPr>
            <a:r>
              <a:rPr lang="en-US" sz="3400" b="1" u="sng" dirty="0">
                <a:solidFill>
                  <a:srgbClr val="0563C1"/>
                </a:solidFill>
                <a:effectLst/>
                <a:latin typeface="Calibri" panose="020F0502020204030204" pitchFamily="34" charset="0"/>
                <a:ea typeface="Verdana" panose="020B0604030504040204" pitchFamily="34" charset="0"/>
                <a:cs typeface="Calibri" panose="020F0502020204030204" pitchFamily="34" charset="0"/>
                <a:hlinkClick r:id="rId2"/>
              </a:rPr>
              <a:t>Strategi och handlingsplan för bioekonomi </a:t>
            </a:r>
            <a:r>
              <a:rPr lang="en-US" sz="3400" b="1" dirty="0">
                <a:solidFill>
                  <a:srgbClr val="222222"/>
                </a:solidFill>
                <a:effectLst/>
                <a:latin typeface="Calibri" panose="020F0502020204030204" pitchFamily="34" charset="0"/>
                <a:ea typeface="Verdana" panose="020B0604030504040204" pitchFamily="34" charset="0"/>
                <a:cs typeface="Calibri" panose="020F0502020204030204" pitchFamily="34" charset="0"/>
              </a:rPr>
              <a:t>(2018) </a:t>
            </a:r>
            <a:r>
              <a:rPr lang="en-US" sz="3400" dirty="0">
                <a:solidFill>
                  <a:srgbClr val="222222"/>
                </a:solidFill>
                <a:latin typeface="Calibri" panose="020F0502020204030204" pitchFamily="34" charset="0"/>
                <a:cs typeface="Open Sans" panose="020B0606030504020204" pitchFamily="34" charset="0"/>
              </a:rPr>
              <a:t>EU:s strategi för bioekonomi ger också en strategisk ram för att omvandla den ekonomiska resursbasen i Europa till en cirkulär modell som bygger på förnybara och biobaserade material. Med en omsättning på 2,3 biljoner euro och 8,2 % av arbetskraften i EU är bioekonomin redan central för EU:s framgångsrika ekonomi.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Expansionen av en hållbar europeisk bioekonomi beräknas skapa 1 miljon nya jobb fram till 2030, särskilt i kust- och landsbygdsområden. 2018 års uppdatering av bioekonomistrategin syftar till att påskynda utvecklingen av en hållbar europeisk bioekonomi för att </a:t>
            </a:r>
            <a:r>
              <a:rPr lang="en-US" sz="3400" dirty="0" err="1">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maximera dess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bidrag till Agenda 2030 och dess mål för hållbar utveckling, samt till Parisavtalet.</a:t>
            </a:r>
          </a:p>
          <a:p>
            <a:pPr marL="0" marR="0" indent="0" algn="just">
              <a:lnSpc>
                <a:spcPct val="115000"/>
              </a:lnSpc>
              <a:spcBef>
                <a:spcPts val="200"/>
              </a:spcBef>
              <a:spcAft>
                <a:spcPts val="0"/>
              </a:spcAft>
              <a:buNone/>
            </a:pP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Europeiska gröna given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(2019): Den europeiska gröna given, som lanserades 2019, syftar till att göra EU klimatneutralt senast 2050. Den betonar vikten av den biobaserade industrin och bioekonomin för att minska utsläppen av växthusgaser och främja hållbar tillväxt.</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4"/>
              </a:rPr>
              <a:t>Horisont Europa </a:t>
            </a:r>
            <a:r>
              <a:rPr lang="en-US" sz="3400"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(2021-2027)</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EU:s ramprogram för forskning och innovation, Horizon Europe, har avsatt betydande medel för att stödja forskning och innovation inom den biobaserade industrin. Denna finansiering underlättar utvecklingen av ny teknik och processer för att förbättra konkurrenskraften hos biobaserade produkter.</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5"/>
              </a:rPr>
              <a:t>Handlingsplan för den cirkulära ekonomin (mars 2020</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Handlingsplanen för den cirkulära ekonomin uppmuntrar till hållbar användning av resurser och främjar cirkulära metoder inom olika branscher, inklusive den biobaserade sektorn. Den betonar vikten av att återvinna och återanvända biobaserade produkter för att minimera avfallet.</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6"/>
              </a:rPr>
              <a:t>Circular Bio-based Europe Joint Undertaking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(CBE JU): är ett partnerskap på 2 miljarder euro mellan Europeiska unionen och Bio-based Industries Consortium (BIC) som finansierar projekt som främjar konkurrenskraftiga cirkulära biobaserade industrier i Europa. CBE JU verkar enligt reglerna för Horisont Europa, EU:s forsknings- och </a:t>
            </a:r>
            <a:r>
              <a:rPr lang="en-US" sz="3400" dirty="0" err="1">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innovationsprogram</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för perioden 2021-2031. Partnerskapet bygger på framgångarna med sin föregångare, det gemensamma företaget för biobaserade industrier (BBI JU), samtidigt som det tar itu med de aktuella utmaningar som industrin står inför.</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7"/>
              </a:rPr>
              <a:t>Den gemensamma jordbrukspolitiken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(CAP): Den gemensamma jordbrukspolitiken ger ekonomiskt stöd och incitament till europeiska jordbrukare att anta mer hållbara jordbruksmetoder, inklusive produktion av förnybar biomassa för den biobaserade industrin. Den gemensamma jordbrukspolitikens strategiska planer främjar övergången till en smart, hållbar, konkurrenskraftig, motståndskraftig och diversifierad jordbrukssektor, samtidigt som den långsiktiga livsmedelstryggheten säkerställs. De bidrar också till klimatåtgärder, skydd av naturresurser, bevarande och förstärkning av biologisk mångfald samt till att stärka den socioekonomiska strukturen på landsbygden. Medel från den gemensamma jordbrukspolitiken kompletterar Horisont Europas finansiering och åtgärder för att se till att forskning och innovation kommer att tas tillvara av jordbrukare, skogsbrukare och landsbygdssamhällen.  Åtgärder som finansieras av den gemensamma jordbrukspolitiken inom ramen för det europeiska innovationspartnerskapet för jordbruket (EIP-AGRI) hjälper till att bygga bron mellan innovation och slutanvändare. Även per land </a:t>
            </a:r>
            <a:r>
              <a:rPr lang="en-GB" sz="3400" b="1"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8"/>
              </a:rPr>
              <a:t>CAP 2023-27 - 28 Strategiska planer för den gemensamma jordbrukspolitiken i korthet</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9"/>
              </a:rPr>
              <a:t>Strategin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"Från </a:t>
            </a: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9"/>
              </a:rPr>
              <a:t>jord till bord"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(2020) Detta initiativ syftar till att återställa balansen mellan livsmedelssystem, natur och biologisk mångfald i Europa, bland annat genom ett mycket bredare ekologiskt jordbruk. Initiativet betonar att om europeiska livsmedel blir kända för sin hållbarhet kan det ge en konkurrensfördel och öppna nya affärsmöjligheter för europeiska jordbrukare. </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nSpc>
                <a:spcPct val="107000"/>
              </a:lnSpc>
              <a:spcBef>
                <a:spcPts val="0"/>
              </a:spcBef>
              <a:spcAft>
                <a:spcPts val="800"/>
              </a:spcAft>
              <a:buNone/>
            </a:pPr>
            <a:endParaRPr lang="en-US" sz="18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Segnaposto piè di pagina 1">
            <a:extLst>
              <a:ext uri="{FF2B5EF4-FFF2-40B4-BE49-F238E27FC236}">
                <a16:creationId xmlns:a16="http://schemas.microsoft.com/office/drawing/2014/main" id="{9FDE9413-9863-91BC-A122-0D82422F210E}"/>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 </a:t>
            </a:r>
            <a:r>
              <a:rPr lang="en-US" b="1" dirty="0">
                <a:solidFill>
                  <a:srgbClr val="94C020"/>
                </a:solidFill>
              </a:rPr>
              <a:t>Bioekonomi, cirkulär ekonomi och biobaserade produkter </a:t>
            </a:r>
            <a:r>
              <a:rPr lang="en-US" dirty="0"/>
              <a:t>/ Lärandeenhet: Introduktion till bioekonomi - Nya värdekedjor, innovation och grundläggande ekonomi i bioekonomin </a:t>
            </a:r>
          </a:p>
        </p:txBody>
      </p:sp>
      <p:sp>
        <p:nvSpPr>
          <p:cNvPr id="5" name="Footer Placeholder 4">
            <a:extLst>
              <a:ext uri="{FF2B5EF4-FFF2-40B4-BE49-F238E27FC236}">
                <a16:creationId xmlns:a16="http://schemas.microsoft.com/office/drawing/2014/main" id="{92621FC7-AB7A-FBB1-659D-EDF15B828416}"/>
              </a:ext>
            </a:extLst>
          </p:cNvPr>
          <p:cNvSpPr>
            <a:spLocks noGrp="1"/>
          </p:cNvSpPr>
          <p:nvPr>
            <p:ph type="ftr" sz="quarter" idx="11"/>
          </p:nvPr>
        </p:nvSpPr>
        <p:spPr/>
        <p:txBody>
          <a:bodyPr/>
          <a:lstStyle/>
          <a:p>
            <a:r>
              <a:rPr lang="sv-SE"/>
              <a:t>Modul: Bioekonomi, cirkulär ekonomi och biobaserade produkter / Ämne: Introduktion till bioekonomi - Nya värdekedjor, innovation och grundläggande ekonomi i bioekonomin </a:t>
            </a:r>
            <a:endParaRPr lang="en-US" dirty="0"/>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TotalTime>
  <Words>4357</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Calibri Light</vt:lpstr>
      <vt:lpstr>Minion Pro</vt:lpstr>
      <vt:lpstr>Open Sans</vt:lpstr>
      <vt:lpstr>Symbol</vt:lpstr>
      <vt:lpstr>Wingdings</vt:lpstr>
      <vt:lpstr>Tema1</vt:lpstr>
      <vt:lpstr>PowerPoint Presentation</vt:lpstr>
      <vt:lpstr>    Kurs: YRKESUTBILDNING Modul: Bioekonomi, cirkulär ekonomi och biobaserade produkter Delämne: Introduktion till bioekonomi - Nya värdekedjor, innovation och grundläggande ekonomi i bioekonomin (C4)</vt:lpstr>
      <vt:lpstr>Inledning</vt:lpstr>
      <vt:lpstr>Översikt över bioekonomi  </vt:lpstr>
      <vt:lpstr> Viktiga delar av bioekonomin inom jordbrukssektorn  </vt:lpstr>
      <vt:lpstr> Fördelar </vt:lpstr>
      <vt:lpstr> Utmaningar </vt:lpstr>
      <vt:lpstr>Bioprodukter och biologiska resurser </vt:lpstr>
      <vt:lpstr>Bioekonomi i Europa </vt:lpstr>
      <vt:lpstr>PowerPoint Presentation</vt:lpstr>
      <vt:lpstr>Värdekedjor </vt:lpstr>
      <vt:lpstr>Värdekedjor inom bioekonomi</vt:lpstr>
      <vt:lpstr>Uppdelning av värdekedjorna i den bioekonomiska jordbrukssektorn:</vt:lpstr>
      <vt:lpstr>Kartläggning av värdekedjan</vt:lpstr>
      <vt:lpstr>Ekonomiska aspekter av bioekonomin </vt:lpstr>
      <vt:lpstr>Verktyg relaterade till ekonomiska aspekter av bioekonomi</vt:lpstr>
      <vt:lpstr>Livscykelanalys (LCA) </vt:lpstr>
      <vt:lpstr>Strategisk förvaltningsplan</vt:lpstr>
      <vt:lpstr>  Enkla steg för hur man utvecklar en tjänsteprodukt inom bioekonomi bioekonomi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docId:C583353E0686CCB15697D45709BB882E</cp:keywords>
  <cp:lastModifiedBy>A S</cp:lastModifiedBy>
  <cp:revision>42</cp:revision>
  <dcterms:created xsi:type="dcterms:W3CDTF">2022-08-02T09:54:50Z</dcterms:created>
  <dcterms:modified xsi:type="dcterms:W3CDTF">2024-03-07T12:58:23Z</dcterms:modified>
</cp:coreProperties>
</file>