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70"/>
  </p:notesMasterIdLst>
  <p:sldIdLst>
    <p:sldId id="265" r:id="rId2"/>
    <p:sldId id="256" r:id="rId3"/>
    <p:sldId id="260" r:id="rId4"/>
    <p:sldId id="269" r:id="rId5"/>
    <p:sldId id="267" r:id="rId6"/>
    <p:sldId id="268" r:id="rId7"/>
    <p:sldId id="263" r:id="rId8"/>
    <p:sldId id="277" r:id="rId9"/>
    <p:sldId id="278" r:id="rId10"/>
    <p:sldId id="279" r:id="rId11"/>
    <p:sldId id="283" r:id="rId12"/>
    <p:sldId id="284" r:id="rId13"/>
    <p:sldId id="285" r:id="rId14"/>
    <p:sldId id="320" r:id="rId15"/>
    <p:sldId id="298" r:id="rId16"/>
    <p:sldId id="299" r:id="rId17"/>
    <p:sldId id="272" r:id="rId18"/>
    <p:sldId id="301" r:id="rId19"/>
    <p:sldId id="302" r:id="rId20"/>
    <p:sldId id="303" r:id="rId21"/>
    <p:sldId id="305" r:id="rId22"/>
    <p:sldId id="306" r:id="rId23"/>
    <p:sldId id="307" r:id="rId24"/>
    <p:sldId id="308" r:id="rId25"/>
    <p:sldId id="309" r:id="rId26"/>
    <p:sldId id="310" r:id="rId27"/>
    <p:sldId id="312" r:id="rId28"/>
    <p:sldId id="313" r:id="rId29"/>
    <p:sldId id="315" r:id="rId30"/>
    <p:sldId id="316" r:id="rId31"/>
    <p:sldId id="321" r:id="rId32"/>
    <p:sldId id="322" r:id="rId33"/>
    <p:sldId id="319" r:id="rId34"/>
    <p:sldId id="335" r:id="rId35"/>
    <p:sldId id="324" r:id="rId36"/>
    <p:sldId id="326" r:id="rId37"/>
    <p:sldId id="327" r:id="rId38"/>
    <p:sldId id="329" r:id="rId39"/>
    <p:sldId id="330" r:id="rId40"/>
    <p:sldId id="332" r:id="rId41"/>
    <p:sldId id="358" r:id="rId42"/>
    <p:sldId id="266" r:id="rId43"/>
    <p:sldId id="336" r:id="rId44"/>
    <p:sldId id="337" r:id="rId45"/>
    <p:sldId id="340" r:id="rId46"/>
    <p:sldId id="342" r:id="rId47"/>
    <p:sldId id="341" r:id="rId48"/>
    <p:sldId id="343" r:id="rId49"/>
    <p:sldId id="344" r:id="rId50"/>
    <p:sldId id="345" r:id="rId51"/>
    <p:sldId id="346" r:id="rId52"/>
    <p:sldId id="347" r:id="rId53"/>
    <p:sldId id="348" r:id="rId54"/>
    <p:sldId id="349" r:id="rId55"/>
    <p:sldId id="350" r:id="rId56"/>
    <p:sldId id="351" r:id="rId57"/>
    <p:sldId id="338" r:id="rId58"/>
    <p:sldId id="339" r:id="rId59"/>
    <p:sldId id="353" r:id="rId60"/>
    <p:sldId id="354" r:id="rId61"/>
    <p:sldId id="355" r:id="rId62"/>
    <p:sldId id="356" r:id="rId63"/>
    <p:sldId id="357" r:id="rId64"/>
    <p:sldId id="352" r:id="rId65"/>
    <p:sldId id="273" r:id="rId66"/>
    <p:sldId id="274" r:id="rId67"/>
    <p:sldId id="275" r:id="rId68"/>
    <p:sldId id="276" r:id="rId6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C02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224FFB-3738-4AC2-BB57-E6BB561CCBB5}" v="2" dt="2024-02-26T16:23:13.053"/>
  </p1510:revLst>
</p1510:revInfo>
</file>

<file path=ppt/tableStyles.xml><?xml version="1.0" encoding="utf-8"?>
<a:tblStyleLst xmlns:a="http://schemas.openxmlformats.org/drawingml/2006/main" def="{5C22544A-7EE6-4342-B048-85BDC9FD1C3A}">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6405"/>
  </p:normalViewPr>
  <p:slideViewPr>
    <p:cSldViewPr snapToGrid="0">
      <p:cViewPr varScale="1">
        <p:scale>
          <a:sx n="63" d="100"/>
          <a:sy n="63" d="100"/>
        </p:scale>
        <p:origin x="79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78"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S" userId="bff0dd6adc7f4841" providerId="LiveId" clId="{19224FFB-3738-4AC2-BB57-E6BB561CCBB5}"/>
    <pc:docChg chg="undo custSel modSld">
      <pc:chgData name="A S" userId="bff0dd6adc7f4841" providerId="LiveId" clId="{19224FFB-3738-4AC2-BB57-E6BB561CCBB5}" dt="2024-02-26T16:21:58.667" v="2105" actId="20577"/>
      <pc:docMkLst>
        <pc:docMk/>
      </pc:docMkLst>
      <pc:sldChg chg="modSp mod">
        <pc:chgData name="A S" userId="bff0dd6adc7f4841" providerId="LiveId" clId="{19224FFB-3738-4AC2-BB57-E6BB561CCBB5}" dt="2024-02-26T10:50:40.442" v="37" actId="20577"/>
        <pc:sldMkLst>
          <pc:docMk/>
          <pc:sldMk cId="2365202717" sldId="256"/>
        </pc:sldMkLst>
        <pc:spChg chg="mod">
          <ac:chgData name="A S" userId="bff0dd6adc7f4841" providerId="LiveId" clId="{19224FFB-3738-4AC2-BB57-E6BB561CCBB5}" dt="2024-02-26T10:50:40.442" v="37" actId="20577"/>
          <ac:spMkLst>
            <pc:docMk/>
            <pc:sldMk cId="2365202717" sldId="256"/>
            <ac:spMk id="2" creationId="{B6E59C6D-D429-7C7B-0228-FB62CC45C25D}"/>
          </ac:spMkLst>
        </pc:spChg>
      </pc:sldChg>
      <pc:sldChg chg="modSp mod">
        <pc:chgData name="A S" userId="bff0dd6adc7f4841" providerId="LiveId" clId="{19224FFB-3738-4AC2-BB57-E6BB561CCBB5}" dt="2024-02-26T13:13:43.542" v="124" actId="20577"/>
        <pc:sldMkLst>
          <pc:docMk/>
          <pc:sldMk cId="511451301" sldId="260"/>
        </pc:sldMkLst>
        <pc:spChg chg="mod">
          <ac:chgData name="A S" userId="bff0dd6adc7f4841" providerId="LiveId" clId="{19224FFB-3738-4AC2-BB57-E6BB561CCBB5}" dt="2024-02-26T13:13:43.542" v="124" actId="20577"/>
          <ac:spMkLst>
            <pc:docMk/>
            <pc:sldMk cId="511451301" sldId="260"/>
            <ac:spMk id="2" creationId="{A9385CFA-DDC6-7F39-65E5-5A816E81A973}"/>
          </ac:spMkLst>
        </pc:spChg>
      </pc:sldChg>
      <pc:sldChg chg="modSp mod">
        <pc:chgData name="A S" userId="bff0dd6adc7f4841" providerId="LiveId" clId="{19224FFB-3738-4AC2-BB57-E6BB561CCBB5}" dt="2024-02-26T13:19:41.997" v="243" actId="20577"/>
        <pc:sldMkLst>
          <pc:docMk/>
          <pc:sldMk cId="1455482242" sldId="263"/>
        </pc:sldMkLst>
        <pc:spChg chg="mod">
          <ac:chgData name="A S" userId="bff0dd6adc7f4841" providerId="LiveId" clId="{19224FFB-3738-4AC2-BB57-E6BB561CCBB5}" dt="2024-02-26T13:19:41.997" v="243" actId="20577"/>
          <ac:spMkLst>
            <pc:docMk/>
            <pc:sldMk cId="1455482242" sldId="263"/>
            <ac:spMk id="8" creationId="{5D935DDE-FAB4-BF57-D77D-82C033DDF619}"/>
          </ac:spMkLst>
        </pc:spChg>
      </pc:sldChg>
      <pc:sldChg chg="modSp mod">
        <pc:chgData name="A S" userId="bff0dd6adc7f4841" providerId="LiveId" clId="{19224FFB-3738-4AC2-BB57-E6BB561CCBB5}" dt="2024-02-26T13:16:35.931" v="177" actId="20577"/>
        <pc:sldMkLst>
          <pc:docMk/>
          <pc:sldMk cId="1666243206" sldId="267"/>
        </pc:sldMkLst>
        <pc:spChg chg="mod">
          <ac:chgData name="A S" userId="bff0dd6adc7f4841" providerId="LiveId" clId="{19224FFB-3738-4AC2-BB57-E6BB561CCBB5}" dt="2024-02-26T13:16:35.931" v="177" actId="20577"/>
          <ac:spMkLst>
            <pc:docMk/>
            <pc:sldMk cId="1666243206" sldId="267"/>
            <ac:spMk id="4" creationId="{2D6730F3-DF3E-43D1-9B3A-409ECEDC4A7E}"/>
          </ac:spMkLst>
        </pc:spChg>
      </pc:sldChg>
      <pc:sldChg chg="modSp mod">
        <pc:chgData name="A S" userId="bff0dd6adc7f4841" providerId="LiveId" clId="{19224FFB-3738-4AC2-BB57-E6BB561CCBB5}" dt="2024-02-26T13:17:57.710" v="210" actId="20577"/>
        <pc:sldMkLst>
          <pc:docMk/>
          <pc:sldMk cId="3144644217" sldId="268"/>
        </pc:sldMkLst>
        <pc:spChg chg="mod">
          <ac:chgData name="A S" userId="bff0dd6adc7f4841" providerId="LiveId" clId="{19224FFB-3738-4AC2-BB57-E6BB561CCBB5}" dt="2024-02-26T13:17:57.710" v="210" actId="20577"/>
          <ac:spMkLst>
            <pc:docMk/>
            <pc:sldMk cId="3144644217" sldId="268"/>
            <ac:spMk id="4" creationId="{D87BE30D-4BBB-B618-5093-189B014C156C}"/>
          </ac:spMkLst>
        </pc:spChg>
      </pc:sldChg>
      <pc:sldChg chg="modSp mod">
        <pc:chgData name="A S" userId="bff0dd6adc7f4841" providerId="LiveId" clId="{19224FFB-3738-4AC2-BB57-E6BB561CCBB5}" dt="2024-02-26T13:13:54.052" v="141" actId="20577"/>
        <pc:sldMkLst>
          <pc:docMk/>
          <pc:sldMk cId="945121077" sldId="269"/>
        </pc:sldMkLst>
        <pc:spChg chg="mod">
          <ac:chgData name="A S" userId="bff0dd6adc7f4841" providerId="LiveId" clId="{19224FFB-3738-4AC2-BB57-E6BB561CCBB5}" dt="2024-02-26T13:13:54.052" v="141" actId="20577"/>
          <ac:spMkLst>
            <pc:docMk/>
            <pc:sldMk cId="945121077" sldId="269"/>
            <ac:spMk id="4" creationId="{15AF23E6-2A9D-7113-1C19-1D77DBE597BA}"/>
          </ac:spMkLst>
        </pc:spChg>
        <pc:spChg chg="mod">
          <ac:chgData name="A S" userId="bff0dd6adc7f4841" providerId="LiveId" clId="{19224FFB-3738-4AC2-BB57-E6BB561CCBB5}" dt="2024-02-26T13:07:31.772" v="71" actId="20577"/>
          <ac:spMkLst>
            <pc:docMk/>
            <pc:sldMk cId="945121077" sldId="269"/>
            <ac:spMk id="6" creationId="{330ECDBB-9B0E-0E62-FB05-E1F28E5E3E2C}"/>
          </ac:spMkLst>
        </pc:spChg>
        <pc:spChg chg="mod">
          <ac:chgData name="A S" userId="bff0dd6adc7f4841" providerId="LiveId" clId="{19224FFB-3738-4AC2-BB57-E6BB561CCBB5}" dt="2024-02-26T13:12:18.335" v="106" actId="20577"/>
          <ac:spMkLst>
            <pc:docMk/>
            <pc:sldMk cId="945121077" sldId="269"/>
            <ac:spMk id="19" creationId="{71463B48-8ED6-4C53-3A65-8792CD6B0EB3}"/>
          </ac:spMkLst>
        </pc:spChg>
      </pc:sldChg>
      <pc:sldChg chg="modSp mod">
        <pc:chgData name="A S" userId="bff0dd6adc7f4841" providerId="LiveId" clId="{19224FFB-3738-4AC2-BB57-E6BB561CCBB5}" dt="2024-02-26T13:30:05.250" v="513" actId="20577"/>
        <pc:sldMkLst>
          <pc:docMk/>
          <pc:sldMk cId="3211433745" sldId="272"/>
        </pc:sldMkLst>
        <pc:spChg chg="mod">
          <ac:chgData name="A S" userId="bff0dd6adc7f4841" providerId="LiveId" clId="{19224FFB-3738-4AC2-BB57-E6BB561CCBB5}" dt="2024-02-26T13:30:05.250" v="513" actId="20577"/>
          <ac:spMkLst>
            <pc:docMk/>
            <pc:sldMk cId="3211433745" sldId="272"/>
            <ac:spMk id="3" creationId="{F243F8A5-EDB8-4D5B-AA79-8DE358833FAB}"/>
          </ac:spMkLst>
        </pc:spChg>
        <pc:spChg chg="mod">
          <ac:chgData name="A S" userId="bff0dd6adc7f4841" providerId="LiveId" clId="{19224FFB-3738-4AC2-BB57-E6BB561CCBB5}" dt="2024-02-26T13:29:38.460" v="480" actId="14100"/>
          <ac:spMkLst>
            <pc:docMk/>
            <pc:sldMk cId="3211433745" sldId="272"/>
            <ac:spMk id="12" creationId="{0BD1CE85-8240-DAD0-87FF-D0C34E314C92}"/>
          </ac:spMkLst>
        </pc:spChg>
      </pc:sldChg>
      <pc:sldChg chg="modSp mod">
        <pc:chgData name="A S" userId="bff0dd6adc7f4841" providerId="LiveId" clId="{19224FFB-3738-4AC2-BB57-E6BB561CCBB5}" dt="2024-02-26T13:21:13.094" v="279" actId="20577"/>
        <pc:sldMkLst>
          <pc:docMk/>
          <pc:sldMk cId="1372308603" sldId="277"/>
        </pc:sldMkLst>
        <pc:spChg chg="mod">
          <ac:chgData name="A S" userId="bff0dd6adc7f4841" providerId="LiveId" clId="{19224FFB-3738-4AC2-BB57-E6BB561CCBB5}" dt="2024-02-26T13:21:13.094" v="279" actId="20577"/>
          <ac:spMkLst>
            <pc:docMk/>
            <pc:sldMk cId="1372308603" sldId="277"/>
            <ac:spMk id="5" creationId="{3A73C0FA-5528-4E23-A54F-C1A9294981FC}"/>
          </ac:spMkLst>
        </pc:spChg>
        <pc:spChg chg="mod">
          <ac:chgData name="A S" userId="bff0dd6adc7f4841" providerId="LiveId" clId="{19224FFB-3738-4AC2-BB57-E6BB561CCBB5}" dt="2024-02-26T13:20:47.057" v="246" actId="115"/>
          <ac:spMkLst>
            <pc:docMk/>
            <pc:sldMk cId="1372308603" sldId="277"/>
            <ac:spMk id="8" creationId="{E766B8E2-068B-EEA1-A5E2-380A72508A7A}"/>
          </ac:spMkLst>
        </pc:spChg>
      </pc:sldChg>
      <pc:sldChg chg="modSp mod">
        <pc:chgData name="A S" userId="bff0dd6adc7f4841" providerId="LiveId" clId="{19224FFB-3738-4AC2-BB57-E6BB561CCBB5}" dt="2024-02-26T13:22:14.138" v="312" actId="20577"/>
        <pc:sldMkLst>
          <pc:docMk/>
          <pc:sldMk cId="1918584576" sldId="278"/>
        </pc:sldMkLst>
        <pc:spChg chg="mod">
          <ac:chgData name="A S" userId="bff0dd6adc7f4841" providerId="LiveId" clId="{19224FFB-3738-4AC2-BB57-E6BB561CCBB5}" dt="2024-02-26T13:22:14.138" v="312" actId="20577"/>
          <ac:spMkLst>
            <pc:docMk/>
            <pc:sldMk cId="1918584576" sldId="278"/>
            <ac:spMk id="5" creationId="{3A73C0FA-5528-4E23-A54F-C1A9294981FC}"/>
          </ac:spMkLst>
        </pc:spChg>
      </pc:sldChg>
      <pc:sldChg chg="modSp mod">
        <pc:chgData name="A S" userId="bff0dd6adc7f4841" providerId="LiveId" clId="{19224FFB-3738-4AC2-BB57-E6BB561CCBB5}" dt="2024-02-26T13:23:38.216" v="345" actId="20577"/>
        <pc:sldMkLst>
          <pc:docMk/>
          <pc:sldMk cId="925954027" sldId="279"/>
        </pc:sldMkLst>
        <pc:spChg chg="mod">
          <ac:chgData name="A S" userId="bff0dd6adc7f4841" providerId="LiveId" clId="{19224FFB-3738-4AC2-BB57-E6BB561CCBB5}" dt="2024-02-26T13:23:38.216" v="345" actId="20577"/>
          <ac:spMkLst>
            <pc:docMk/>
            <pc:sldMk cId="925954027" sldId="279"/>
            <ac:spMk id="4" creationId="{2D6730F3-DF3E-43D1-9B3A-409ECEDC4A7E}"/>
          </ac:spMkLst>
        </pc:spChg>
      </pc:sldChg>
      <pc:sldChg chg="modSp mod">
        <pc:chgData name="A S" userId="bff0dd6adc7f4841" providerId="LiveId" clId="{19224FFB-3738-4AC2-BB57-E6BB561CCBB5}" dt="2024-02-26T13:25:27.231" v="378" actId="20577"/>
        <pc:sldMkLst>
          <pc:docMk/>
          <pc:sldMk cId="2035037114" sldId="283"/>
        </pc:sldMkLst>
        <pc:spChg chg="mod">
          <ac:chgData name="A S" userId="bff0dd6adc7f4841" providerId="LiveId" clId="{19224FFB-3738-4AC2-BB57-E6BB561CCBB5}" dt="2024-02-26T13:25:27.231" v="378" actId="20577"/>
          <ac:spMkLst>
            <pc:docMk/>
            <pc:sldMk cId="2035037114" sldId="283"/>
            <ac:spMk id="4" creationId="{2D6730F3-DF3E-43D1-9B3A-409ECEDC4A7E}"/>
          </ac:spMkLst>
        </pc:spChg>
      </pc:sldChg>
      <pc:sldChg chg="modSp mod">
        <pc:chgData name="A S" userId="bff0dd6adc7f4841" providerId="LiveId" clId="{19224FFB-3738-4AC2-BB57-E6BB561CCBB5}" dt="2024-02-26T13:26:40.619" v="411" actId="20577"/>
        <pc:sldMkLst>
          <pc:docMk/>
          <pc:sldMk cId="508762755" sldId="284"/>
        </pc:sldMkLst>
        <pc:spChg chg="mod">
          <ac:chgData name="A S" userId="bff0dd6adc7f4841" providerId="LiveId" clId="{19224FFB-3738-4AC2-BB57-E6BB561CCBB5}" dt="2024-02-26T13:26:40.619" v="411" actId="20577"/>
          <ac:spMkLst>
            <pc:docMk/>
            <pc:sldMk cId="508762755" sldId="284"/>
            <ac:spMk id="4" creationId="{2D6730F3-DF3E-43D1-9B3A-409ECEDC4A7E}"/>
          </ac:spMkLst>
        </pc:spChg>
      </pc:sldChg>
      <pc:sldChg chg="modSp mod">
        <pc:chgData name="A S" userId="bff0dd6adc7f4841" providerId="LiveId" clId="{19224FFB-3738-4AC2-BB57-E6BB561CCBB5}" dt="2024-02-26T13:27:50.592" v="446" actId="20577"/>
        <pc:sldMkLst>
          <pc:docMk/>
          <pc:sldMk cId="39152433" sldId="285"/>
        </pc:sldMkLst>
        <pc:spChg chg="mod">
          <ac:chgData name="A S" userId="bff0dd6adc7f4841" providerId="LiveId" clId="{19224FFB-3738-4AC2-BB57-E6BB561CCBB5}" dt="2024-02-26T13:27:50.592" v="446" actId="20577"/>
          <ac:spMkLst>
            <pc:docMk/>
            <pc:sldMk cId="39152433" sldId="285"/>
            <ac:spMk id="5" creationId="{3A73C0FA-5528-4E23-A54F-C1A9294981FC}"/>
          </ac:spMkLst>
        </pc:spChg>
      </pc:sldChg>
      <pc:sldChg chg="modSp mod">
        <pc:chgData name="A S" userId="bff0dd6adc7f4841" providerId="LiveId" clId="{19224FFB-3738-4AC2-BB57-E6BB561CCBB5}" dt="2024-02-26T13:29:08.313" v="479" actId="20577"/>
        <pc:sldMkLst>
          <pc:docMk/>
          <pc:sldMk cId="1520092292" sldId="299"/>
        </pc:sldMkLst>
        <pc:spChg chg="mod">
          <ac:chgData name="A S" userId="bff0dd6adc7f4841" providerId="LiveId" clId="{19224FFB-3738-4AC2-BB57-E6BB561CCBB5}" dt="2024-02-26T13:29:08.313" v="479" actId="20577"/>
          <ac:spMkLst>
            <pc:docMk/>
            <pc:sldMk cId="1520092292" sldId="299"/>
            <ac:spMk id="2" creationId="{A9385CFA-DDC6-7F39-65E5-5A816E81A973}"/>
          </ac:spMkLst>
        </pc:spChg>
      </pc:sldChg>
      <pc:sldChg chg="modSp mod">
        <pc:chgData name="A S" userId="bff0dd6adc7f4841" providerId="LiveId" clId="{19224FFB-3738-4AC2-BB57-E6BB561CCBB5}" dt="2024-02-26T13:35:44.801" v="548" actId="20577"/>
        <pc:sldMkLst>
          <pc:docMk/>
          <pc:sldMk cId="471167497" sldId="301"/>
        </pc:sldMkLst>
        <pc:spChg chg="mod">
          <ac:chgData name="A S" userId="bff0dd6adc7f4841" providerId="LiveId" clId="{19224FFB-3738-4AC2-BB57-E6BB561CCBB5}" dt="2024-02-26T13:35:44.801" v="548" actId="20577"/>
          <ac:spMkLst>
            <pc:docMk/>
            <pc:sldMk cId="471167497" sldId="301"/>
            <ac:spMk id="5" creationId="{3A73C0FA-5528-4E23-A54F-C1A9294981FC}"/>
          </ac:spMkLst>
        </pc:spChg>
      </pc:sldChg>
      <pc:sldChg chg="modSp mod">
        <pc:chgData name="A S" userId="bff0dd6adc7f4841" providerId="LiveId" clId="{19224FFB-3738-4AC2-BB57-E6BB561CCBB5}" dt="2024-02-26T13:38:28.185" v="605" actId="20577"/>
        <pc:sldMkLst>
          <pc:docMk/>
          <pc:sldMk cId="3932333394" sldId="302"/>
        </pc:sldMkLst>
        <pc:spChg chg="mod">
          <ac:chgData name="A S" userId="bff0dd6adc7f4841" providerId="LiveId" clId="{19224FFB-3738-4AC2-BB57-E6BB561CCBB5}" dt="2024-02-26T13:38:28.185" v="605" actId="20577"/>
          <ac:spMkLst>
            <pc:docMk/>
            <pc:sldMk cId="3932333394" sldId="302"/>
            <ac:spMk id="5" creationId="{3A73C0FA-5528-4E23-A54F-C1A9294981FC}"/>
          </ac:spMkLst>
        </pc:spChg>
        <pc:spChg chg="mod">
          <ac:chgData name="A S" userId="bff0dd6adc7f4841" providerId="LiveId" clId="{19224FFB-3738-4AC2-BB57-E6BB561CCBB5}" dt="2024-02-26T13:36:51.904" v="555" actId="255"/>
          <ac:spMkLst>
            <pc:docMk/>
            <pc:sldMk cId="3932333394" sldId="302"/>
            <ac:spMk id="7" creationId="{C9DEE4A5-C774-750D-E632-C999EB25BF99}"/>
          </ac:spMkLst>
        </pc:spChg>
        <pc:graphicFrameChg chg="mod modGraphic">
          <ac:chgData name="A S" userId="bff0dd6adc7f4841" providerId="LiveId" clId="{19224FFB-3738-4AC2-BB57-E6BB561CCBB5}" dt="2024-02-26T13:37:05.466" v="556" actId="1076"/>
          <ac:graphicFrameMkLst>
            <pc:docMk/>
            <pc:sldMk cId="3932333394" sldId="302"/>
            <ac:graphicFrameMk id="9" creationId="{81B589C4-9ED0-7AC2-0B87-0EF1442B20FB}"/>
          </ac:graphicFrameMkLst>
        </pc:graphicFrameChg>
      </pc:sldChg>
      <pc:sldChg chg="modSp mod">
        <pc:chgData name="A S" userId="bff0dd6adc7f4841" providerId="LiveId" clId="{19224FFB-3738-4AC2-BB57-E6BB561CCBB5}" dt="2024-02-26T13:38:53.653" v="624" actId="20577"/>
        <pc:sldMkLst>
          <pc:docMk/>
          <pc:sldMk cId="1976897988" sldId="303"/>
        </pc:sldMkLst>
        <pc:spChg chg="mod">
          <ac:chgData name="A S" userId="bff0dd6adc7f4841" providerId="LiveId" clId="{19224FFB-3738-4AC2-BB57-E6BB561CCBB5}" dt="2024-02-26T13:38:53.653" v="624" actId="20577"/>
          <ac:spMkLst>
            <pc:docMk/>
            <pc:sldMk cId="1976897988" sldId="303"/>
            <ac:spMk id="5" creationId="{3A73C0FA-5528-4E23-A54F-C1A9294981FC}"/>
          </ac:spMkLst>
        </pc:spChg>
        <pc:spChg chg="mod">
          <ac:chgData name="A S" userId="bff0dd6adc7f4841" providerId="LiveId" clId="{19224FFB-3738-4AC2-BB57-E6BB561CCBB5}" dt="2024-02-26T13:38:41.863" v="607" actId="27636"/>
          <ac:spMkLst>
            <pc:docMk/>
            <pc:sldMk cId="1976897988" sldId="303"/>
            <ac:spMk id="7" creationId="{C9DEE4A5-C774-750D-E632-C999EB25BF99}"/>
          </ac:spMkLst>
        </pc:spChg>
      </pc:sldChg>
      <pc:sldChg chg="modSp mod">
        <pc:chgData name="A S" userId="bff0dd6adc7f4841" providerId="LiveId" clId="{19224FFB-3738-4AC2-BB57-E6BB561CCBB5}" dt="2024-02-26T13:39:40.763" v="657" actId="20577"/>
        <pc:sldMkLst>
          <pc:docMk/>
          <pc:sldMk cId="1872243261" sldId="305"/>
        </pc:sldMkLst>
        <pc:spChg chg="mod">
          <ac:chgData name="A S" userId="bff0dd6adc7f4841" providerId="LiveId" clId="{19224FFB-3738-4AC2-BB57-E6BB561CCBB5}" dt="2024-02-26T13:39:40.763" v="657" actId="20577"/>
          <ac:spMkLst>
            <pc:docMk/>
            <pc:sldMk cId="1872243261" sldId="305"/>
            <ac:spMk id="5" creationId="{3A73C0FA-5528-4E23-A54F-C1A9294981FC}"/>
          </ac:spMkLst>
        </pc:spChg>
      </pc:sldChg>
      <pc:sldChg chg="modSp mod">
        <pc:chgData name="A S" userId="bff0dd6adc7f4841" providerId="LiveId" clId="{19224FFB-3738-4AC2-BB57-E6BB561CCBB5}" dt="2024-02-26T13:40:19.826" v="690" actId="20577"/>
        <pc:sldMkLst>
          <pc:docMk/>
          <pc:sldMk cId="469956817" sldId="306"/>
        </pc:sldMkLst>
        <pc:spChg chg="mod">
          <ac:chgData name="A S" userId="bff0dd6adc7f4841" providerId="LiveId" clId="{19224FFB-3738-4AC2-BB57-E6BB561CCBB5}" dt="2024-02-26T13:40:19.826" v="690" actId="20577"/>
          <ac:spMkLst>
            <pc:docMk/>
            <pc:sldMk cId="469956817" sldId="306"/>
            <ac:spMk id="5" creationId="{3A73C0FA-5528-4E23-A54F-C1A9294981FC}"/>
          </ac:spMkLst>
        </pc:spChg>
      </pc:sldChg>
      <pc:sldChg chg="modSp mod">
        <pc:chgData name="A S" userId="bff0dd6adc7f4841" providerId="LiveId" clId="{19224FFB-3738-4AC2-BB57-E6BB561CCBB5}" dt="2024-02-26T13:41:18.351" v="723" actId="20577"/>
        <pc:sldMkLst>
          <pc:docMk/>
          <pc:sldMk cId="2963066032" sldId="307"/>
        </pc:sldMkLst>
        <pc:spChg chg="mod">
          <ac:chgData name="A S" userId="bff0dd6adc7f4841" providerId="LiveId" clId="{19224FFB-3738-4AC2-BB57-E6BB561CCBB5}" dt="2024-02-26T13:41:18.351" v="723" actId="20577"/>
          <ac:spMkLst>
            <pc:docMk/>
            <pc:sldMk cId="2963066032" sldId="307"/>
            <ac:spMk id="5" creationId="{3A73C0FA-5528-4E23-A54F-C1A9294981FC}"/>
          </ac:spMkLst>
        </pc:spChg>
      </pc:sldChg>
      <pc:sldChg chg="modSp mod">
        <pc:chgData name="A S" userId="bff0dd6adc7f4841" providerId="LiveId" clId="{19224FFB-3738-4AC2-BB57-E6BB561CCBB5}" dt="2024-02-26T13:41:59.874" v="756" actId="20577"/>
        <pc:sldMkLst>
          <pc:docMk/>
          <pc:sldMk cId="3238332288" sldId="308"/>
        </pc:sldMkLst>
        <pc:spChg chg="mod">
          <ac:chgData name="A S" userId="bff0dd6adc7f4841" providerId="LiveId" clId="{19224FFB-3738-4AC2-BB57-E6BB561CCBB5}" dt="2024-02-26T13:41:59.874" v="756" actId="20577"/>
          <ac:spMkLst>
            <pc:docMk/>
            <pc:sldMk cId="3238332288" sldId="308"/>
            <ac:spMk id="5" creationId="{3A73C0FA-5528-4E23-A54F-C1A9294981FC}"/>
          </ac:spMkLst>
        </pc:spChg>
      </pc:sldChg>
      <pc:sldChg chg="modSp mod">
        <pc:chgData name="A S" userId="bff0dd6adc7f4841" providerId="LiveId" clId="{19224FFB-3738-4AC2-BB57-E6BB561CCBB5}" dt="2024-02-26T13:42:57.923" v="791" actId="20577"/>
        <pc:sldMkLst>
          <pc:docMk/>
          <pc:sldMk cId="380947183" sldId="309"/>
        </pc:sldMkLst>
        <pc:spChg chg="mod">
          <ac:chgData name="A S" userId="bff0dd6adc7f4841" providerId="LiveId" clId="{19224FFB-3738-4AC2-BB57-E6BB561CCBB5}" dt="2024-02-26T13:42:32.607" v="758" actId="255"/>
          <ac:spMkLst>
            <pc:docMk/>
            <pc:sldMk cId="380947183" sldId="309"/>
            <ac:spMk id="2" creationId="{3FD6B713-8D59-8E35-3B9E-4E465F8B7CEE}"/>
          </ac:spMkLst>
        </pc:spChg>
        <pc:spChg chg="mod">
          <ac:chgData name="A S" userId="bff0dd6adc7f4841" providerId="LiveId" clId="{19224FFB-3738-4AC2-BB57-E6BB561CCBB5}" dt="2024-02-26T13:42:57.923" v="791" actId="20577"/>
          <ac:spMkLst>
            <pc:docMk/>
            <pc:sldMk cId="380947183" sldId="309"/>
            <ac:spMk id="5" creationId="{3A73C0FA-5528-4E23-A54F-C1A9294981FC}"/>
          </ac:spMkLst>
        </pc:spChg>
      </pc:sldChg>
      <pc:sldChg chg="modSp mod">
        <pc:chgData name="A S" userId="bff0dd6adc7f4841" providerId="LiveId" clId="{19224FFB-3738-4AC2-BB57-E6BB561CCBB5}" dt="2024-02-26T13:43:35.649" v="825" actId="20577"/>
        <pc:sldMkLst>
          <pc:docMk/>
          <pc:sldMk cId="1500063214" sldId="310"/>
        </pc:sldMkLst>
        <pc:spChg chg="mod">
          <ac:chgData name="A S" userId="bff0dd6adc7f4841" providerId="LiveId" clId="{19224FFB-3738-4AC2-BB57-E6BB561CCBB5}" dt="2024-02-26T13:43:20.231" v="792" actId="255"/>
          <ac:spMkLst>
            <pc:docMk/>
            <pc:sldMk cId="1500063214" sldId="310"/>
            <ac:spMk id="2" creationId="{3FD6B713-8D59-8E35-3B9E-4E465F8B7CEE}"/>
          </ac:spMkLst>
        </pc:spChg>
        <pc:spChg chg="mod">
          <ac:chgData name="A S" userId="bff0dd6adc7f4841" providerId="LiveId" clId="{19224FFB-3738-4AC2-BB57-E6BB561CCBB5}" dt="2024-02-26T13:43:35.649" v="825" actId="20577"/>
          <ac:spMkLst>
            <pc:docMk/>
            <pc:sldMk cId="1500063214" sldId="310"/>
            <ac:spMk id="5" creationId="{3A73C0FA-5528-4E23-A54F-C1A9294981FC}"/>
          </ac:spMkLst>
        </pc:spChg>
      </pc:sldChg>
      <pc:sldChg chg="modSp mod">
        <pc:chgData name="A S" userId="bff0dd6adc7f4841" providerId="LiveId" clId="{19224FFB-3738-4AC2-BB57-E6BB561CCBB5}" dt="2024-02-26T13:45:27.301" v="862" actId="20577"/>
        <pc:sldMkLst>
          <pc:docMk/>
          <pc:sldMk cId="3314328584" sldId="312"/>
        </pc:sldMkLst>
        <pc:spChg chg="mod">
          <ac:chgData name="A S" userId="bff0dd6adc7f4841" providerId="LiveId" clId="{19224FFB-3738-4AC2-BB57-E6BB561CCBB5}" dt="2024-02-26T13:44:17.239" v="829" actId="255"/>
          <ac:spMkLst>
            <pc:docMk/>
            <pc:sldMk cId="3314328584" sldId="312"/>
            <ac:spMk id="2" creationId="{22F8E670-4F5C-4894-62B8-1838E0052F14}"/>
          </ac:spMkLst>
        </pc:spChg>
        <pc:spChg chg="mod">
          <ac:chgData name="A S" userId="bff0dd6adc7f4841" providerId="LiveId" clId="{19224FFB-3738-4AC2-BB57-E6BB561CCBB5}" dt="2024-02-26T13:45:27.301" v="862" actId="20577"/>
          <ac:spMkLst>
            <pc:docMk/>
            <pc:sldMk cId="3314328584" sldId="312"/>
            <ac:spMk id="5" creationId="{3A73C0FA-5528-4E23-A54F-C1A9294981FC}"/>
          </ac:spMkLst>
        </pc:spChg>
      </pc:sldChg>
      <pc:sldChg chg="modSp mod">
        <pc:chgData name="A S" userId="bff0dd6adc7f4841" providerId="LiveId" clId="{19224FFB-3738-4AC2-BB57-E6BB561CCBB5}" dt="2024-02-26T13:47:34.756" v="895" actId="20577"/>
        <pc:sldMkLst>
          <pc:docMk/>
          <pc:sldMk cId="1625040281" sldId="313"/>
        </pc:sldMkLst>
        <pc:spChg chg="mod">
          <ac:chgData name="A S" userId="bff0dd6adc7f4841" providerId="LiveId" clId="{19224FFB-3738-4AC2-BB57-E6BB561CCBB5}" dt="2024-02-26T13:47:34.756" v="895" actId="20577"/>
          <ac:spMkLst>
            <pc:docMk/>
            <pc:sldMk cId="1625040281" sldId="313"/>
            <ac:spMk id="5" creationId="{3A73C0FA-5528-4E23-A54F-C1A9294981FC}"/>
          </ac:spMkLst>
        </pc:spChg>
      </pc:sldChg>
      <pc:sldChg chg="modSp mod">
        <pc:chgData name="A S" userId="bff0dd6adc7f4841" providerId="LiveId" clId="{19224FFB-3738-4AC2-BB57-E6BB561CCBB5}" dt="2024-02-26T14:05:41.633" v="928" actId="20577"/>
        <pc:sldMkLst>
          <pc:docMk/>
          <pc:sldMk cId="1501394217" sldId="315"/>
        </pc:sldMkLst>
        <pc:spChg chg="mod">
          <ac:chgData name="A S" userId="bff0dd6adc7f4841" providerId="LiveId" clId="{19224FFB-3738-4AC2-BB57-E6BB561CCBB5}" dt="2024-02-26T14:05:41.633" v="928" actId="20577"/>
          <ac:spMkLst>
            <pc:docMk/>
            <pc:sldMk cId="1501394217" sldId="315"/>
            <ac:spMk id="5" creationId="{3A73C0FA-5528-4E23-A54F-C1A9294981FC}"/>
          </ac:spMkLst>
        </pc:spChg>
      </pc:sldChg>
      <pc:sldChg chg="modSp mod">
        <pc:chgData name="A S" userId="bff0dd6adc7f4841" providerId="LiveId" clId="{19224FFB-3738-4AC2-BB57-E6BB561CCBB5}" dt="2024-02-26T14:06:38.018" v="961" actId="20577"/>
        <pc:sldMkLst>
          <pc:docMk/>
          <pc:sldMk cId="109475145" sldId="316"/>
        </pc:sldMkLst>
        <pc:spChg chg="mod">
          <ac:chgData name="A S" userId="bff0dd6adc7f4841" providerId="LiveId" clId="{19224FFB-3738-4AC2-BB57-E6BB561CCBB5}" dt="2024-02-26T14:06:38.018" v="961" actId="20577"/>
          <ac:spMkLst>
            <pc:docMk/>
            <pc:sldMk cId="109475145" sldId="316"/>
            <ac:spMk id="5" creationId="{3A73C0FA-5528-4E23-A54F-C1A9294981FC}"/>
          </ac:spMkLst>
        </pc:spChg>
      </pc:sldChg>
      <pc:sldChg chg="modSp mod">
        <pc:chgData name="A S" userId="bff0dd6adc7f4841" providerId="LiveId" clId="{19224FFB-3738-4AC2-BB57-E6BB561CCBB5}" dt="2024-02-26T15:57:55.093" v="1894" actId="20577"/>
        <pc:sldMkLst>
          <pc:docMk/>
          <pc:sldMk cId="5432031" sldId="319"/>
        </pc:sldMkLst>
        <pc:spChg chg="mod">
          <ac:chgData name="A S" userId="bff0dd6adc7f4841" providerId="LiveId" clId="{19224FFB-3738-4AC2-BB57-E6BB561CCBB5}" dt="2024-02-26T15:06:16.830" v="1178" actId="20577"/>
          <ac:spMkLst>
            <pc:docMk/>
            <pc:sldMk cId="5432031" sldId="319"/>
            <ac:spMk id="2" creationId="{A9385CFA-DDC6-7F39-65E5-5A816E81A973}"/>
          </ac:spMkLst>
        </pc:spChg>
        <pc:spChg chg="mod">
          <ac:chgData name="A S" userId="bff0dd6adc7f4841" providerId="LiveId" clId="{19224FFB-3738-4AC2-BB57-E6BB561CCBB5}" dt="2024-02-26T15:57:55.093" v="1894" actId="20577"/>
          <ac:spMkLst>
            <pc:docMk/>
            <pc:sldMk cId="5432031" sldId="319"/>
            <ac:spMk id="8" creationId="{BE48C2AD-647B-3FD1-B2FA-FB3EAEA11B14}"/>
          </ac:spMkLst>
        </pc:spChg>
      </pc:sldChg>
      <pc:sldChg chg="mod modClrScheme chgLayout">
        <pc:chgData name="A S" userId="bff0dd6adc7f4841" providerId="LiveId" clId="{19224FFB-3738-4AC2-BB57-E6BB561CCBB5}" dt="2024-02-26T14:07:42.124" v="962" actId="700"/>
        <pc:sldMkLst>
          <pc:docMk/>
          <pc:sldMk cId="4227382780" sldId="322"/>
        </pc:sldMkLst>
      </pc:sldChg>
      <pc:sldChg chg="modSp mod">
        <pc:chgData name="A S" userId="bff0dd6adc7f4841" providerId="LiveId" clId="{19224FFB-3738-4AC2-BB57-E6BB561CCBB5}" dt="2024-02-26T15:06:44.265" v="1194" actId="20577"/>
        <pc:sldMkLst>
          <pc:docMk/>
          <pc:sldMk cId="1813973804" sldId="324"/>
        </pc:sldMkLst>
        <pc:spChg chg="mod">
          <ac:chgData name="A S" userId="bff0dd6adc7f4841" providerId="LiveId" clId="{19224FFB-3738-4AC2-BB57-E6BB561CCBB5}" dt="2024-02-26T15:06:44.265" v="1194" actId="20577"/>
          <ac:spMkLst>
            <pc:docMk/>
            <pc:sldMk cId="1813973804" sldId="324"/>
            <ac:spMk id="5" creationId="{3A73C0FA-5528-4E23-A54F-C1A9294981FC}"/>
          </ac:spMkLst>
        </pc:spChg>
        <pc:spChg chg="mod">
          <ac:chgData name="A S" userId="bff0dd6adc7f4841" providerId="LiveId" clId="{19224FFB-3738-4AC2-BB57-E6BB561CCBB5}" dt="2024-02-26T14:55:28.748" v="1081" actId="20577"/>
          <ac:spMkLst>
            <pc:docMk/>
            <pc:sldMk cId="1813973804" sldId="324"/>
            <ac:spMk id="8" creationId="{5CDE0865-68D4-CA9E-2B45-B256833262FC}"/>
          </ac:spMkLst>
        </pc:spChg>
        <pc:spChg chg="mod">
          <ac:chgData name="A S" userId="bff0dd6adc7f4841" providerId="LiveId" clId="{19224FFB-3738-4AC2-BB57-E6BB561CCBB5}" dt="2024-02-26T14:58:13.788" v="1097" actId="20577"/>
          <ac:spMkLst>
            <pc:docMk/>
            <pc:sldMk cId="1813973804" sldId="324"/>
            <ac:spMk id="11" creationId="{1DCEEB5A-E7DF-0D15-ACF3-343A7EFCD975}"/>
          </ac:spMkLst>
        </pc:spChg>
      </pc:sldChg>
      <pc:sldChg chg="modSp mod">
        <pc:chgData name="A S" userId="bff0dd6adc7f4841" providerId="LiveId" clId="{19224FFB-3738-4AC2-BB57-E6BB561CCBB5}" dt="2024-02-26T15:06:56.029" v="1201" actId="20577"/>
        <pc:sldMkLst>
          <pc:docMk/>
          <pc:sldMk cId="1029197336" sldId="326"/>
        </pc:sldMkLst>
        <pc:spChg chg="mod">
          <ac:chgData name="A S" userId="bff0dd6adc7f4841" providerId="LiveId" clId="{19224FFB-3738-4AC2-BB57-E6BB561CCBB5}" dt="2024-02-26T15:06:56.029" v="1201" actId="20577"/>
          <ac:spMkLst>
            <pc:docMk/>
            <pc:sldMk cId="1029197336" sldId="326"/>
            <ac:spMk id="5" creationId="{3A73C0FA-5528-4E23-A54F-C1A9294981FC}"/>
          </ac:spMkLst>
        </pc:spChg>
        <pc:spChg chg="mod">
          <ac:chgData name="A S" userId="bff0dd6adc7f4841" providerId="LiveId" clId="{19224FFB-3738-4AC2-BB57-E6BB561CCBB5}" dt="2024-02-26T14:59:36.924" v="1136" actId="14100"/>
          <ac:spMkLst>
            <pc:docMk/>
            <pc:sldMk cId="1029197336" sldId="326"/>
            <ac:spMk id="14" creationId="{50B8F8A5-F128-0663-3D8E-C9161C8108D6}"/>
          </ac:spMkLst>
        </pc:spChg>
      </pc:sldChg>
      <pc:sldChg chg="modSp mod">
        <pc:chgData name="A S" userId="bff0dd6adc7f4841" providerId="LiveId" clId="{19224FFB-3738-4AC2-BB57-E6BB561CCBB5}" dt="2024-02-26T15:07:42.401" v="1250" actId="20577"/>
        <pc:sldMkLst>
          <pc:docMk/>
          <pc:sldMk cId="1702868694" sldId="327"/>
        </pc:sldMkLst>
        <pc:spChg chg="mod">
          <ac:chgData name="A S" userId="bff0dd6adc7f4841" providerId="LiveId" clId="{19224FFB-3738-4AC2-BB57-E6BB561CCBB5}" dt="2024-02-26T15:07:42.401" v="1250" actId="20577"/>
          <ac:spMkLst>
            <pc:docMk/>
            <pc:sldMk cId="1702868694" sldId="327"/>
            <ac:spMk id="5" creationId="{3A73C0FA-5528-4E23-A54F-C1A9294981FC}"/>
          </ac:spMkLst>
        </pc:spChg>
      </pc:sldChg>
      <pc:sldChg chg="modSp mod">
        <pc:chgData name="A S" userId="bff0dd6adc7f4841" providerId="LiveId" clId="{19224FFB-3738-4AC2-BB57-E6BB561CCBB5}" dt="2024-02-26T15:09:00.954" v="1290" actId="20577"/>
        <pc:sldMkLst>
          <pc:docMk/>
          <pc:sldMk cId="3657476228" sldId="329"/>
        </pc:sldMkLst>
        <pc:spChg chg="mod">
          <ac:chgData name="A S" userId="bff0dd6adc7f4841" providerId="LiveId" clId="{19224FFB-3738-4AC2-BB57-E6BB561CCBB5}" dt="2024-02-26T15:09:00.954" v="1290" actId="20577"/>
          <ac:spMkLst>
            <pc:docMk/>
            <pc:sldMk cId="3657476228" sldId="329"/>
            <ac:spMk id="5" creationId="{3A73C0FA-5528-4E23-A54F-C1A9294981FC}"/>
          </ac:spMkLst>
        </pc:spChg>
      </pc:sldChg>
      <pc:sldChg chg="modSp mod">
        <pc:chgData name="A S" userId="bff0dd6adc7f4841" providerId="LiveId" clId="{19224FFB-3738-4AC2-BB57-E6BB561CCBB5}" dt="2024-02-26T15:14:07.680" v="1363" actId="20577"/>
        <pc:sldMkLst>
          <pc:docMk/>
          <pc:sldMk cId="4093555011" sldId="330"/>
        </pc:sldMkLst>
        <pc:spChg chg="mod">
          <ac:chgData name="A S" userId="bff0dd6adc7f4841" providerId="LiveId" clId="{19224FFB-3738-4AC2-BB57-E6BB561CCBB5}" dt="2024-02-26T15:14:07.680" v="1363" actId="20577"/>
          <ac:spMkLst>
            <pc:docMk/>
            <pc:sldMk cId="4093555011" sldId="330"/>
            <ac:spMk id="5" creationId="{3A73C0FA-5528-4E23-A54F-C1A9294981FC}"/>
          </ac:spMkLst>
        </pc:spChg>
      </pc:sldChg>
      <pc:sldChg chg="modSp mod">
        <pc:chgData name="A S" userId="bff0dd6adc7f4841" providerId="LiveId" clId="{19224FFB-3738-4AC2-BB57-E6BB561CCBB5}" dt="2024-02-26T15:13:48.435" v="1356" actId="20577"/>
        <pc:sldMkLst>
          <pc:docMk/>
          <pc:sldMk cId="584620108" sldId="332"/>
        </pc:sldMkLst>
        <pc:spChg chg="mod">
          <ac:chgData name="A S" userId="bff0dd6adc7f4841" providerId="LiveId" clId="{19224FFB-3738-4AC2-BB57-E6BB561CCBB5}" dt="2024-02-26T15:13:48.435" v="1356" actId="20577"/>
          <ac:spMkLst>
            <pc:docMk/>
            <pc:sldMk cId="584620108" sldId="332"/>
            <ac:spMk id="5" creationId="{3A73C0FA-5528-4E23-A54F-C1A9294981FC}"/>
          </ac:spMkLst>
        </pc:spChg>
      </pc:sldChg>
      <pc:sldChg chg="modSp mod">
        <pc:chgData name="A S" userId="bff0dd6adc7f4841" providerId="LiveId" clId="{19224FFB-3738-4AC2-BB57-E6BB561CCBB5}" dt="2024-02-26T15:06:32.516" v="1185" actId="20577"/>
        <pc:sldMkLst>
          <pc:docMk/>
          <pc:sldMk cId="4261903866" sldId="335"/>
        </pc:sldMkLst>
        <pc:spChg chg="mod">
          <ac:chgData name="A S" userId="bff0dd6adc7f4841" providerId="LiveId" clId="{19224FFB-3738-4AC2-BB57-E6BB561CCBB5}" dt="2024-02-26T15:06:32.516" v="1185" actId="20577"/>
          <ac:spMkLst>
            <pc:docMk/>
            <pc:sldMk cId="4261903866" sldId="335"/>
            <ac:spMk id="4" creationId="{CE5AAB99-7E1D-49C3-8A3A-B298B6D3EA89}"/>
          </ac:spMkLst>
        </pc:spChg>
        <pc:spChg chg="mod">
          <ac:chgData name="A S" userId="bff0dd6adc7f4841" providerId="LiveId" clId="{19224FFB-3738-4AC2-BB57-E6BB561CCBB5}" dt="2024-02-26T14:34:03.573" v="1038" actId="20577"/>
          <ac:spMkLst>
            <pc:docMk/>
            <pc:sldMk cId="4261903866" sldId="335"/>
            <ac:spMk id="15" creationId="{1B0747A2-DEFC-0558-710C-57A042CE50CA}"/>
          </ac:spMkLst>
        </pc:spChg>
      </pc:sldChg>
      <pc:sldChg chg="mod modClrScheme chgLayout">
        <pc:chgData name="A S" userId="bff0dd6adc7f4841" providerId="LiveId" clId="{19224FFB-3738-4AC2-BB57-E6BB561CCBB5}" dt="2024-02-26T15:15:48.438" v="1399" actId="700"/>
        <pc:sldMkLst>
          <pc:docMk/>
          <pc:sldMk cId="822684612" sldId="336"/>
        </pc:sldMkLst>
      </pc:sldChg>
      <pc:sldChg chg="modSp mod">
        <pc:chgData name="A S" userId="bff0dd6adc7f4841" providerId="LiveId" clId="{19224FFB-3738-4AC2-BB57-E6BB561CCBB5}" dt="2024-02-26T15:16:34.238" v="1432" actId="20577"/>
        <pc:sldMkLst>
          <pc:docMk/>
          <pc:sldMk cId="760282620" sldId="337"/>
        </pc:sldMkLst>
        <pc:spChg chg="mod">
          <ac:chgData name="A S" userId="bff0dd6adc7f4841" providerId="LiveId" clId="{19224FFB-3738-4AC2-BB57-E6BB561CCBB5}" dt="2024-02-26T15:16:34.238" v="1432" actId="20577"/>
          <ac:spMkLst>
            <pc:docMk/>
            <pc:sldMk cId="760282620" sldId="337"/>
            <ac:spMk id="2" creationId="{A9385CFA-DDC6-7F39-65E5-5A816E81A973}"/>
          </ac:spMkLst>
        </pc:spChg>
      </pc:sldChg>
      <pc:sldChg chg="modSp mod">
        <pc:chgData name="A S" userId="bff0dd6adc7f4841" providerId="LiveId" clId="{19224FFB-3738-4AC2-BB57-E6BB561CCBB5}" dt="2024-02-26T16:01:56.734" v="1967" actId="20577"/>
        <pc:sldMkLst>
          <pc:docMk/>
          <pc:sldMk cId="4118863765" sldId="339"/>
        </pc:sldMkLst>
        <pc:spChg chg="mod">
          <ac:chgData name="A S" userId="bff0dd6adc7f4841" providerId="LiveId" clId="{19224FFB-3738-4AC2-BB57-E6BB561CCBB5}" dt="2024-02-26T16:01:56.734" v="1967" actId="20577"/>
          <ac:spMkLst>
            <pc:docMk/>
            <pc:sldMk cId="4118863765" sldId="339"/>
            <ac:spMk id="2" creationId="{A9385CFA-DDC6-7F39-65E5-5A816E81A973}"/>
          </ac:spMkLst>
        </pc:spChg>
        <pc:spChg chg="mod">
          <ac:chgData name="A S" userId="bff0dd6adc7f4841" providerId="LiveId" clId="{19224FFB-3738-4AC2-BB57-E6BB561CCBB5}" dt="2024-02-26T15:55:08.149" v="1859"/>
          <ac:spMkLst>
            <pc:docMk/>
            <pc:sldMk cId="4118863765" sldId="339"/>
            <ac:spMk id="8" creationId="{BE48C2AD-647B-3FD1-B2FA-FB3EAEA11B14}"/>
          </ac:spMkLst>
        </pc:spChg>
      </pc:sldChg>
      <pc:sldChg chg="modSp mod">
        <pc:chgData name="A S" userId="bff0dd6adc7f4841" providerId="LiveId" clId="{19224FFB-3738-4AC2-BB57-E6BB561CCBB5}" dt="2024-02-26T15:17:55.556" v="1465" actId="20577"/>
        <pc:sldMkLst>
          <pc:docMk/>
          <pc:sldMk cId="1528248685" sldId="340"/>
        </pc:sldMkLst>
        <pc:spChg chg="mod">
          <ac:chgData name="A S" userId="bff0dd6adc7f4841" providerId="LiveId" clId="{19224FFB-3738-4AC2-BB57-E6BB561CCBB5}" dt="2024-02-26T15:17:55.556" v="1465" actId="20577"/>
          <ac:spMkLst>
            <pc:docMk/>
            <pc:sldMk cId="1528248685" sldId="340"/>
            <ac:spMk id="4" creationId="{CE5AAB99-7E1D-49C3-8A3A-B298B6D3EA89}"/>
          </ac:spMkLst>
        </pc:spChg>
      </pc:sldChg>
      <pc:sldChg chg="modSp mod">
        <pc:chgData name="A S" userId="bff0dd6adc7f4841" providerId="LiveId" clId="{19224FFB-3738-4AC2-BB57-E6BB561CCBB5}" dt="2024-02-26T15:19:27.468" v="1534" actId="14100"/>
        <pc:sldMkLst>
          <pc:docMk/>
          <pc:sldMk cId="3180775386" sldId="341"/>
        </pc:sldMkLst>
        <pc:spChg chg="mod">
          <ac:chgData name="A S" userId="bff0dd6adc7f4841" providerId="LiveId" clId="{19224FFB-3738-4AC2-BB57-E6BB561CCBB5}" dt="2024-02-26T15:19:16.742" v="1533" actId="20577"/>
          <ac:spMkLst>
            <pc:docMk/>
            <pc:sldMk cId="3180775386" sldId="341"/>
            <ac:spMk id="4" creationId="{CE5AAB99-7E1D-49C3-8A3A-B298B6D3EA89}"/>
          </ac:spMkLst>
        </pc:spChg>
        <pc:picChg chg="mod">
          <ac:chgData name="A S" userId="bff0dd6adc7f4841" providerId="LiveId" clId="{19224FFB-3738-4AC2-BB57-E6BB561CCBB5}" dt="2024-02-26T15:19:27.468" v="1534" actId="14100"/>
          <ac:picMkLst>
            <pc:docMk/>
            <pc:sldMk cId="3180775386" sldId="341"/>
            <ac:picMk id="3" creationId="{84957E2F-BFE9-3CA9-EF83-CB212841C342}"/>
          </ac:picMkLst>
        </pc:picChg>
      </pc:sldChg>
      <pc:sldChg chg="modSp mod">
        <pc:chgData name="A S" userId="bff0dd6adc7f4841" providerId="LiveId" clId="{19224FFB-3738-4AC2-BB57-E6BB561CCBB5}" dt="2024-02-26T15:18:23.910" v="1498" actId="20577"/>
        <pc:sldMkLst>
          <pc:docMk/>
          <pc:sldMk cId="535386787" sldId="342"/>
        </pc:sldMkLst>
        <pc:spChg chg="mod">
          <ac:chgData name="A S" userId="bff0dd6adc7f4841" providerId="LiveId" clId="{19224FFB-3738-4AC2-BB57-E6BB561CCBB5}" dt="2024-02-26T15:18:23.910" v="1498" actId="20577"/>
          <ac:spMkLst>
            <pc:docMk/>
            <pc:sldMk cId="535386787" sldId="342"/>
            <ac:spMk id="4" creationId="{CE5AAB99-7E1D-49C3-8A3A-B298B6D3EA89}"/>
          </ac:spMkLst>
        </pc:spChg>
      </pc:sldChg>
      <pc:sldChg chg="modSp mod">
        <pc:chgData name="A S" userId="bff0dd6adc7f4841" providerId="LiveId" clId="{19224FFB-3738-4AC2-BB57-E6BB561CCBB5}" dt="2024-02-26T15:20:08.450" v="1567" actId="20577"/>
        <pc:sldMkLst>
          <pc:docMk/>
          <pc:sldMk cId="2581608395" sldId="343"/>
        </pc:sldMkLst>
        <pc:spChg chg="mod">
          <ac:chgData name="A S" userId="bff0dd6adc7f4841" providerId="LiveId" clId="{19224FFB-3738-4AC2-BB57-E6BB561CCBB5}" dt="2024-02-26T15:20:08.450" v="1567" actId="20577"/>
          <ac:spMkLst>
            <pc:docMk/>
            <pc:sldMk cId="2581608395" sldId="343"/>
            <ac:spMk id="5" creationId="{3A73C0FA-5528-4E23-A54F-C1A9294981FC}"/>
          </ac:spMkLst>
        </pc:spChg>
      </pc:sldChg>
      <pc:sldChg chg="modSp mod">
        <pc:chgData name="A S" userId="bff0dd6adc7f4841" providerId="LiveId" clId="{19224FFB-3738-4AC2-BB57-E6BB561CCBB5}" dt="2024-02-26T15:21:07.990" v="1600" actId="20577"/>
        <pc:sldMkLst>
          <pc:docMk/>
          <pc:sldMk cId="1399154772" sldId="344"/>
        </pc:sldMkLst>
        <pc:spChg chg="mod">
          <ac:chgData name="A S" userId="bff0dd6adc7f4841" providerId="LiveId" clId="{19224FFB-3738-4AC2-BB57-E6BB561CCBB5}" dt="2024-02-26T15:21:07.990" v="1600" actId="20577"/>
          <ac:spMkLst>
            <pc:docMk/>
            <pc:sldMk cId="1399154772" sldId="344"/>
            <ac:spMk id="4" creationId="{CE5AAB99-7E1D-49C3-8A3A-B298B6D3EA89}"/>
          </ac:spMkLst>
        </pc:spChg>
      </pc:sldChg>
      <pc:sldChg chg="modSp mod">
        <pc:chgData name="A S" userId="bff0dd6adc7f4841" providerId="LiveId" clId="{19224FFB-3738-4AC2-BB57-E6BB561CCBB5}" dt="2024-02-26T15:28:34.298" v="1692" actId="20577"/>
        <pc:sldMkLst>
          <pc:docMk/>
          <pc:sldMk cId="1404333576" sldId="345"/>
        </pc:sldMkLst>
        <pc:spChg chg="mod">
          <ac:chgData name="A S" userId="bff0dd6adc7f4841" providerId="LiveId" clId="{19224FFB-3738-4AC2-BB57-E6BB561CCBB5}" dt="2024-02-26T15:25:41.656" v="1616" actId="20577"/>
          <ac:spMkLst>
            <pc:docMk/>
            <pc:sldMk cId="1404333576" sldId="345"/>
            <ac:spMk id="2" creationId="{9322248F-66C9-F311-DD40-CDED4F9DD28A}"/>
          </ac:spMkLst>
        </pc:spChg>
        <pc:spChg chg="mod">
          <ac:chgData name="A S" userId="bff0dd6adc7f4841" providerId="LiveId" clId="{19224FFB-3738-4AC2-BB57-E6BB561CCBB5}" dt="2024-02-26T15:28:34.298" v="1692" actId="20577"/>
          <ac:spMkLst>
            <pc:docMk/>
            <pc:sldMk cId="1404333576" sldId="345"/>
            <ac:spMk id="4" creationId="{CE5AAB99-7E1D-49C3-8A3A-B298B6D3EA89}"/>
          </ac:spMkLst>
        </pc:spChg>
        <pc:spChg chg="mod">
          <ac:chgData name="A S" userId="bff0dd6adc7f4841" providerId="LiveId" clId="{19224FFB-3738-4AC2-BB57-E6BB561CCBB5}" dt="2024-02-26T15:28:04.921" v="1659" actId="20577"/>
          <ac:spMkLst>
            <pc:docMk/>
            <pc:sldMk cId="1404333576" sldId="345"/>
            <ac:spMk id="10" creationId="{CE5947BE-E4BA-B60A-E91F-4758CC49D128}"/>
          </ac:spMkLst>
        </pc:spChg>
      </pc:sldChg>
      <pc:sldChg chg="modSp mod">
        <pc:chgData name="A S" userId="bff0dd6adc7f4841" providerId="LiveId" clId="{19224FFB-3738-4AC2-BB57-E6BB561CCBB5}" dt="2024-02-26T15:29:14.790" v="1725" actId="20577"/>
        <pc:sldMkLst>
          <pc:docMk/>
          <pc:sldMk cId="3373008796" sldId="346"/>
        </pc:sldMkLst>
        <pc:spChg chg="mod">
          <ac:chgData name="A S" userId="bff0dd6adc7f4841" providerId="LiveId" clId="{19224FFB-3738-4AC2-BB57-E6BB561CCBB5}" dt="2024-02-26T15:29:14.790" v="1725" actId="20577"/>
          <ac:spMkLst>
            <pc:docMk/>
            <pc:sldMk cId="3373008796" sldId="346"/>
            <ac:spMk id="4" creationId="{CE5AAB99-7E1D-49C3-8A3A-B298B6D3EA89}"/>
          </ac:spMkLst>
        </pc:spChg>
      </pc:sldChg>
      <pc:sldChg chg="modSp mod">
        <pc:chgData name="A S" userId="bff0dd6adc7f4841" providerId="LiveId" clId="{19224FFB-3738-4AC2-BB57-E6BB561CCBB5}" dt="2024-02-26T15:30:37.759" v="1758" actId="20577"/>
        <pc:sldMkLst>
          <pc:docMk/>
          <pc:sldMk cId="763332790" sldId="347"/>
        </pc:sldMkLst>
        <pc:spChg chg="mod">
          <ac:chgData name="A S" userId="bff0dd6adc7f4841" providerId="LiveId" clId="{19224FFB-3738-4AC2-BB57-E6BB561CCBB5}" dt="2024-02-26T15:30:37.759" v="1758" actId="20577"/>
          <ac:spMkLst>
            <pc:docMk/>
            <pc:sldMk cId="763332790" sldId="347"/>
            <ac:spMk id="5" creationId="{3A73C0FA-5528-4E23-A54F-C1A9294981FC}"/>
          </ac:spMkLst>
        </pc:spChg>
      </pc:sldChg>
      <pc:sldChg chg="modSp mod">
        <pc:chgData name="A S" userId="bff0dd6adc7f4841" providerId="LiveId" clId="{19224FFB-3738-4AC2-BB57-E6BB561CCBB5}" dt="2024-02-26T15:31:26.701" v="1791" actId="20577"/>
        <pc:sldMkLst>
          <pc:docMk/>
          <pc:sldMk cId="119530270" sldId="348"/>
        </pc:sldMkLst>
        <pc:spChg chg="mod">
          <ac:chgData name="A S" userId="bff0dd6adc7f4841" providerId="LiveId" clId="{19224FFB-3738-4AC2-BB57-E6BB561CCBB5}" dt="2024-02-26T15:31:26.701" v="1791" actId="20577"/>
          <ac:spMkLst>
            <pc:docMk/>
            <pc:sldMk cId="119530270" sldId="348"/>
            <ac:spMk id="4" creationId="{CE5AAB99-7E1D-49C3-8A3A-B298B6D3EA89}"/>
          </ac:spMkLst>
        </pc:spChg>
      </pc:sldChg>
      <pc:sldChg chg="modSp mod">
        <pc:chgData name="A S" userId="bff0dd6adc7f4841" providerId="LiveId" clId="{19224FFB-3738-4AC2-BB57-E6BB561CCBB5}" dt="2024-02-26T15:32:00.080" v="1824" actId="20577"/>
        <pc:sldMkLst>
          <pc:docMk/>
          <pc:sldMk cId="3630713698" sldId="349"/>
        </pc:sldMkLst>
        <pc:spChg chg="mod">
          <ac:chgData name="A S" userId="bff0dd6adc7f4841" providerId="LiveId" clId="{19224FFB-3738-4AC2-BB57-E6BB561CCBB5}" dt="2024-02-26T15:32:00.080" v="1824" actId="20577"/>
          <ac:spMkLst>
            <pc:docMk/>
            <pc:sldMk cId="3630713698" sldId="349"/>
            <ac:spMk id="4" creationId="{CE5AAB99-7E1D-49C3-8A3A-B298B6D3EA89}"/>
          </ac:spMkLst>
        </pc:spChg>
      </pc:sldChg>
      <pc:sldChg chg="modSp mod">
        <pc:chgData name="A S" userId="bff0dd6adc7f4841" providerId="LiveId" clId="{19224FFB-3738-4AC2-BB57-E6BB561CCBB5}" dt="2024-02-26T15:33:43.144" v="1858" actId="20577"/>
        <pc:sldMkLst>
          <pc:docMk/>
          <pc:sldMk cId="2888792521" sldId="350"/>
        </pc:sldMkLst>
        <pc:spChg chg="mod">
          <ac:chgData name="A S" userId="bff0dd6adc7f4841" providerId="LiveId" clId="{19224FFB-3738-4AC2-BB57-E6BB561CCBB5}" dt="2024-02-26T15:33:43.144" v="1858" actId="20577"/>
          <ac:spMkLst>
            <pc:docMk/>
            <pc:sldMk cId="2888792521" sldId="350"/>
            <ac:spMk id="4" creationId="{CE5AAB99-7E1D-49C3-8A3A-B298B6D3EA89}"/>
          </ac:spMkLst>
        </pc:spChg>
        <pc:picChg chg="mod">
          <ac:chgData name="A S" userId="bff0dd6adc7f4841" providerId="LiveId" clId="{19224FFB-3738-4AC2-BB57-E6BB561CCBB5}" dt="2024-02-26T15:33:18.895" v="1825" actId="14100"/>
          <ac:picMkLst>
            <pc:docMk/>
            <pc:sldMk cId="2888792521" sldId="350"/>
            <ac:picMk id="7" creationId="{39708973-0488-EB9D-C8B0-567F0CD3EB0E}"/>
          </ac:picMkLst>
        </pc:picChg>
      </pc:sldChg>
      <pc:sldChg chg="modSp mod">
        <pc:chgData name="A S" userId="bff0dd6adc7f4841" providerId="LiveId" clId="{19224FFB-3738-4AC2-BB57-E6BB561CCBB5}" dt="2024-02-26T16:02:07.510" v="1974" actId="20577"/>
        <pc:sldMkLst>
          <pc:docMk/>
          <pc:sldMk cId="332437753" sldId="353"/>
        </pc:sldMkLst>
        <pc:spChg chg="mod">
          <ac:chgData name="A S" userId="bff0dd6adc7f4841" providerId="LiveId" clId="{19224FFB-3738-4AC2-BB57-E6BB561CCBB5}" dt="2024-02-26T16:02:07.510" v="1974" actId="20577"/>
          <ac:spMkLst>
            <pc:docMk/>
            <pc:sldMk cId="332437753" sldId="353"/>
            <ac:spMk id="2" creationId="{A9385CFA-DDC6-7F39-65E5-5A816E81A973}"/>
          </ac:spMkLst>
        </pc:spChg>
      </pc:sldChg>
      <pc:sldChg chg="modSp mod">
        <pc:chgData name="A S" userId="bff0dd6adc7f4841" providerId="LiveId" clId="{19224FFB-3738-4AC2-BB57-E6BB561CCBB5}" dt="2024-02-26T16:02:14.746" v="1981" actId="20577"/>
        <pc:sldMkLst>
          <pc:docMk/>
          <pc:sldMk cId="532526053" sldId="354"/>
        </pc:sldMkLst>
        <pc:spChg chg="mod">
          <ac:chgData name="A S" userId="bff0dd6adc7f4841" providerId="LiveId" clId="{19224FFB-3738-4AC2-BB57-E6BB561CCBB5}" dt="2024-02-26T16:02:14.746" v="1981" actId="20577"/>
          <ac:spMkLst>
            <pc:docMk/>
            <pc:sldMk cId="532526053" sldId="354"/>
            <ac:spMk id="2" creationId="{A9385CFA-DDC6-7F39-65E5-5A816E81A973}"/>
          </ac:spMkLst>
        </pc:spChg>
      </pc:sldChg>
      <pc:sldChg chg="modSp mod">
        <pc:chgData name="A S" userId="bff0dd6adc7f4841" providerId="LiveId" clId="{19224FFB-3738-4AC2-BB57-E6BB561CCBB5}" dt="2024-02-26T16:18:41.762" v="2065" actId="14100"/>
        <pc:sldMkLst>
          <pc:docMk/>
          <pc:sldMk cId="934545673" sldId="355"/>
        </pc:sldMkLst>
        <pc:spChg chg="mod">
          <ac:chgData name="A S" userId="bff0dd6adc7f4841" providerId="LiveId" clId="{19224FFB-3738-4AC2-BB57-E6BB561CCBB5}" dt="2024-02-26T16:18:41.762" v="2065" actId="14100"/>
          <ac:spMkLst>
            <pc:docMk/>
            <pc:sldMk cId="934545673" sldId="355"/>
            <ac:spMk id="4" creationId="{29AE1317-C1AC-8CCC-03D2-BE6589699550}"/>
          </ac:spMkLst>
        </pc:spChg>
        <pc:spChg chg="mod">
          <ac:chgData name="A S" userId="bff0dd6adc7f4841" providerId="LiveId" clId="{19224FFB-3738-4AC2-BB57-E6BB561CCBB5}" dt="2024-02-26T16:14:17.559" v="2025" actId="20577"/>
          <ac:spMkLst>
            <pc:docMk/>
            <pc:sldMk cId="934545673" sldId="355"/>
            <ac:spMk id="7" creationId="{AB80AC97-469E-C97E-B6A4-099FE39B2972}"/>
          </ac:spMkLst>
        </pc:spChg>
      </pc:sldChg>
      <pc:sldChg chg="modSp mod">
        <pc:chgData name="A S" userId="bff0dd6adc7f4841" providerId="LiveId" clId="{19224FFB-3738-4AC2-BB57-E6BB561CCBB5}" dt="2024-02-26T16:21:58.667" v="2105" actId="20577"/>
        <pc:sldMkLst>
          <pc:docMk/>
          <pc:sldMk cId="1013751599" sldId="356"/>
        </pc:sldMkLst>
        <pc:spChg chg="mod">
          <ac:chgData name="A S" userId="bff0dd6adc7f4841" providerId="LiveId" clId="{19224FFB-3738-4AC2-BB57-E6BB561CCBB5}" dt="2024-02-26T16:21:58.667" v="2105" actId="20577"/>
          <ac:spMkLst>
            <pc:docMk/>
            <pc:sldMk cId="1013751599" sldId="356"/>
            <ac:spMk id="2" creationId="{A9385CFA-DDC6-7F39-65E5-5A816E81A973}"/>
          </ac:spMkLst>
        </pc:spChg>
      </pc:sldChg>
      <pc:sldChg chg="modSp mod">
        <pc:chgData name="A S" userId="bff0dd6adc7f4841" providerId="LiveId" clId="{19224FFB-3738-4AC2-BB57-E6BB561CCBB5}" dt="2024-02-26T15:15:20.743" v="1398" actId="20577"/>
        <pc:sldMkLst>
          <pc:docMk/>
          <pc:sldMk cId="3331629190" sldId="358"/>
        </pc:sldMkLst>
        <pc:spChg chg="mod">
          <ac:chgData name="A S" userId="bff0dd6adc7f4841" providerId="LiveId" clId="{19224FFB-3738-4AC2-BB57-E6BB561CCBB5}" dt="2024-02-26T15:15:20.743" v="1398" actId="20577"/>
          <ac:spMkLst>
            <pc:docMk/>
            <pc:sldMk cId="3331629190" sldId="358"/>
            <ac:spMk id="5" creationId="{3A73C0FA-5528-4E23-A54F-C1A9294981FC}"/>
          </ac:spMkLst>
        </pc:spChg>
        <pc:spChg chg="mod">
          <ac:chgData name="A S" userId="bff0dd6adc7f4841" providerId="LiveId" clId="{19224FFB-3738-4AC2-BB57-E6BB561CCBB5}" dt="2024-02-26T15:15:00.116" v="1365" actId="20577"/>
          <ac:spMkLst>
            <pc:docMk/>
            <pc:sldMk cId="3331629190" sldId="358"/>
            <ac:spMk id="8" creationId="{E766B8E2-068B-EEA1-A5E2-380A72508A7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11A32-B340-4092-96FC-C350DD9B93DF}" type="doc">
      <dgm:prSet loTypeId="urn:microsoft.com/office/officeart/2005/8/layout/radial4" loCatId="relationship" qsTypeId="urn:microsoft.com/office/officeart/2005/8/quickstyle/simple2" qsCatId="simple" csTypeId="urn:microsoft.com/office/officeart/2005/8/colors/colorful1" csCatId="colorful" phldr="1"/>
      <dgm:spPr/>
      <dgm:t>
        <a:bodyPr/>
        <a:lstStyle/>
        <a:p>
          <a:endParaRPr lang="en-GB"/>
        </a:p>
      </dgm:t>
    </dgm:pt>
    <dgm:pt modelId="{DBC510A5-6C5B-489B-88BC-9A030B48CE68}">
      <dgm:prSet phldrT="[Text]"/>
      <dgm:spPr/>
      <dgm:t>
        <a:bodyPr/>
        <a:lstStyle/>
        <a:p>
          <a:r>
            <a:rPr lang="en-US" dirty="0"/>
            <a:t>Tips</a:t>
          </a:r>
          <a:endParaRPr lang="en-GB" dirty="0"/>
        </a:p>
      </dgm:t>
    </dgm:pt>
    <dgm:pt modelId="{8CCAAA77-14ED-4249-A1FB-92685CB50B0E}" type="parTrans" cxnId="{AC951F4A-0332-4741-B9F1-1EF0D44F4121}">
      <dgm:prSet/>
      <dgm:spPr/>
      <dgm:t>
        <a:bodyPr/>
        <a:lstStyle/>
        <a:p>
          <a:endParaRPr lang="en-GB"/>
        </a:p>
      </dgm:t>
    </dgm:pt>
    <dgm:pt modelId="{9E1665D7-5D60-4039-89FF-BC184A9A7249}" type="sibTrans" cxnId="{AC951F4A-0332-4741-B9F1-1EF0D44F4121}">
      <dgm:prSet/>
      <dgm:spPr/>
      <dgm:t>
        <a:bodyPr/>
        <a:lstStyle/>
        <a:p>
          <a:endParaRPr lang="en-GB"/>
        </a:p>
      </dgm:t>
    </dgm:pt>
    <dgm:pt modelId="{0F45D85B-445D-4077-8193-F950DD66B9C4}">
      <dgm:prSet phldrT="[Text]"/>
      <dgm:spPr/>
      <dgm:t>
        <a:bodyPr/>
        <a:lstStyle/>
        <a:p>
          <a:r>
            <a:rPr lang="en-US" dirty="0"/>
            <a:t>Identifiera vanliga fördomar</a:t>
          </a:r>
          <a:endParaRPr lang="en-GB" dirty="0"/>
        </a:p>
      </dgm:t>
    </dgm:pt>
    <dgm:pt modelId="{3F58F8C8-B997-4C9C-96FF-F2A656AAB70D}" type="parTrans" cxnId="{91785322-0125-4FE0-A4C5-CE5326E26DA3}">
      <dgm:prSet/>
      <dgm:spPr/>
      <dgm:t>
        <a:bodyPr/>
        <a:lstStyle/>
        <a:p>
          <a:endParaRPr lang="en-GB"/>
        </a:p>
      </dgm:t>
    </dgm:pt>
    <dgm:pt modelId="{11FCD1A8-9F35-46AE-97AC-35FEBE0D6792}" type="sibTrans" cxnId="{91785322-0125-4FE0-A4C5-CE5326E26DA3}">
      <dgm:prSet/>
      <dgm:spPr/>
      <dgm:t>
        <a:bodyPr/>
        <a:lstStyle/>
        <a:p>
          <a:endParaRPr lang="en-GB"/>
        </a:p>
      </dgm:t>
    </dgm:pt>
    <dgm:pt modelId="{FF90C77C-4368-4633-81B0-DB13D9F91C54}">
      <dgm:prSet phldrT="[Text]"/>
      <dgm:spPr/>
      <dgm:t>
        <a:bodyPr/>
        <a:lstStyle/>
        <a:p>
          <a:r>
            <a:rPr lang="en-US" dirty="0"/>
            <a:t>Sök olika perspektiv</a:t>
          </a:r>
          <a:endParaRPr lang="en-GB" dirty="0"/>
        </a:p>
      </dgm:t>
    </dgm:pt>
    <dgm:pt modelId="{FD6E888B-A82A-455E-B96D-DA306754D3FA}" type="parTrans" cxnId="{18480EEB-99AA-4AE6-8E1F-C3838A1265D8}">
      <dgm:prSet/>
      <dgm:spPr/>
      <dgm:t>
        <a:bodyPr/>
        <a:lstStyle/>
        <a:p>
          <a:endParaRPr lang="en-GB"/>
        </a:p>
      </dgm:t>
    </dgm:pt>
    <dgm:pt modelId="{CF6E019B-21C8-476C-9AE5-DD173C598AAD}" type="sibTrans" cxnId="{18480EEB-99AA-4AE6-8E1F-C3838A1265D8}">
      <dgm:prSet/>
      <dgm:spPr/>
      <dgm:t>
        <a:bodyPr/>
        <a:lstStyle/>
        <a:p>
          <a:endParaRPr lang="en-GB"/>
        </a:p>
      </dgm:t>
    </dgm:pt>
    <dgm:pt modelId="{8809840A-EC34-4621-8873-4E6730DA42BA}">
      <dgm:prSet phldrT="[Text]"/>
      <dgm:spPr/>
      <dgm:t>
        <a:bodyPr/>
        <a:lstStyle/>
        <a:p>
          <a:r>
            <a:rPr lang="en-US" dirty="0"/>
            <a:t>Använda strukturerade metoder</a:t>
          </a:r>
          <a:endParaRPr lang="en-GB" dirty="0"/>
        </a:p>
      </dgm:t>
    </dgm:pt>
    <dgm:pt modelId="{AB9208AA-B386-4C7E-B6D7-66F349BC34A4}" type="parTrans" cxnId="{FC7CA2B4-723E-4837-B2DC-21723F71787F}">
      <dgm:prSet/>
      <dgm:spPr/>
      <dgm:t>
        <a:bodyPr/>
        <a:lstStyle/>
        <a:p>
          <a:endParaRPr lang="en-GB"/>
        </a:p>
      </dgm:t>
    </dgm:pt>
    <dgm:pt modelId="{BAE09855-0F1D-48F0-A6C7-0DF5BF4190A5}" type="sibTrans" cxnId="{FC7CA2B4-723E-4837-B2DC-21723F71787F}">
      <dgm:prSet/>
      <dgm:spPr/>
      <dgm:t>
        <a:bodyPr/>
        <a:lstStyle/>
        <a:p>
          <a:endParaRPr lang="en-GB"/>
        </a:p>
      </dgm:t>
    </dgm:pt>
    <dgm:pt modelId="{1883D087-5F92-4874-932B-694B13115623}">
      <dgm:prSet/>
      <dgm:spPr/>
      <dgm:t>
        <a:bodyPr/>
        <a:lstStyle/>
        <a:p>
          <a:r>
            <a:rPr lang="en-US" dirty="0"/>
            <a:t>Utveckla en tillväxtinriktad inställning</a:t>
          </a:r>
          <a:endParaRPr lang="en-GB" dirty="0"/>
        </a:p>
      </dgm:t>
    </dgm:pt>
    <dgm:pt modelId="{C386CB60-DEE9-4614-9654-419B08456DD1}" type="parTrans" cxnId="{25BC0AB7-12E4-45C5-B79D-AAAD866ECD4A}">
      <dgm:prSet/>
      <dgm:spPr/>
      <dgm:t>
        <a:bodyPr/>
        <a:lstStyle/>
        <a:p>
          <a:endParaRPr lang="en-GB"/>
        </a:p>
      </dgm:t>
    </dgm:pt>
    <dgm:pt modelId="{B4AB2B30-48A1-4BD8-A1AC-D01679520B11}" type="sibTrans" cxnId="{25BC0AB7-12E4-45C5-B79D-AAAD866ECD4A}">
      <dgm:prSet/>
      <dgm:spPr/>
      <dgm:t>
        <a:bodyPr/>
        <a:lstStyle/>
        <a:p>
          <a:endParaRPr lang="en-GB"/>
        </a:p>
      </dgm:t>
    </dgm:pt>
    <dgm:pt modelId="{51202D36-A203-4FAC-98D9-E5AB9225DB7F}">
      <dgm:prSet/>
      <dgm:spPr/>
      <dgm:t>
        <a:bodyPr/>
        <a:lstStyle/>
        <a:p>
          <a:r>
            <a:rPr lang="en-US" dirty="0"/>
            <a:t>Testa dina beslut</a:t>
          </a:r>
          <a:endParaRPr lang="en-GB" dirty="0"/>
        </a:p>
      </dgm:t>
    </dgm:pt>
    <dgm:pt modelId="{480D15C2-77E4-4454-9FF1-E4D8DA555C0D}" type="parTrans" cxnId="{F6A40951-9E05-4D9C-A68A-B36E3AD9F9FC}">
      <dgm:prSet/>
      <dgm:spPr/>
      <dgm:t>
        <a:bodyPr/>
        <a:lstStyle/>
        <a:p>
          <a:endParaRPr lang="en-GB"/>
        </a:p>
      </dgm:t>
    </dgm:pt>
    <dgm:pt modelId="{B75FFB44-167A-490B-9827-A6BBDFF95E9D}" type="sibTrans" cxnId="{F6A40951-9E05-4D9C-A68A-B36E3AD9F9FC}">
      <dgm:prSet/>
      <dgm:spPr/>
      <dgm:t>
        <a:bodyPr/>
        <a:lstStyle/>
        <a:p>
          <a:endParaRPr lang="en-GB"/>
        </a:p>
      </dgm:t>
    </dgm:pt>
    <dgm:pt modelId="{874D93CA-B662-4211-A936-C81B078D3104}">
      <dgm:prSet/>
      <dgm:spPr/>
      <dgm:t>
        <a:bodyPr/>
        <a:lstStyle/>
        <a:p>
          <a:r>
            <a:rPr lang="en-US" dirty="0"/>
            <a:t>Granska era resultat</a:t>
          </a:r>
          <a:endParaRPr lang="en-GB" dirty="0"/>
        </a:p>
      </dgm:t>
    </dgm:pt>
    <dgm:pt modelId="{EDD28E33-F9B6-41A1-9003-FCD544771A58}" type="parTrans" cxnId="{3D52BC16-F8BB-48BF-84C7-478E77A6F52B}">
      <dgm:prSet/>
      <dgm:spPr/>
      <dgm:t>
        <a:bodyPr/>
        <a:lstStyle/>
        <a:p>
          <a:endParaRPr lang="en-GB"/>
        </a:p>
      </dgm:t>
    </dgm:pt>
    <dgm:pt modelId="{1A64861C-4626-4173-B3D2-C6DA2B5328B2}" type="sibTrans" cxnId="{3D52BC16-F8BB-48BF-84C7-478E77A6F52B}">
      <dgm:prSet/>
      <dgm:spPr/>
      <dgm:t>
        <a:bodyPr/>
        <a:lstStyle/>
        <a:p>
          <a:endParaRPr lang="en-GB"/>
        </a:p>
      </dgm:t>
    </dgm:pt>
    <dgm:pt modelId="{612898EC-B0CD-4643-B292-BC60E54D0681}" type="pres">
      <dgm:prSet presAssocID="{0F611A32-B340-4092-96FC-C350DD9B93DF}" presName="cycle" presStyleCnt="0">
        <dgm:presLayoutVars>
          <dgm:chMax val="1"/>
          <dgm:dir/>
          <dgm:animLvl val="ctr"/>
          <dgm:resizeHandles val="exact"/>
        </dgm:presLayoutVars>
      </dgm:prSet>
      <dgm:spPr/>
    </dgm:pt>
    <dgm:pt modelId="{4FC8F1F4-8FA6-417F-8EC5-A7F39911B09C}" type="pres">
      <dgm:prSet presAssocID="{DBC510A5-6C5B-489B-88BC-9A030B48CE68}" presName="centerShape" presStyleLbl="node0" presStyleIdx="0" presStyleCnt="1"/>
      <dgm:spPr/>
    </dgm:pt>
    <dgm:pt modelId="{7B639B26-7115-4F59-8128-314E7F18B6B1}" type="pres">
      <dgm:prSet presAssocID="{3F58F8C8-B997-4C9C-96FF-F2A656AAB70D}" presName="parTrans" presStyleLbl="bgSibTrans2D1" presStyleIdx="0" presStyleCnt="6"/>
      <dgm:spPr/>
    </dgm:pt>
    <dgm:pt modelId="{397C3A7E-0E8D-43C5-8B64-6BBA65509967}" type="pres">
      <dgm:prSet presAssocID="{0F45D85B-445D-4077-8193-F950DD66B9C4}" presName="node" presStyleLbl="node1" presStyleIdx="0" presStyleCnt="6">
        <dgm:presLayoutVars>
          <dgm:bulletEnabled val="1"/>
        </dgm:presLayoutVars>
      </dgm:prSet>
      <dgm:spPr/>
    </dgm:pt>
    <dgm:pt modelId="{A2FA1A3D-AE4E-428A-9EEA-F9DD1A26F8BB}" type="pres">
      <dgm:prSet presAssocID="{FD6E888B-A82A-455E-B96D-DA306754D3FA}" presName="parTrans" presStyleLbl="bgSibTrans2D1" presStyleIdx="1" presStyleCnt="6"/>
      <dgm:spPr/>
    </dgm:pt>
    <dgm:pt modelId="{D14DDFD6-3F66-4745-8BC5-CF9C5B67C652}" type="pres">
      <dgm:prSet presAssocID="{FF90C77C-4368-4633-81B0-DB13D9F91C54}" presName="node" presStyleLbl="node1" presStyleIdx="1" presStyleCnt="6">
        <dgm:presLayoutVars>
          <dgm:bulletEnabled val="1"/>
        </dgm:presLayoutVars>
      </dgm:prSet>
      <dgm:spPr/>
    </dgm:pt>
    <dgm:pt modelId="{AB2C2532-3E59-419E-B49D-5340DC8C549C}" type="pres">
      <dgm:prSet presAssocID="{AB9208AA-B386-4C7E-B6D7-66F349BC34A4}" presName="parTrans" presStyleLbl="bgSibTrans2D1" presStyleIdx="2" presStyleCnt="6"/>
      <dgm:spPr/>
    </dgm:pt>
    <dgm:pt modelId="{1694A216-EE94-449C-8E34-CDD5D091ECB7}" type="pres">
      <dgm:prSet presAssocID="{8809840A-EC34-4621-8873-4E6730DA42BA}" presName="node" presStyleLbl="node1" presStyleIdx="2" presStyleCnt="6">
        <dgm:presLayoutVars>
          <dgm:bulletEnabled val="1"/>
        </dgm:presLayoutVars>
      </dgm:prSet>
      <dgm:spPr/>
    </dgm:pt>
    <dgm:pt modelId="{F13107B4-B164-4C01-B58C-2027019E089C}" type="pres">
      <dgm:prSet presAssocID="{480D15C2-77E4-4454-9FF1-E4D8DA555C0D}" presName="parTrans" presStyleLbl="bgSibTrans2D1" presStyleIdx="3" presStyleCnt="6"/>
      <dgm:spPr/>
    </dgm:pt>
    <dgm:pt modelId="{07104DA7-0BC5-43CD-8B6D-3E27C4C001A4}" type="pres">
      <dgm:prSet presAssocID="{51202D36-A203-4FAC-98D9-E5AB9225DB7F}" presName="node" presStyleLbl="node1" presStyleIdx="3" presStyleCnt="6">
        <dgm:presLayoutVars>
          <dgm:bulletEnabled val="1"/>
        </dgm:presLayoutVars>
      </dgm:prSet>
      <dgm:spPr/>
    </dgm:pt>
    <dgm:pt modelId="{FF440CFD-6ECB-49E3-9420-17116068E7D4}" type="pres">
      <dgm:prSet presAssocID="{EDD28E33-F9B6-41A1-9003-FCD544771A58}" presName="parTrans" presStyleLbl="bgSibTrans2D1" presStyleIdx="4" presStyleCnt="6"/>
      <dgm:spPr/>
    </dgm:pt>
    <dgm:pt modelId="{A84DAE0A-B356-49F4-8E8D-2FCF550F749E}" type="pres">
      <dgm:prSet presAssocID="{874D93CA-B662-4211-A936-C81B078D3104}" presName="node" presStyleLbl="node1" presStyleIdx="4" presStyleCnt="6">
        <dgm:presLayoutVars>
          <dgm:bulletEnabled val="1"/>
        </dgm:presLayoutVars>
      </dgm:prSet>
      <dgm:spPr/>
    </dgm:pt>
    <dgm:pt modelId="{3F70EB37-E91D-4E4E-9C30-C9D3D48CFDD0}" type="pres">
      <dgm:prSet presAssocID="{C386CB60-DEE9-4614-9654-419B08456DD1}" presName="parTrans" presStyleLbl="bgSibTrans2D1" presStyleIdx="5" presStyleCnt="6"/>
      <dgm:spPr/>
    </dgm:pt>
    <dgm:pt modelId="{083E020A-2310-4D8E-ACF9-7AB6F8990274}" type="pres">
      <dgm:prSet presAssocID="{1883D087-5F92-4874-932B-694B13115623}" presName="node" presStyleLbl="node1" presStyleIdx="5" presStyleCnt="6">
        <dgm:presLayoutVars>
          <dgm:bulletEnabled val="1"/>
        </dgm:presLayoutVars>
      </dgm:prSet>
      <dgm:spPr/>
    </dgm:pt>
  </dgm:ptLst>
  <dgm:cxnLst>
    <dgm:cxn modelId="{31541E01-1344-4964-B5DE-DC9053016CC9}" type="presOf" srcId="{EDD28E33-F9B6-41A1-9003-FCD544771A58}" destId="{FF440CFD-6ECB-49E3-9420-17116068E7D4}" srcOrd="0" destOrd="0" presId="urn:microsoft.com/office/officeart/2005/8/layout/radial4"/>
    <dgm:cxn modelId="{024C8204-980E-4441-8D69-79624659859D}" type="presOf" srcId="{51202D36-A203-4FAC-98D9-E5AB9225DB7F}" destId="{07104DA7-0BC5-43CD-8B6D-3E27C4C001A4}" srcOrd="0" destOrd="0" presId="urn:microsoft.com/office/officeart/2005/8/layout/radial4"/>
    <dgm:cxn modelId="{2F820606-62A7-4E6D-92AF-C40B660C9D39}" type="presOf" srcId="{C386CB60-DEE9-4614-9654-419B08456DD1}" destId="{3F70EB37-E91D-4E4E-9C30-C9D3D48CFDD0}" srcOrd="0" destOrd="0" presId="urn:microsoft.com/office/officeart/2005/8/layout/radial4"/>
    <dgm:cxn modelId="{3D52BC16-F8BB-48BF-84C7-478E77A6F52B}" srcId="{DBC510A5-6C5B-489B-88BC-9A030B48CE68}" destId="{874D93CA-B662-4211-A936-C81B078D3104}" srcOrd="4" destOrd="0" parTransId="{EDD28E33-F9B6-41A1-9003-FCD544771A58}" sibTransId="{1A64861C-4626-4173-B3D2-C6DA2B5328B2}"/>
    <dgm:cxn modelId="{6F3FBA1F-FD3D-4BA4-94F2-864F66AAB971}" type="presOf" srcId="{0F45D85B-445D-4077-8193-F950DD66B9C4}" destId="{397C3A7E-0E8D-43C5-8B64-6BBA65509967}" srcOrd="0" destOrd="0" presId="urn:microsoft.com/office/officeart/2005/8/layout/radial4"/>
    <dgm:cxn modelId="{91785322-0125-4FE0-A4C5-CE5326E26DA3}" srcId="{DBC510A5-6C5B-489B-88BC-9A030B48CE68}" destId="{0F45D85B-445D-4077-8193-F950DD66B9C4}" srcOrd="0" destOrd="0" parTransId="{3F58F8C8-B997-4C9C-96FF-F2A656AAB70D}" sibTransId="{11FCD1A8-9F35-46AE-97AC-35FEBE0D6792}"/>
    <dgm:cxn modelId="{7EBA5D29-A739-4DE1-9D02-F76EE4C6329A}" type="presOf" srcId="{480D15C2-77E4-4454-9FF1-E4D8DA555C0D}" destId="{F13107B4-B164-4C01-B58C-2027019E089C}" srcOrd="0" destOrd="0" presId="urn:microsoft.com/office/officeart/2005/8/layout/radial4"/>
    <dgm:cxn modelId="{AC951F4A-0332-4741-B9F1-1EF0D44F4121}" srcId="{0F611A32-B340-4092-96FC-C350DD9B93DF}" destId="{DBC510A5-6C5B-489B-88BC-9A030B48CE68}" srcOrd="0" destOrd="0" parTransId="{8CCAAA77-14ED-4249-A1FB-92685CB50B0E}" sibTransId="{9E1665D7-5D60-4039-89FF-BC184A9A7249}"/>
    <dgm:cxn modelId="{975D704A-5928-49A0-B537-DCDC06459CEB}" type="presOf" srcId="{FF90C77C-4368-4633-81B0-DB13D9F91C54}" destId="{D14DDFD6-3F66-4745-8BC5-CF9C5B67C652}" srcOrd="0" destOrd="0" presId="urn:microsoft.com/office/officeart/2005/8/layout/radial4"/>
    <dgm:cxn modelId="{F6A40951-9E05-4D9C-A68A-B36E3AD9F9FC}" srcId="{DBC510A5-6C5B-489B-88BC-9A030B48CE68}" destId="{51202D36-A203-4FAC-98D9-E5AB9225DB7F}" srcOrd="3" destOrd="0" parTransId="{480D15C2-77E4-4454-9FF1-E4D8DA555C0D}" sibTransId="{B75FFB44-167A-490B-9827-A6BBDFF95E9D}"/>
    <dgm:cxn modelId="{3CD6F294-0786-443C-A6A6-29CC8EFA36A7}" type="presOf" srcId="{0F611A32-B340-4092-96FC-C350DD9B93DF}" destId="{612898EC-B0CD-4643-B292-BC60E54D0681}" srcOrd="0" destOrd="0" presId="urn:microsoft.com/office/officeart/2005/8/layout/radial4"/>
    <dgm:cxn modelId="{71A815A1-736C-4FC6-9CBD-C58913C961C1}" type="presOf" srcId="{AB9208AA-B386-4C7E-B6D7-66F349BC34A4}" destId="{AB2C2532-3E59-419E-B49D-5340DC8C549C}" srcOrd="0" destOrd="0" presId="urn:microsoft.com/office/officeart/2005/8/layout/radial4"/>
    <dgm:cxn modelId="{6C74C8A1-C984-439A-9374-CEE846A740E1}" type="presOf" srcId="{1883D087-5F92-4874-932B-694B13115623}" destId="{083E020A-2310-4D8E-ACF9-7AB6F8990274}" srcOrd="0" destOrd="0" presId="urn:microsoft.com/office/officeart/2005/8/layout/radial4"/>
    <dgm:cxn modelId="{FC7CA2B4-723E-4837-B2DC-21723F71787F}" srcId="{DBC510A5-6C5B-489B-88BC-9A030B48CE68}" destId="{8809840A-EC34-4621-8873-4E6730DA42BA}" srcOrd="2" destOrd="0" parTransId="{AB9208AA-B386-4C7E-B6D7-66F349BC34A4}" sibTransId="{BAE09855-0F1D-48F0-A6C7-0DF5BF4190A5}"/>
    <dgm:cxn modelId="{25BC0AB7-12E4-45C5-B79D-AAAD866ECD4A}" srcId="{DBC510A5-6C5B-489B-88BC-9A030B48CE68}" destId="{1883D087-5F92-4874-932B-694B13115623}" srcOrd="5" destOrd="0" parTransId="{C386CB60-DEE9-4614-9654-419B08456DD1}" sibTransId="{B4AB2B30-48A1-4BD8-A1AC-D01679520B11}"/>
    <dgm:cxn modelId="{EF0671C1-A175-423F-9E87-2576842CDC17}" type="presOf" srcId="{874D93CA-B662-4211-A936-C81B078D3104}" destId="{A84DAE0A-B356-49F4-8E8D-2FCF550F749E}" srcOrd="0" destOrd="0" presId="urn:microsoft.com/office/officeart/2005/8/layout/radial4"/>
    <dgm:cxn modelId="{C94441D2-81E4-4026-AD17-765D19F99251}" type="presOf" srcId="{3F58F8C8-B997-4C9C-96FF-F2A656AAB70D}" destId="{7B639B26-7115-4F59-8128-314E7F18B6B1}" srcOrd="0" destOrd="0" presId="urn:microsoft.com/office/officeart/2005/8/layout/radial4"/>
    <dgm:cxn modelId="{18480EEB-99AA-4AE6-8E1F-C3838A1265D8}" srcId="{DBC510A5-6C5B-489B-88BC-9A030B48CE68}" destId="{FF90C77C-4368-4633-81B0-DB13D9F91C54}" srcOrd="1" destOrd="0" parTransId="{FD6E888B-A82A-455E-B96D-DA306754D3FA}" sibTransId="{CF6E019B-21C8-476C-9AE5-DD173C598AAD}"/>
    <dgm:cxn modelId="{721C12FE-C488-4AEF-809B-E79DDB855DD7}" type="presOf" srcId="{DBC510A5-6C5B-489B-88BC-9A030B48CE68}" destId="{4FC8F1F4-8FA6-417F-8EC5-A7F39911B09C}" srcOrd="0" destOrd="0" presId="urn:microsoft.com/office/officeart/2005/8/layout/radial4"/>
    <dgm:cxn modelId="{640BE8FE-0547-4935-AA7B-5004BFC15C56}" type="presOf" srcId="{8809840A-EC34-4621-8873-4E6730DA42BA}" destId="{1694A216-EE94-449C-8E34-CDD5D091ECB7}" srcOrd="0" destOrd="0" presId="urn:microsoft.com/office/officeart/2005/8/layout/radial4"/>
    <dgm:cxn modelId="{8FE55CFF-619A-4384-90D8-1895B7D3AC79}" type="presOf" srcId="{FD6E888B-A82A-455E-B96D-DA306754D3FA}" destId="{A2FA1A3D-AE4E-428A-9EEA-F9DD1A26F8BB}" srcOrd="0" destOrd="0" presId="urn:microsoft.com/office/officeart/2005/8/layout/radial4"/>
    <dgm:cxn modelId="{3AF7B5AB-181A-4B0D-8077-A6A24EF2DC8A}" type="presParOf" srcId="{612898EC-B0CD-4643-B292-BC60E54D0681}" destId="{4FC8F1F4-8FA6-417F-8EC5-A7F39911B09C}" srcOrd="0" destOrd="0" presId="urn:microsoft.com/office/officeart/2005/8/layout/radial4"/>
    <dgm:cxn modelId="{1F23DBE7-2EA5-4A43-9E76-088AA2835B72}" type="presParOf" srcId="{612898EC-B0CD-4643-B292-BC60E54D0681}" destId="{7B639B26-7115-4F59-8128-314E7F18B6B1}" srcOrd="1" destOrd="0" presId="urn:microsoft.com/office/officeart/2005/8/layout/radial4"/>
    <dgm:cxn modelId="{DA9CEED4-A490-4AC0-BFF5-4E81EDC5475F}" type="presParOf" srcId="{612898EC-B0CD-4643-B292-BC60E54D0681}" destId="{397C3A7E-0E8D-43C5-8B64-6BBA65509967}" srcOrd="2" destOrd="0" presId="urn:microsoft.com/office/officeart/2005/8/layout/radial4"/>
    <dgm:cxn modelId="{5912A25D-7B12-4750-BEB1-5CFBBB3FB883}" type="presParOf" srcId="{612898EC-B0CD-4643-B292-BC60E54D0681}" destId="{A2FA1A3D-AE4E-428A-9EEA-F9DD1A26F8BB}" srcOrd="3" destOrd="0" presId="urn:microsoft.com/office/officeart/2005/8/layout/radial4"/>
    <dgm:cxn modelId="{094E96A5-26F9-458C-B119-2C8DF133712D}" type="presParOf" srcId="{612898EC-B0CD-4643-B292-BC60E54D0681}" destId="{D14DDFD6-3F66-4745-8BC5-CF9C5B67C652}" srcOrd="4" destOrd="0" presId="urn:microsoft.com/office/officeart/2005/8/layout/radial4"/>
    <dgm:cxn modelId="{694BE895-D349-43FD-971B-D4ACE00717AE}" type="presParOf" srcId="{612898EC-B0CD-4643-B292-BC60E54D0681}" destId="{AB2C2532-3E59-419E-B49D-5340DC8C549C}" srcOrd="5" destOrd="0" presId="urn:microsoft.com/office/officeart/2005/8/layout/radial4"/>
    <dgm:cxn modelId="{60016C56-279D-4554-B2B7-8D3C4AFCAD8E}" type="presParOf" srcId="{612898EC-B0CD-4643-B292-BC60E54D0681}" destId="{1694A216-EE94-449C-8E34-CDD5D091ECB7}" srcOrd="6" destOrd="0" presId="urn:microsoft.com/office/officeart/2005/8/layout/radial4"/>
    <dgm:cxn modelId="{571F5B82-662C-4290-99FC-3CA867DC4E94}" type="presParOf" srcId="{612898EC-B0CD-4643-B292-BC60E54D0681}" destId="{F13107B4-B164-4C01-B58C-2027019E089C}" srcOrd="7" destOrd="0" presId="urn:microsoft.com/office/officeart/2005/8/layout/radial4"/>
    <dgm:cxn modelId="{F23C2D37-2536-4096-A1E2-0AFBF4EBC480}" type="presParOf" srcId="{612898EC-B0CD-4643-B292-BC60E54D0681}" destId="{07104DA7-0BC5-43CD-8B6D-3E27C4C001A4}" srcOrd="8" destOrd="0" presId="urn:microsoft.com/office/officeart/2005/8/layout/radial4"/>
    <dgm:cxn modelId="{9EF66FA3-F933-432E-ADA0-159CA32B4066}" type="presParOf" srcId="{612898EC-B0CD-4643-B292-BC60E54D0681}" destId="{FF440CFD-6ECB-49E3-9420-17116068E7D4}" srcOrd="9" destOrd="0" presId="urn:microsoft.com/office/officeart/2005/8/layout/radial4"/>
    <dgm:cxn modelId="{62D8CB3C-9BED-4FFE-AD4C-7F464020A5A4}" type="presParOf" srcId="{612898EC-B0CD-4643-B292-BC60E54D0681}" destId="{A84DAE0A-B356-49F4-8E8D-2FCF550F749E}" srcOrd="10" destOrd="0" presId="urn:microsoft.com/office/officeart/2005/8/layout/radial4"/>
    <dgm:cxn modelId="{ACBDD6B8-7720-441B-951F-BD09A849FA1C}" type="presParOf" srcId="{612898EC-B0CD-4643-B292-BC60E54D0681}" destId="{3F70EB37-E91D-4E4E-9C30-C9D3D48CFDD0}" srcOrd="11" destOrd="0" presId="urn:microsoft.com/office/officeart/2005/8/layout/radial4"/>
    <dgm:cxn modelId="{CC5CC18C-9C06-4529-88D4-F0084A45E1B9}" type="presParOf" srcId="{612898EC-B0CD-4643-B292-BC60E54D0681}" destId="{083E020A-2310-4D8E-ACF9-7AB6F8990274}"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9D9CB8-7967-428C-8EFC-6F34E05DE0D0}"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GB"/>
        </a:p>
      </dgm:t>
    </dgm:pt>
    <dgm:pt modelId="{7B7B6069-487B-4990-B447-12F4DF022052}">
      <dgm:prSet phldrT="[Text]"/>
      <dgm:spPr/>
      <dgm:t>
        <a:bodyPr/>
        <a:lstStyle/>
        <a:p>
          <a:r>
            <a:rPr lang="en-US" dirty="0"/>
            <a:t>Tydlig förståelse av rollen</a:t>
          </a:r>
          <a:endParaRPr lang="en-GB" dirty="0"/>
        </a:p>
      </dgm:t>
    </dgm:pt>
    <dgm:pt modelId="{5A7D0C77-7DB3-429B-8BBA-3473D1077478}" type="parTrans" cxnId="{8C538754-C8C7-4EF6-917F-836E934D9A20}">
      <dgm:prSet/>
      <dgm:spPr/>
      <dgm:t>
        <a:bodyPr/>
        <a:lstStyle/>
        <a:p>
          <a:endParaRPr lang="en-GB"/>
        </a:p>
      </dgm:t>
    </dgm:pt>
    <dgm:pt modelId="{931D4F33-8F08-49E1-8697-D0ED3B0949C1}" type="sibTrans" cxnId="{8C538754-C8C7-4EF6-917F-836E934D9A20}">
      <dgm:prSet/>
      <dgm:spPr/>
      <dgm:t>
        <a:bodyPr/>
        <a:lstStyle/>
        <a:p>
          <a:endParaRPr lang="en-GB"/>
        </a:p>
      </dgm:t>
    </dgm:pt>
    <dgm:pt modelId="{5EF1FA96-8647-46FD-9ADC-F280183FC365}">
      <dgm:prSet phldrT="[Text]"/>
      <dgm:spPr/>
      <dgm:t>
        <a:bodyPr/>
        <a:lstStyle/>
        <a:p>
          <a:r>
            <a:rPr lang="en-US" dirty="0"/>
            <a:t>Svarbarhet</a:t>
          </a:r>
          <a:endParaRPr lang="en-GB" dirty="0"/>
        </a:p>
      </dgm:t>
    </dgm:pt>
    <dgm:pt modelId="{1B7F5383-9CF1-42EF-95FF-A5C942C96E1C}" type="parTrans" cxnId="{D2E6B576-DCE8-482F-AEE4-01959C1D3CEA}">
      <dgm:prSet/>
      <dgm:spPr/>
      <dgm:t>
        <a:bodyPr/>
        <a:lstStyle/>
        <a:p>
          <a:endParaRPr lang="en-GB"/>
        </a:p>
      </dgm:t>
    </dgm:pt>
    <dgm:pt modelId="{DD8E2249-7A89-4A51-BBB8-B31EDCD10DEA}" type="sibTrans" cxnId="{D2E6B576-DCE8-482F-AEE4-01959C1D3CEA}">
      <dgm:prSet/>
      <dgm:spPr/>
      <dgm:t>
        <a:bodyPr/>
        <a:lstStyle/>
        <a:p>
          <a:endParaRPr lang="en-GB"/>
        </a:p>
      </dgm:t>
    </dgm:pt>
    <dgm:pt modelId="{086DA13A-25F4-4AE2-99F1-D2FEF7122C61}">
      <dgm:prSet phldrT="[Text]"/>
      <dgm:spPr/>
      <dgm:t>
        <a:bodyPr/>
        <a:lstStyle/>
        <a:p>
          <a:r>
            <a:rPr lang="en-US" dirty="0"/>
            <a:t>Aktivt deltagande och efterlevnad</a:t>
          </a:r>
          <a:endParaRPr lang="en-GB" dirty="0"/>
        </a:p>
      </dgm:t>
    </dgm:pt>
    <dgm:pt modelId="{886971A1-AF9C-4240-A97C-B514F3382F2C}" type="parTrans" cxnId="{1D18CCA7-1492-4ABA-A75D-BA7BB5F07BF6}">
      <dgm:prSet/>
      <dgm:spPr/>
      <dgm:t>
        <a:bodyPr/>
        <a:lstStyle/>
        <a:p>
          <a:endParaRPr lang="en-GB"/>
        </a:p>
      </dgm:t>
    </dgm:pt>
    <dgm:pt modelId="{04081CC4-4E44-4A1A-B4DE-1593A357911B}" type="sibTrans" cxnId="{1D18CCA7-1492-4ABA-A75D-BA7BB5F07BF6}">
      <dgm:prSet/>
      <dgm:spPr/>
      <dgm:t>
        <a:bodyPr/>
        <a:lstStyle/>
        <a:p>
          <a:endParaRPr lang="en-GB"/>
        </a:p>
      </dgm:t>
    </dgm:pt>
    <dgm:pt modelId="{ED3466C5-00F0-4EF8-831B-3AA48533F5CC}">
      <dgm:prSet phldrT="[Text]"/>
      <dgm:spPr/>
      <dgm:t>
        <a:bodyPr/>
        <a:lstStyle/>
        <a:p>
          <a:r>
            <a:rPr lang="en-US" dirty="0"/>
            <a:t>Förmåga att fatta rimliga beslut</a:t>
          </a:r>
          <a:endParaRPr lang="en-GB" dirty="0"/>
        </a:p>
      </dgm:t>
    </dgm:pt>
    <dgm:pt modelId="{F6E62F0D-8EFB-4909-BCF0-49DC5AA4F3BB}" type="parTrans" cxnId="{073FB3F5-DF45-44CF-8F1E-59E23B3E800F}">
      <dgm:prSet/>
      <dgm:spPr/>
      <dgm:t>
        <a:bodyPr/>
        <a:lstStyle/>
        <a:p>
          <a:endParaRPr lang="en-GB"/>
        </a:p>
      </dgm:t>
    </dgm:pt>
    <dgm:pt modelId="{A2114037-029A-4704-B077-BDB048F3D21D}" type="sibTrans" cxnId="{073FB3F5-DF45-44CF-8F1E-59E23B3E800F}">
      <dgm:prSet/>
      <dgm:spPr/>
      <dgm:t>
        <a:bodyPr/>
        <a:lstStyle/>
        <a:p>
          <a:endParaRPr lang="en-GB"/>
        </a:p>
      </dgm:t>
    </dgm:pt>
    <dgm:pt modelId="{1F1606AF-2A23-440A-B5CF-D2D93831D50E}">
      <dgm:prSet phldrT="[Text]"/>
      <dgm:spPr/>
      <dgm:t>
        <a:bodyPr/>
        <a:lstStyle/>
        <a:p>
          <a:r>
            <a:rPr lang="en-US" dirty="0"/>
            <a:t>Förmåga att hantera kritik</a:t>
          </a:r>
          <a:endParaRPr lang="en-GB" dirty="0"/>
        </a:p>
      </dgm:t>
    </dgm:pt>
    <dgm:pt modelId="{0A40E0E7-BE02-41ED-B6F5-FC4A292C1B13}" type="parTrans" cxnId="{FB25A233-BC06-4A20-908A-FB8150F3EFBD}">
      <dgm:prSet/>
      <dgm:spPr/>
      <dgm:t>
        <a:bodyPr/>
        <a:lstStyle/>
        <a:p>
          <a:endParaRPr lang="en-GB"/>
        </a:p>
      </dgm:t>
    </dgm:pt>
    <dgm:pt modelId="{922E05CF-445E-4CE2-B515-2171A59AAE36}" type="sibTrans" cxnId="{FB25A233-BC06-4A20-908A-FB8150F3EFBD}">
      <dgm:prSet/>
      <dgm:spPr/>
      <dgm:t>
        <a:bodyPr/>
        <a:lstStyle/>
        <a:p>
          <a:endParaRPr lang="en-GB"/>
        </a:p>
      </dgm:t>
    </dgm:pt>
    <dgm:pt modelId="{5FF2C99C-ACEF-403E-87B9-F08C65D972D9}" type="pres">
      <dgm:prSet presAssocID="{519D9CB8-7967-428C-8EFC-6F34E05DE0D0}" presName="diagram" presStyleCnt="0">
        <dgm:presLayoutVars>
          <dgm:dir/>
          <dgm:resizeHandles val="exact"/>
        </dgm:presLayoutVars>
      </dgm:prSet>
      <dgm:spPr/>
    </dgm:pt>
    <dgm:pt modelId="{39CAFA47-47A9-4B5E-A081-F74A02A5D013}" type="pres">
      <dgm:prSet presAssocID="{7B7B6069-487B-4990-B447-12F4DF022052}" presName="node" presStyleLbl="node1" presStyleIdx="0" presStyleCnt="5">
        <dgm:presLayoutVars>
          <dgm:bulletEnabled val="1"/>
        </dgm:presLayoutVars>
      </dgm:prSet>
      <dgm:spPr/>
    </dgm:pt>
    <dgm:pt modelId="{ED189FD6-6209-4C68-84DD-365B68AC773F}" type="pres">
      <dgm:prSet presAssocID="{931D4F33-8F08-49E1-8697-D0ED3B0949C1}" presName="sibTrans" presStyleCnt="0"/>
      <dgm:spPr/>
    </dgm:pt>
    <dgm:pt modelId="{11C0671E-9BEF-4B7E-8EB1-3216E8150435}" type="pres">
      <dgm:prSet presAssocID="{5EF1FA96-8647-46FD-9ADC-F280183FC365}" presName="node" presStyleLbl="node1" presStyleIdx="1" presStyleCnt="5">
        <dgm:presLayoutVars>
          <dgm:bulletEnabled val="1"/>
        </dgm:presLayoutVars>
      </dgm:prSet>
      <dgm:spPr/>
    </dgm:pt>
    <dgm:pt modelId="{A9182AC8-07E9-4007-8A6F-DE5506C86D4E}" type="pres">
      <dgm:prSet presAssocID="{DD8E2249-7A89-4A51-BBB8-B31EDCD10DEA}" presName="sibTrans" presStyleCnt="0"/>
      <dgm:spPr/>
    </dgm:pt>
    <dgm:pt modelId="{9D26A17C-02C8-4F6A-B929-46FCA7FA60A2}" type="pres">
      <dgm:prSet presAssocID="{086DA13A-25F4-4AE2-99F1-D2FEF7122C61}" presName="node" presStyleLbl="node1" presStyleIdx="2" presStyleCnt="5">
        <dgm:presLayoutVars>
          <dgm:bulletEnabled val="1"/>
        </dgm:presLayoutVars>
      </dgm:prSet>
      <dgm:spPr/>
    </dgm:pt>
    <dgm:pt modelId="{8183DF9A-7383-4F76-8768-CB37535992B1}" type="pres">
      <dgm:prSet presAssocID="{04081CC4-4E44-4A1A-B4DE-1593A357911B}" presName="sibTrans" presStyleCnt="0"/>
      <dgm:spPr/>
    </dgm:pt>
    <dgm:pt modelId="{7CCB3BBB-4183-4FF1-B4E0-F7C5F50EFDE0}" type="pres">
      <dgm:prSet presAssocID="{ED3466C5-00F0-4EF8-831B-3AA48533F5CC}" presName="node" presStyleLbl="node1" presStyleIdx="3" presStyleCnt="5">
        <dgm:presLayoutVars>
          <dgm:bulletEnabled val="1"/>
        </dgm:presLayoutVars>
      </dgm:prSet>
      <dgm:spPr/>
    </dgm:pt>
    <dgm:pt modelId="{3CD5CD1E-71A8-4A99-AFAF-3E9F0B578BE9}" type="pres">
      <dgm:prSet presAssocID="{A2114037-029A-4704-B077-BDB048F3D21D}" presName="sibTrans" presStyleCnt="0"/>
      <dgm:spPr/>
    </dgm:pt>
    <dgm:pt modelId="{6C7C31AB-6182-4674-97C4-75271FF27945}" type="pres">
      <dgm:prSet presAssocID="{1F1606AF-2A23-440A-B5CF-D2D93831D50E}" presName="node" presStyleLbl="node1" presStyleIdx="4" presStyleCnt="5">
        <dgm:presLayoutVars>
          <dgm:bulletEnabled val="1"/>
        </dgm:presLayoutVars>
      </dgm:prSet>
      <dgm:spPr/>
    </dgm:pt>
  </dgm:ptLst>
  <dgm:cxnLst>
    <dgm:cxn modelId="{D652C905-418C-4BCB-ADB6-310408D177E2}" type="presOf" srcId="{1F1606AF-2A23-440A-B5CF-D2D93831D50E}" destId="{6C7C31AB-6182-4674-97C4-75271FF27945}" srcOrd="0" destOrd="0" presId="urn:microsoft.com/office/officeart/2005/8/layout/default"/>
    <dgm:cxn modelId="{FB25A233-BC06-4A20-908A-FB8150F3EFBD}" srcId="{519D9CB8-7967-428C-8EFC-6F34E05DE0D0}" destId="{1F1606AF-2A23-440A-B5CF-D2D93831D50E}" srcOrd="4" destOrd="0" parTransId="{0A40E0E7-BE02-41ED-B6F5-FC4A292C1B13}" sibTransId="{922E05CF-445E-4CE2-B515-2171A59AAE36}"/>
    <dgm:cxn modelId="{8C538754-C8C7-4EF6-917F-836E934D9A20}" srcId="{519D9CB8-7967-428C-8EFC-6F34E05DE0D0}" destId="{7B7B6069-487B-4990-B447-12F4DF022052}" srcOrd="0" destOrd="0" parTransId="{5A7D0C77-7DB3-429B-8BBA-3473D1077478}" sibTransId="{931D4F33-8F08-49E1-8697-D0ED3B0949C1}"/>
    <dgm:cxn modelId="{139C2E56-C526-45BC-B260-B128B9FA0E43}" type="presOf" srcId="{5EF1FA96-8647-46FD-9ADC-F280183FC365}" destId="{11C0671E-9BEF-4B7E-8EB1-3216E8150435}" srcOrd="0" destOrd="0" presId="urn:microsoft.com/office/officeart/2005/8/layout/default"/>
    <dgm:cxn modelId="{D2E6B576-DCE8-482F-AEE4-01959C1D3CEA}" srcId="{519D9CB8-7967-428C-8EFC-6F34E05DE0D0}" destId="{5EF1FA96-8647-46FD-9ADC-F280183FC365}" srcOrd="1" destOrd="0" parTransId="{1B7F5383-9CF1-42EF-95FF-A5C942C96E1C}" sibTransId="{DD8E2249-7A89-4A51-BBB8-B31EDCD10DEA}"/>
    <dgm:cxn modelId="{DBBC3458-F95F-409D-B449-13D30B263D56}" type="presOf" srcId="{086DA13A-25F4-4AE2-99F1-D2FEF7122C61}" destId="{9D26A17C-02C8-4F6A-B929-46FCA7FA60A2}" srcOrd="0" destOrd="0" presId="urn:microsoft.com/office/officeart/2005/8/layout/default"/>
    <dgm:cxn modelId="{1D18CCA7-1492-4ABA-A75D-BA7BB5F07BF6}" srcId="{519D9CB8-7967-428C-8EFC-6F34E05DE0D0}" destId="{086DA13A-25F4-4AE2-99F1-D2FEF7122C61}" srcOrd="2" destOrd="0" parTransId="{886971A1-AF9C-4240-A97C-B514F3382F2C}" sibTransId="{04081CC4-4E44-4A1A-B4DE-1593A357911B}"/>
    <dgm:cxn modelId="{689360AF-8A51-4D7B-A303-E6CD9D94A753}" type="presOf" srcId="{7B7B6069-487B-4990-B447-12F4DF022052}" destId="{39CAFA47-47A9-4B5E-A081-F74A02A5D013}" srcOrd="0" destOrd="0" presId="urn:microsoft.com/office/officeart/2005/8/layout/default"/>
    <dgm:cxn modelId="{B7D7BEB5-A996-4A43-8530-915ED3BBB34A}" type="presOf" srcId="{519D9CB8-7967-428C-8EFC-6F34E05DE0D0}" destId="{5FF2C99C-ACEF-403E-87B9-F08C65D972D9}" srcOrd="0" destOrd="0" presId="urn:microsoft.com/office/officeart/2005/8/layout/default"/>
    <dgm:cxn modelId="{CF9AA8DB-CAF7-403A-924D-3F5FDBDD19EF}" type="presOf" srcId="{ED3466C5-00F0-4EF8-831B-3AA48533F5CC}" destId="{7CCB3BBB-4183-4FF1-B4E0-F7C5F50EFDE0}" srcOrd="0" destOrd="0" presId="urn:microsoft.com/office/officeart/2005/8/layout/default"/>
    <dgm:cxn modelId="{073FB3F5-DF45-44CF-8F1E-59E23B3E800F}" srcId="{519D9CB8-7967-428C-8EFC-6F34E05DE0D0}" destId="{ED3466C5-00F0-4EF8-831B-3AA48533F5CC}" srcOrd="3" destOrd="0" parTransId="{F6E62F0D-8EFB-4909-BCF0-49DC5AA4F3BB}" sibTransId="{A2114037-029A-4704-B077-BDB048F3D21D}"/>
    <dgm:cxn modelId="{D3B4CCD9-3BCF-430B-AAAD-8CE9FB237CDD}" type="presParOf" srcId="{5FF2C99C-ACEF-403E-87B9-F08C65D972D9}" destId="{39CAFA47-47A9-4B5E-A081-F74A02A5D013}" srcOrd="0" destOrd="0" presId="urn:microsoft.com/office/officeart/2005/8/layout/default"/>
    <dgm:cxn modelId="{7EBDF8AB-CC8D-482C-8BA7-F868B3D9B43E}" type="presParOf" srcId="{5FF2C99C-ACEF-403E-87B9-F08C65D972D9}" destId="{ED189FD6-6209-4C68-84DD-365B68AC773F}" srcOrd="1" destOrd="0" presId="urn:microsoft.com/office/officeart/2005/8/layout/default"/>
    <dgm:cxn modelId="{D70FB340-C44E-4732-B593-F707138EB0AD}" type="presParOf" srcId="{5FF2C99C-ACEF-403E-87B9-F08C65D972D9}" destId="{11C0671E-9BEF-4B7E-8EB1-3216E8150435}" srcOrd="2" destOrd="0" presId="urn:microsoft.com/office/officeart/2005/8/layout/default"/>
    <dgm:cxn modelId="{24E9262E-AEC5-4AA0-AD4B-93B1325686DD}" type="presParOf" srcId="{5FF2C99C-ACEF-403E-87B9-F08C65D972D9}" destId="{A9182AC8-07E9-4007-8A6F-DE5506C86D4E}" srcOrd="3" destOrd="0" presId="urn:microsoft.com/office/officeart/2005/8/layout/default"/>
    <dgm:cxn modelId="{BF0C4B26-8BEE-496B-9C95-071F3B2931AB}" type="presParOf" srcId="{5FF2C99C-ACEF-403E-87B9-F08C65D972D9}" destId="{9D26A17C-02C8-4F6A-B929-46FCA7FA60A2}" srcOrd="4" destOrd="0" presId="urn:microsoft.com/office/officeart/2005/8/layout/default"/>
    <dgm:cxn modelId="{25945A29-D53D-4E06-99C4-BA050D987756}" type="presParOf" srcId="{5FF2C99C-ACEF-403E-87B9-F08C65D972D9}" destId="{8183DF9A-7383-4F76-8768-CB37535992B1}" srcOrd="5" destOrd="0" presId="urn:microsoft.com/office/officeart/2005/8/layout/default"/>
    <dgm:cxn modelId="{FC1FBFCD-C674-495B-A623-B311C6A9431C}" type="presParOf" srcId="{5FF2C99C-ACEF-403E-87B9-F08C65D972D9}" destId="{7CCB3BBB-4183-4FF1-B4E0-F7C5F50EFDE0}" srcOrd="6" destOrd="0" presId="urn:microsoft.com/office/officeart/2005/8/layout/default"/>
    <dgm:cxn modelId="{A1922CF1-6C20-49FF-9D7A-5B034F894B94}" type="presParOf" srcId="{5FF2C99C-ACEF-403E-87B9-F08C65D972D9}" destId="{3CD5CD1E-71A8-4A99-AFAF-3E9F0B578BE9}" srcOrd="7" destOrd="0" presId="urn:microsoft.com/office/officeart/2005/8/layout/default"/>
    <dgm:cxn modelId="{1DC10AC0-E52D-45C5-895C-3D5737080824}" type="presParOf" srcId="{5FF2C99C-ACEF-403E-87B9-F08C65D972D9}" destId="{6C7C31AB-6182-4674-97C4-75271FF2794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8F1F4-8FA6-417F-8EC5-A7F39911B09C}">
      <dsp:nvSpPr>
        <dsp:cNvPr id="0" name=""/>
        <dsp:cNvSpPr/>
      </dsp:nvSpPr>
      <dsp:spPr>
        <a:xfrm>
          <a:off x="3166865" y="2376784"/>
          <a:ext cx="1944916" cy="194491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2755900">
            <a:lnSpc>
              <a:spcPct val="90000"/>
            </a:lnSpc>
            <a:spcBef>
              <a:spcPct val="0"/>
            </a:spcBef>
            <a:spcAft>
              <a:spcPct val="35000"/>
            </a:spcAft>
            <a:buNone/>
          </a:pPr>
          <a:r>
            <a:rPr lang="en-US" sz="6200" kern="1200" dirty="0"/>
            <a:t>Tips</a:t>
          </a:r>
          <a:endParaRPr lang="en-GB" sz="6200" kern="1200" dirty="0"/>
        </a:p>
      </dsp:txBody>
      <dsp:txXfrm>
        <a:off x="3451691" y="2661610"/>
        <a:ext cx="1375264" cy="1375264"/>
      </dsp:txXfrm>
    </dsp:sp>
    <dsp:sp modelId="{7B639B26-7115-4F59-8128-314E7F18B6B1}">
      <dsp:nvSpPr>
        <dsp:cNvPr id="0" name=""/>
        <dsp:cNvSpPr/>
      </dsp:nvSpPr>
      <dsp:spPr>
        <a:xfrm rot="10800000">
          <a:off x="1190915" y="3072092"/>
          <a:ext cx="1867272" cy="55430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97C3A7E-0E8D-43C5-8B64-6BBA65509967}">
      <dsp:nvSpPr>
        <dsp:cNvPr id="0" name=""/>
        <dsp:cNvSpPr/>
      </dsp:nvSpPr>
      <dsp:spPr>
        <a:xfrm>
          <a:off x="510195" y="2804666"/>
          <a:ext cx="1361441" cy="108915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Identifiera vanliga fördomar</a:t>
          </a:r>
          <a:endParaRPr lang="en-GB" sz="1600" kern="1200" dirty="0"/>
        </a:p>
      </dsp:txBody>
      <dsp:txXfrm>
        <a:off x="542095" y="2836566"/>
        <a:ext cx="1297641" cy="1025353"/>
      </dsp:txXfrm>
    </dsp:sp>
    <dsp:sp modelId="{A2FA1A3D-AE4E-428A-9EEA-F9DD1A26F8BB}">
      <dsp:nvSpPr>
        <dsp:cNvPr id="0" name=""/>
        <dsp:cNvSpPr/>
      </dsp:nvSpPr>
      <dsp:spPr>
        <a:xfrm rot="12960000">
          <a:off x="1575703" y="1887838"/>
          <a:ext cx="1867272" cy="554301"/>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14DDFD6-3F66-4745-8BC5-CF9C5B67C652}">
      <dsp:nvSpPr>
        <dsp:cNvPr id="0" name=""/>
        <dsp:cNvSpPr/>
      </dsp:nvSpPr>
      <dsp:spPr>
        <a:xfrm>
          <a:off x="1073290" y="1071635"/>
          <a:ext cx="1361441" cy="108915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Sök olika perspektiv</a:t>
          </a:r>
          <a:endParaRPr lang="en-GB" sz="1600" kern="1200" dirty="0"/>
        </a:p>
      </dsp:txBody>
      <dsp:txXfrm>
        <a:off x="1105190" y="1103535"/>
        <a:ext cx="1297641" cy="1025353"/>
      </dsp:txXfrm>
    </dsp:sp>
    <dsp:sp modelId="{AB2C2532-3E59-419E-B49D-5340DC8C549C}">
      <dsp:nvSpPr>
        <dsp:cNvPr id="0" name=""/>
        <dsp:cNvSpPr/>
      </dsp:nvSpPr>
      <dsp:spPr>
        <a:xfrm rot="15120000">
          <a:off x="2583088" y="1155930"/>
          <a:ext cx="1867272" cy="554301"/>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694A216-EE94-449C-8E34-CDD5D091ECB7}">
      <dsp:nvSpPr>
        <dsp:cNvPr id="0" name=""/>
        <dsp:cNvSpPr/>
      </dsp:nvSpPr>
      <dsp:spPr>
        <a:xfrm>
          <a:off x="2547495" y="563"/>
          <a:ext cx="1361441" cy="108915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Använda strukturerade metoder</a:t>
          </a:r>
          <a:endParaRPr lang="en-GB" sz="1600" kern="1200" dirty="0"/>
        </a:p>
      </dsp:txBody>
      <dsp:txXfrm>
        <a:off x="2579395" y="32463"/>
        <a:ext cx="1297641" cy="1025353"/>
      </dsp:txXfrm>
    </dsp:sp>
    <dsp:sp modelId="{F13107B4-B164-4C01-B58C-2027019E089C}">
      <dsp:nvSpPr>
        <dsp:cNvPr id="0" name=""/>
        <dsp:cNvSpPr/>
      </dsp:nvSpPr>
      <dsp:spPr>
        <a:xfrm rot="17280000">
          <a:off x="3828286" y="1155930"/>
          <a:ext cx="1867272" cy="554301"/>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7104DA7-0BC5-43CD-8B6D-3E27C4C001A4}">
      <dsp:nvSpPr>
        <dsp:cNvPr id="0" name=""/>
        <dsp:cNvSpPr/>
      </dsp:nvSpPr>
      <dsp:spPr>
        <a:xfrm>
          <a:off x="4369711" y="563"/>
          <a:ext cx="1361441" cy="108915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Testa dina beslut</a:t>
          </a:r>
          <a:endParaRPr lang="en-GB" sz="1600" kern="1200" dirty="0"/>
        </a:p>
      </dsp:txBody>
      <dsp:txXfrm>
        <a:off x="4401611" y="32463"/>
        <a:ext cx="1297641" cy="1025353"/>
      </dsp:txXfrm>
    </dsp:sp>
    <dsp:sp modelId="{FF440CFD-6ECB-49E3-9420-17116068E7D4}">
      <dsp:nvSpPr>
        <dsp:cNvPr id="0" name=""/>
        <dsp:cNvSpPr/>
      </dsp:nvSpPr>
      <dsp:spPr>
        <a:xfrm rot="19440000">
          <a:off x="4835672" y="1887838"/>
          <a:ext cx="1867272" cy="554301"/>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84DAE0A-B356-49F4-8E8D-2FCF550F749E}">
      <dsp:nvSpPr>
        <dsp:cNvPr id="0" name=""/>
        <dsp:cNvSpPr/>
      </dsp:nvSpPr>
      <dsp:spPr>
        <a:xfrm>
          <a:off x="5843915" y="1071635"/>
          <a:ext cx="1361441" cy="10891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Granska era resultat</a:t>
          </a:r>
          <a:endParaRPr lang="en-GB" sz="1600" kern="1200" dirty="0"/>
        </a:p>
      </dsp:txBody>
      <dsp:txXfrm>
        <a:off x="5875815" y="1103535"/>
        <a:ext cx="1297641" cy="1025353"/>
      </dsp:txXfrm>
    </dsp:sp>
    <dsp:sp modelId="{3F70EB37-E91D-4E4E-9C30-C9D3D48CFDD0}">
      <dsp:nvSpPr>
        <dsp:cNvPr id="0" name=""/>
        <dsp:cNvSpPr/>
      </dsp:nvSpPr>
      <dsp:spPr>
        <a:xfrm>
          <a:off x="5220459" y="3072092"/>
          <a:ext cx="1867272" cy="55430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83E020A-2310-4D8E-ACF9-7AB6F8990274}">
      <dsp:nvSpPr>
        <dsp:cNvPr id="0" name=""/>
        <dsp:cNvSpPr/>
      </dsp:nvSpPr>
      <dsp:spPr>
        <a:xfrm>
          <a:off x="6407011" y="2804666"/>
          <a:ext cx="1361441" cy="108915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Utveckla en tillväxtinriktad inställning</a:t>
          </a:r>
          <a:endParaRPr lang="en-GB" sz="1600" kern="1200" dirty="0"/>
        </a:p>
      </dsp:txBody>
      <dsp:txXfrm>
        <a:off x="6438911" y="2836566"/>
        <a:ext cx="1297641" cy="1025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AFA47-47A9-4B5E-A081-F74A02A5D013}">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Tydlig förståelse av rollen</a:t>
          </a:r>
          <a:endParaRPr lang="en-GB" sz="3700" kern="1200" dirty="0"/>
        </a:p>
      </dsp:txBody>
      <dsp:txXfrm>
        <a:off x="0" y="39687"/>
        <a:ext cx="3286125" cy="1971675"/>
      </dsp:txXfrm>
    </dsp:sp>
    <dsp:sp modelId="{11C0671E-9BEF-4B7E-8EB1-3216E8150435}">
      <dsp:nvSpPr>
        <dsp:cNvPr id="0" name=""/>
        <dsp:cNvSpPr/>
      </dsp:nvSpPr>
      <dsp:spPr>
        <a:xfrm>
          <a:off x="3614737" y="39687"/>
          <a:ext cx="3286125" cy="19716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Svarbarhet</a:t>
          </a:r>
          <a:endParaRPr lang="en-GB" sz="3700" kern="1200" dirty="0"/>
        </a:p>
      </dsp:txBody>
      <dsp:txXfrm>
        <a:off x="3614737" y="39687"/>
        <a:ext cx="3286125" cy="1971675"/>
      </dsp:txXfrm>
    </dsp:sp>
    <dsp:sp modelId="{9D26A17C-02C8-4F6A-B929-46FCA7FA60A2}">
      <dsp:nvSpPr>
        <dsp:cNvPr id="0" name=""/>
        <dsp:cNvSpPr/>
      </dsp:nvSpPr>
      <dsp:spPr>
        <a:xfrm>
          <a:off x="7229475" y="39687"/>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Aktivt deltagande och efterlevnad</a:t>
          </a:r>
          <a:endParaRPr lang="en-GB" sz="3700" kern="1200" dirty="0"/>
        </a:p>
      </dsp:txBody>
      <dsp:txXfrm>
        <a:off x="7229475" y="39687"/>
        <a:ext cx="3286125" cy="1971675"/>
      </dsp:txXfrm>
    </dsp:sp>
    <dsp:sp modelId="{7CCB3BBB-4183-4FF1-B4E0-F7C5F50EFDE0}">
      <dsp:nvSpPr>
        <dsp:cNvPr id="0" name=""/>
        <dsp:cNvSpPr/>
      </dsp:nvSpPr>
      <dsp:spPr>
        <a:xfrm>
          <a:off x="1807368" y="2339975"/>
          <a:ext cx="3286125" cy="197167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Förmåga att fatta rimliga beslut</a:t>
          </a:r>
          <a:endParaRPr lang="en-GB" sz="3700" kern="1200" dirty="0"/>
        </a:p>
      </dsp:txBody>
      <dsp:txXfrm>
        <a:off x="1807368" y="2339975"/>
        <a:ext cx="3286125" cy="1971675"/>
      </dsp:txXfrm>
    </dsp:sp>
    <dsp:sp modelId="{6C7C31AB-6182-4674-97C4-75271FF27945}">
      <dsp:nvSpPr>
        <dsp:cNvPr id="0" name=""/>
        <dsp:cNvSpPr/>
      </dsp:nvSpPr>
      <dsp:spPr>
        <a:xfrm>
          <a:off x="5422106" y="2339975"/>
          <a:ext cx="3286125" cy="197167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Förmåga att hantera kritik</a:t>
          </a:r>
          <a:endParaRPr lang="en-GB" sz="3700" kern="1200" dirty="0"/>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26/02/2024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Klicka för att ändra titeln på schemat</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a:t>
            </a:r>
            <a:r>
              <a:rPr lang="en-US" dirty="0"/>
              <a:t>: XXXXXXX / </a:t>
            </a:r>
            <a:r>
              <a:rPr lang="en-US" b="1" dirty="0"/>
              <a:t>Lärandeenhet</a:t>
            </a:r>
            <a:r>
              <a:rPr lang="en-US" dirty="0"/>
              <a:t>: YYYYYYY / </a:t>
            </a:r>
            <a:r>
              <a:rPr lang="en-US" b="1" dirty="0"/>
              <a:t>Underenhet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irstpracticemanagement.co.uk/blog/2022-blog-posts/5-ways-to-be-a-mindful-listener/"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docs.google.com/document/d/1h7N-BD-QmLbZJI3m1OSf08Sjna_EsIoD/edit"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hyperlink" Target="https://qnewshub.com/business/entrepreneurs/how-to-improve-negotiation-skills-in-the-workplace/"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hyperlink" Target="https://sites.psu.edu/heseagh/vocational-school/integrated-agriculture/" TargetMode="External"/><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4.xml"/><Relationship Id="rId4" Type="http://schemas.openxmlformats.org/officeDocument/2006/relationships/hyperlink" Target="https://www.careercliff.com/characteristics-of-effective-tea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coachcounselcare.com/procrastination-avoid-goals-smart/"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projectcubicle.com/the-most-common-goal-setting-mistakes/"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s://cmbankng.com/effective-conflict-resolution-ways/" TargetMode="External"/><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hyperlink" Target="https://docs.google.com/document/d/1h7N-BD-QmLbZJI3m1OSf08Sjna_EsIoD/edit"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dailycaller.com/2017/12/27/university-offers-problem-of-whiteness-class-again/" TargetMode="External"/><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hyperlink" Target="https://www.translatemedia.com/translation-blog/how-language-affects-decision-making/" TargetMode="External"/><Relationship Id="rId2" Type="http://schemas.openxmlformats.org/officeDocument/2006/relationships/image" Target="../media/image51.jpg"/><Relationship Id="rId1" Type="http://schemas.openxmlformats.org/officeDocument/2006/relationships/slideLayout" Target="../slideLayouts/slideLayout3.xml"/><Relationship Id="rId5" Type="http://schemas.openxmlformats.org/officeDocument/2006/relationships/image" Target="../media/image53.sv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www.actuaries.digital/2018/04/03/biases-and-heuristics-beyond-the-numbers/" TargetMode="External"/><Relationship Id="rId2" Type="http://schemas.openxmlformats.org/officeDocument/2006/relationships/image" Target="../media/image55.jpg"/><Relationship Id="rId1" Type="http://schemas.openxmlformats.org/officeDocument/2006/relationships/slideLayout" Target="../slideLayouts/slideLayout3.xml"/><Relationship Id="rId6" Type="http://schemas.openxmlformats.org/officeDocument/2006/relationships/hyperlink" Target="https://here2there.ca/complexity-and-community-change-managing-adaptively-to-improve-effectiveness/" TargetMode="External"/><Relationship Id="rId5" Type="http://schemas.openxmlformats.org/officeDocument/2006/relationships/image" Target="../media/image56.jpg"/><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s://theinvestorsbook.com/effective-communication.html"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en/creativity-human-silhouette-clock-70192/" TargetMode="External"/><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image" Target="../media/image62.sv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becas-santander.com/en/blog/verbal-and-nonverbal-communication.html"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strengthsschool.com/strengthsfinder-blog/adaptability-talent-theme" TargetMode="External"/><Relationship Id="rId2" Type="http://schemas.openxmlformats.org/officeDocument/2006/relationships/image" Target="../media/image65.jpeg"/><Relationship Id="rId1" Type="http://schemas.openxmlformats.org/officeDocument/2006/relationships/slideLayout" Target="../slideLayouts/slideLayout3.xml"/><Relationship Id="rId6" Type="http://schemas.openxmlformats.org/officeDocument/2006/relationships/hyperlink" Target="https://creativecommons.org/licenses/by-nc-nd/3.0/" TargetMode="External"/><Relationship Id="rId5" Type="http://schemas.openxmlformats.org/officeDocument/2006/relationships/hyperlink" Target="https://grobljanskikrug.blogspot.com/2016/03/optimism-is.html" TargetMode="External"/><Relationship Id="rId4" Type="http://schemas.openxmlformats.org/officeDocument/2006/relationships/image" Target="../media/image66.jpg"/></Relationships>
</file>

<file path=ppt/slides/_rels/slide61.xml.rels><?xml version="1.0" encoding="UTF-8" standalone="yes"?>
<Relationships xmlns="http://schemas.openxmlformats.org/package/2006/relationships"><Relationship Id="rId3" Type="http://schemas.openxmlformats.org/officeDocument/2006/relationships/hyperlink" Target="http://pmstories.com/bg/2014/01/24/responsible-accountable/" TargetMode="External"/><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hyperlink" Target="https://creativecommons.org/licenses/by-nd/3.0/" TargetMode="Externa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3" Type="http://schemas.openxmlformats.org/officeDocument/2006/relationships/hyperlink" Target="https://www.picpedia.org/post-it-note/e/ethical-behavior.html" TargetMode="External"/><Relationship Id="rId2" Type="http://schemas.openxmlformats.org/officeDocument/2006/relationships/image" Target="../media/image68.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community.thriveglobal.com/active-listening-lessons-get-what-you-want/" TargetMode="External"/><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crowjack.com/blog/strategy/7cs-of-communication" TargetMode="External"/><Relationship Id="rId2" Type="http://schemas.openxmlformats.org/officeDocument/2006/relationships/image" Target="../media/image1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en-US" sz="4400" dirty="0"/>
              <a:t>Aktivt lyssnande</a:t>
            </a:r>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Principer och nyckelelement för interpersonell och effektiv kommunikation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t>10</a:t>
            </a:fld>
            <a:endParaRPr lang="en-US" dirty="0"/>
          </a:p>
        </p:txBody>
      </p:sp>
      <p:sp>
        <p:nvSpPr>
          <p:cNvPr id="12" name="CasellaDiTesto 11">
            <a:extLst>
              <a:ext uri="{FF2B5EF4-FFF2-40B4-BE49-F238E27FC236}">
                <a16:creationId xmlns:a16="http://schemas.microsoft.com/office/drawing/2014/main" id="{6BDA0B7F-9557-918C-A445-39F5288D214D}"/>
              </a:ext>
            </a:extLst>
          </p:cNvPr>
          <p:cNvSpPr txBox="1"/>
          <p:nvPr/>
        </p:nvSpPr>
        <p:spPr>
          <a:xfrm>
            <a:off x="550506" y="1532937"/>
            <a:ext cx="10879493" cy="865173"/>
          </a:xfrm>
          <a:prstGeom prst="rect">
            <a:avLst/>
          </a:prstGeom>
          <a:noFill/>
        </p:spPr>
        <p:txBody>
          <a:bodyPr wrap="square" rtlCol="0">
            <a:spAutoFit/>
          </a:bodyPr>
          <a:lstStyle/>
          <a:p>
            <a:pPr algn="just">
              <a:lnSpc>
                <a:spcPct val="107000"/>
              </a:lnSpc>
              <a:spcAft>
                <a:spcPts val="600"/>
              </a:spcAft>
            </a:pPr>
            <a:r>
              <a:rPr lang="en-US"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Förmågan </a:t>
            </a:r>
            <a:r>
              <a:rPr lang="en-US" sz="24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att aktivt ta emot, bearbeta och tolka talade eller icke-verbala budskap från andra.</a:t>
            </a:r>
            <a:endParaRPr lang="it-IT" sz="240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p:txBody>
      </p:sp>
      <p:sp>
        <p:nvSpPr>
          <p:cNvPr id="14" name="CasellaDiTesto 13">
            <a:extLst>
              <a:ext uri="{FF2B5EF4-FFF2-40B4-BE49-F238E27FC236}">
                <a16:creationId xmlns:a16="http://schemas.microsoft.com/office/drawing/2014/main" id="{C8956742-7BF3-3B73-4E7A-D33319ABBB9D}"/>
              </a:ext>
            </a:extLst>
          </p:cNvPr>
          <p:cNvSpPr txBox="1"/>
          <p:nvPr/>
        </p:nvSpPr>
        <p:spPr>
          <a:xfrm>
            <a:off x="550506" y="2463333"/>
            <a:ext cx="10879493" cy="369332"/>
          </a:xfrm>
          <a:prstGeom prst="rect">
            <a:avLst/>
          </a:prstGeom>
          <a:noFill/>
        </p:spPr>
        <p:txBody>
          <a:bodyPr wrap="square" rtlCol="0">
            <a:spAutoFit/>
          </a:bodyPr>
          <a:lstStyle/>
          <a:p>
            <a:pPr marL="285750" indent="-285750">
              <a:buFont typeface="Arial" panose="020B0604020202020204" pitchFamily="34" charset="0"/>
              <a:buChar char="•"/>
            </a:pP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Dynamisk och avsiktlig form av lyssnande som går utöver att bara höra ord och ljud</a:t>
            </a:r>
            <a:endParaRPr lang="it-IT" dirty="0">
              <a:solidFill>
                <a:schemeClr val="tx1">
                  <a:lumMod val="65000"/>
                  <a:lumOff val="35000"/>
                </a:schemeClr>
              </a:solidFill>
            </a:endParaRPr>
          </a:p>
        </p:txBody>
      </p:sp>
      <p:sp>
        <p:nvSpPr>
          <p:cNvPr id="15" name="CasellaDiTesto 14">
            <a:extLst>
              <a:ext uri="{FF2B5EF4-FFF2-40B4-BE49-F238E27FC236}">
                <a16:creationId xmlns:a16="http://schemas.microsoft.com/office/drawing/2014/main" id="{61143F75-5560-30C1-A9AE-BE1EC66B3EB5}"/>
              </a:ext>
            </a:extLst>
          </p:cNvPr>
          <p:cNvSpPr txBox="1"/>
          <p:nvPr/>
        </p:nvSpPr>
        <p:spPr>
          <a:xfrm>
            <a:off x="550506" y="2955726"/>
            <a:ext cx="10803296" cy="671915"/>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Det innebär att engagera sig i talaren på ett sätt som visar </a:t>
            </a:r>
            <a:r>
              <a:rPr lang="en-US" sz="18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uppmärksamhet</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empati </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och ett </a:t>
            </a:r>
            <a:r>
              <a:rPr lang="en-US" sz="18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genuint intresse för </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att förstå deras budskap och perspektiv</a:t>
            </a:r>
            <a:endParaRPr lang="it-IT" sz="200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0AFD65A3-561C-AE82-1FF7-6473D2ACA5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8957" y="3750703"/>
            <a:ext cx="8734085" cy="2236358"/>
          </a:xfrm>
          <a:prstGeom prst="rect">
            <a:avLst/>
          </a:prstGeom>
          <a:noFill/>
        </p:spPr>
      </p:pic>
      <p:sp>
        <p:nvSpPr>
          <p:cNvPr id="7" name="CasellaDiTesto 6">
            <a:extLst>
              <a:ext uri="{FF2B5EF4-FFF2-40B4-BE49-F238E27FC236}">
                <a16:creationId xmlns:a16="http://schemas.microsoft.com/office/drawing/2014/main" id="{EC812574-674D-3248-D1E4-C23F30E4D3F2}"/>
              </a:ext>
            </a:extLst>
          </p:cNvPr>
          <p:cNvSpPr txBox="1"/>
          <p:nvPr/>
        </p:nvSpPr>
        <p:spPr>
          <a:xfrm>
            <a:off x="1213766" y="6052284"/>
            <a:ext cx="9476772" cy="276999"/>
          </a:xfrm>
          <a:prstGeom prst="rect">
            <a:avLst/>
          </a:prstGeom>
          <a:noFill/>
        </p:spPr>
        <p:txBody>
          <a:bodyPr wrap="square">
            <a:spAutoFit/>
          </a:bodyPr>
          <a:lstStyle/>
          <a:p>
            <a:pPr algn="ctr">
              <a:spcAft>
                <a:spcPts val="1000"/>
              </a:spcAft>
            </a:pP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Viktig förmåga att lyssna aktivt (Källa: </a:t>
            </a:r>
            <a:r>
              <a:rPr lang="en-GB" sz="1200" u="sng" dirty="0" err="1">
                <a:solidFill>
                  <a:schemeClr val="tx1">
                    <a:lumMod val="65000"/>
                    <a:lumOff val="35000"/>
                  </a:schemeClr>
                </a:solidFill>
                <a:effectLst/>
                <a:ea typeface="Times New Roman" panose="02020603050405020304" pitchFamily="18" charset="0"/>
                <a:cs typeface="Open Sans" panose="020B0606030504020204" pitchFamily="34" charset="0"/>
                <a:hlinkClick r:id="rId3">
                  <a:extLst>
                    <a:ext uri="{A12FA001-AC4F-418D-AE19-62706E023703}">
                      <ahyp:hlinkClr xmlns:ahyp="http://schemas.microsoft.com/office/drawing/2018/hyperlinkcolor" val="tx"/>
                    </a:ext>
                  </a:extLst>
                </a:hlinkClick>
              </a:rPr>
              <a:t>Firstpracticemanagement</a:t>
            </a: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925954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err="1"/>
              <a:t>Hinder </a:t>
            </a:r>
            <a:r>
              <a:rPr lang="it-IT" sz="4400" dirty="0"/>
              <a:t>för </a:t>
            </a:r>
            <a:r>
              <a:rPr lang="it-IT" sz="4400" dirty="0" err="1"/>
              <a:t>kommunikation</a:t>
            </a:r>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Principer och nyckelelement för interpersonell och effektiv kommunikation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t>11</a:t>
            </a:fld>
            <a:endParaRPr lang="en-US" dirty="0"/>
          </a:p>
        </p:txBody>
      </p:sp>
      <p:sp>
        <p:nvSpPr>
          <p:cNvPr id="9" name="CasellaDiTesto 8">
            <a:extLst>
              <a:ext uri="{FF2B5EF4-FFF2-40B4-BE49-F238E27FC236}">
                <a16:creationId xmlns:a16="http://schemas.microsoft.com/office/drawing/2014/main" id="{CE3B3ED8-A743-A63F-F8C3-3011BAF47FE6}"/>
              </a:ext>
            </a:extLst>
          </p:cNvPr>
          <p:cNvSpPr txBox="1"/>
          <p:nvPr/>
        </p:nvSpPr>
        <p:spPr>
          <a:xfrm>
            <a:off x="307438" y="1526144"/>
            <a:ext cx="11046362" cy="736355"/>
          </a:xfrm>
          <a:prstGeom prst="rect">
            <a:avLst/>
          </a:prstGeom>
          <a:noFill/>
        </p:spPr>
        <p:txBody>
          <a:bodyPr wrap="square">
            <a:spAutoFit/>
          </a:bodyPr>
          <a:lstStyle/>
          <a:p>
            <a:pPr marL="342900" indent="-342900" algn="just">
              <a:lnSpc>
                <a:spcPct val="107000"/>
              </a:lnSpc>
              <a:spcAft>
                <a:spcPts val="600"/>
              </a:spcAft>
              <a:buFont typeface="Arial" panose="020B0604020202020204" pitchFamily="34" charset="0"/>
              <a:buChar char="•"/>
            </a:pP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De är hinder som försvårar ett effektivt utbyte av information, idéer eller känslor mellan individer eller grupper:</a:t>
            </a:r>
          </a:p>
        </p:txBody>
      </p:sp>
      <p:sp>
        <p:nvSpPr>
          <p:cNvPr id="3" name="CasellaDiTesto 2">
            <a:extLst>
              <a:ext uri="{FF2B5EF4-FFF2-40B4-BE49-F238E27FC236}">
                <a16:creationId xmlns:a16="http://schemas.microsoft.com/office/drawing/2014/main" id="{F1BE31F1-FAD4-CF33-2C1C-70EDB7BD9B00}"/>
              </a:ext>
            </a:extLst>
          </p:cNvPr>
          <p:cNvSpPr txBox="1"/>
          <p:nvPr/>
        </p:nvSpPr>
        <p:spPr>
          <a:xfrm>
            <a:off x="1371600" y="2440142"/>
            <a:ext cx="10266036" cy="1702069"/>
          </a:xfrm>
          <a:prstGeom prst="rect">
            <a:avLst/>
          </a:prstGeom>
          <a:noFill/>
        </p:spPr>
        <p:txBody>
          <a:bodyPr wrap="square">
            <a:spAutoFit/>
          </a:bodyPr>
          <a:lstStyle/>
          <a:p>
            <a:pPr algn="just">
              <a:lnSpc>
                <a:spcPct val="107000"/>
              </a:lnSpc>
              <a:spcAft>
                <a:spcPts val="1125"/>
              </a:spcAft>
            </a:pPr>
            <a:r>
              <a:rPr lang="it-IT" b="1" dirty="0" err="1">
                <a:solidFill>
                  <a:schemeClr val="tx1">
                    <a:lumMod val="65000"/>
                    <a:lumOff val="35000"/>
                  </a:schemeClr>
                </a:solidFill>
                <a:effectLst/>
                <a:ea typeface="Times New Roman" panose="02020603050405020304" pitchFamily="18" charset="0"/>
                <a:cs typeface="Open Sans" panose="020B0606030504020204" pitchFamily="34" charset="0"/>
              </a:rPr>
              <a:t>Fysiska hinder</a:t>
            </a:r>
            <a:r>
              <a:rPr lang="it-IT" dirty="0">
                <a:solidFill>
                  <a:schemeClr val="tx1">
                    <a:lumMod val="65000"/>
                    <a:lumOff val="35000"/>
                  </a:schemeClr>
                </a:solidFill>
                <a:effectLst/>
                <a:ea typeface="Times New Roman" panose="02020603050405020304" pitchFamily="18" charset="0"/>
                <a:cs typeface="Open Sans" panose="020B0606030504020204" pitchFamily="34" charset="0"/>
              </a:rPr>
              <a:t>: </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externa faktorer som hindrar effektiv kommunikation. Dessa hinder kan vara relaterade till miljön, avstånd, buller eller till och med tekniska begränsningar.</a:t>
            </a:r>
          </a:p>
          <a:p>
            <a:pPr algn="just">
              <a:lnSpc>
                <a:spcPct val="107000"/>
              </a:lnSpc>
              <a:spcAft>
                <a:spcPts val="1125"/>
              </a:spcAft>
            </a:pPr>
            <a:r>
              <a:rPr lang="en-US" i="1" u="sng" kern="100" dirty="0">
                <a:solidFill>
                  <a:schemeClr val="tx1">
                    <a:lumMod val="65000"/>
                    <a:lumOff val="35000"/>
                  </a:schemeClr>
                </a:solidFill>
                <a:effectLst/>
                <a:ea typeface="Calibri" panose="020F0502020204030204" pitchFamily="34" charset="0"/>
                <a:cs typeface="Times New Roman" panose="02020603050405020304" pitchFamily="18" charset="0"/>
              </a:rPr>
              <a:t>Exempel</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 Tänk dig att du sitter i ett stort konferensrum med en grupp kollegor för ett viktigt möte. Rummet har dålig akustik och det hörs byggbuller utifrån. Den fysiska barriären i detta sammanhang är den bullriga miljön, som gör det svårt att höra och förstå vad andra säger.</a:t>
            </a: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pic>
        <p:nvPicPr>
          <p:cNvPr id="8" name="Immagine 7">
            <a:extLst>
              <a:ext uri="{FF2B5EF4-FFF2-40B4-BE49-F238E27FC236}">
                <a16:creationId xmlns:a16="http://schemas.microsoft.com/office/drawing/2014/main" id="{9D903A2E-CACF-F0E9-707A-CE8B30114A76}"/>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56180" y="2820415"/>
            <a:ext cx="858048" cy="941522"/>
          </a:xfrm>
          <a:prstGeom prst="rect">
            <a:avLst/>
          </a:prstGeom>
        </p:spPr>
      </p:pic>
      <p:pic>
        <p:nvPicPr>
          <p:cNvPr id="10" name="Immagine 9">
            <a:extLst>
              <a:ext uri="{FF2B5EF4-FFF2-40B4-BE49-F238E27FC236}">
                <a16:creationId xmlns:a16="http://schemas.microsoft.com/office/drawing/2014/main" id="{4A212840-35E2-61E2-4D1F-26B73B0A23DD}"/>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1866" y="4859641"/>
            <a:ext cx="906676" cy="991559"/>
          </a:xfrm>
          <a:prstGeom prst="rect">
            <a:avLst/>
          </a:prstGeom>
        </p:spPr>
      </p:pic>
      <p:sp>
        <p:nvSpPr>
          <p:cNvPr id="11" name="CasellaDiTesto 10">
            <a:extLst>
              <a:ext uri="{FF2B5EF4-FFF2-40B4-BE49-F238E27FC236}">
                <a16:creationId xmlns:a16="http://schemas.microsoft.com/office/drawing/2014/main" id="{E592E37B-0827-1B37-5CDB-35A1477B8A4D}"/>
              </a:ext>
            </a:extLst>
          </p:cNvPr>
          <p:cNvSpPr txBox="1"/>
          <p:nvPr/>
        </p:nvSpPr>
        <p:spPr>
          <a:xfrm>
            <a:off x="1371600" y="4359164"/>
            <a:ext cx="10266036" cy="2031325"/>
          </a:xfrm>
          <a:prstGeom prst="rect">
            <a:avLst/>
          </a:prstGeom>
          <a:noFill/>
        </p:spPr>
        <p:txBody>
          <a:bodyPr wrap="square">
            <a:spAutoFit/>
          </a:bodyPr>
          <a:lstStyle/>
          <a:p>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Psykologiska hinder </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är relaterade till individers mentala tillstånd, inklusive känslor, fördomar, förutfattade meningar och kognitiva begränsningar som hindrar deras förmåga att lyssna och kommunicera effektivt.</a:t>
            </a:r>
          </a:p>
          <a:p>
            <a:endParaRPr lang="en-US" kern="100" dirty="0">
              <a:solidFill>
                <a:schemeClr val="tx1">
                  <a:lumMod val="65000"/>
                  <a:lumOff val="35000"/>
                </a:schemeClr>
              </a:solidFill>
              <a:ea typeface="Calibri" panose="020F0502020204030204" pitchFamily="34" charset="0"/>
              <a:cs typeface="Times New Roman" panose="02020603050405020304" pitchFamily="18" charset="0"/>
            </a:endParaRPr>
          </a:p>
          <a:p>
            <a:r>
              <a:rPr lang="en-US" i="1" u="sng" kern="100" dirty="0">
                <a:solidFill>
                  <a:schemeClr val="tx1">
                    <a:lumMod val="65000"/>
                    <a:lumOff val="35000"/>
                  </a:schemeClr>
                </a:solidFill>
                <a:effectLst/>
                <a:ea typeface="Calibri" panose="020F0502020204030204" pitchFamily="34" charset="0"/>
                <a:cs typeface="Times New Roman" panose="02020603050405020304" pitchFamily="18" charset="0"/>
              </a:rPr>
              <a:t>Exempel</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 Anta att du är en chef som genomför prestationsutvärderingar. Du har en negativ uppfattning om en av dina teammedlemmar baserat på ett tidigare misstag. Under utvärderingen påverkar dina förutfattade meningar om personen din förmåga att objektivt bedöma dennes prestation, vilket resulterar i ett mindre konstruktivt samtal.</a:t>
            </a:r>
            <a:endParaRPr lang="it-IT" dirty="0">
              <a:solidFill>
                <a:schemeClr val="tx1">
                  <a:lumMod val="65000"/>
                  <a:lumOff val="35000"/>
                </a:schemeClr>
              </a:solidFill>
            </a:endParaRPr>
          </a:p>
        </p:txBody>
      </p:sp>
    </p:spTree>
    <p:extLst>
      <p:ext uri="{BB962C8B-B14F-4D97-AF65-F5344CB8AC3E}">
        <p14:creationId xmlns:p14="http://schemas.microsoft.com/office/powerpoint/2010/main" val="2035037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err="1"/>
              <a:t>Hinder </a:t>
            </a:r>
            <a:r>
              <a:rPr lang="it-IT" sz="4400" dirty="0"/>
              <a:t>för </a:t>
            </a:r>
            <a:r>
              <a:rPr lang="it-IT" sz="4400" dirty="0" err="1"/>
              <a:t>kommunikation</a:t>
            </a:r>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Principer och nyckelelement för interpersonell och effektiv kommunikation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t>12</a:t>
            </a:fld>
            <a:endParaRPr lang="en-US" dirty="0"/>
          </a:p>
        </p:txBody>
      </p:sp>
      <p:sp>
        <p:nvSpPr>
          <p:cNvPr id="6" name="CasellaDiTesto 5">
            <a:extLst>
              <a:ext uri="{FF2B5EF4-FFF2-40B4-BE49-F238E27FC236}">
                <a16:creationId xmlns:a16="http://schemas.microsoft.com/office/drawing/2014/main" id="{4E43B0CE-9DC7-5C98-B9BB-B55E4B881E55}"/>
              </a:ext>
            </a:extLst>
          </p:cNvPr>
          <p:cNvSpPr txBox="1"/>
          <p:nvPr/>
        </p:nvSpPr>
        <p:spPr>
          <a:xfrm>
            <a:off x="1371600" y="1625111"/>
            <a:ext cx="10266036" cy="1998432"/>
          </a:xfrm>
          <a:prstGeom prst="rect">
            <a:avLst/>
          </a:prstGeom>
          <a:noFill/>
        </p:spPr>
        <p:txBody>
          <a:bodyPr wrap="square">
            <a:spAutoFit/>
          </a:bodyPr>
          <a:lstStyle/>
          <a:p>
            <a:pPr algn="just">
              <a:lnSpc>
                <a:spcPct val="107000"/>
              </a:lnSpc>
              <a:spcAft>
                <a:spcPts val="1125"/>
              </a:spcAft>
            </a:pPr>
            <a:r>
              <a:rPr lang="en-US"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Emotionella hinder </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innebär intensiva känslor, som ilska, rädsla eller stress, som kan störa kommunikationen genom att grumla omdömet, utlösa försvarsreaktioner eller förhindra effektivt uttryck av tankar och känslor.</a:t>
            </a:r>
          </a:p>
          <a:p>
            <a:pPr algn="just">
              <a:lnSpc>
                <a:spcPct val="107000"/>
              </a:lnSpc>
              <a:spcAft>
                <a:spcPts val="1125"/>
              </a:spcAft>
            </a:pPr>
            <a:r>
              <a:rPr lang="en-US" sz="1800" i="1"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Exempel</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Föreställ dig ett par som är inbegripna i ett känslomässigt gräl. Den ena partnern är rasande på grund av en upplevd kränkning och den andra är överväldigad av skuldkänslor. Dessa intensiva känslor kan göra det svårt för båda parter att uttrycka sig lugnt och rationellt, vilket hindrar en effektiv kommunikation.</a:t>
            </a:r>
            <a:endParaRPr lang="it-IT" sz="180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p:txBody>
      </p:sp>
      <p:sp>
        <p:nvSpPr>
          <p:cNvPr id="7" name="CasellaDiTesto 6">
            <a:extLst>
              <a:ext uri="{FF2B5EF4-FFF2-40B4-BE49-F238E27FC236}">
                <a16:creationId xmlns:a16="http://schemas.microsoft.com/office/drawing/2014/main" id="{83328FB4-6351-83E8-F8AB-512F73173284}"/>
              </a:ext>
            </a:extLst>
          </p:cNvPr>
          <p:cNvSpPr txBox="1"/>
          <p:nvPr/>
        </p:nvSpPr>
        <p:spPr>
          <a:xfrm>
            <a:off x="1371600" y="3996623"/>
            <a:ext cx="10266036" cy="2031325"/>
          </a:xfrm>
          <a:prstGeom prst="rect">
            <a:avLst/>
          </a:prstGeom>
          <a:noFill/>
        </p:spPr>
        <p:txBody>
          <a:bodyPr wrap="square">
            <a:spAutoFit/>
          </a:bodyPr>
          <a:lstStyle/>
          <a:p>
            <a:r>
              <a:rPr lang="en-US"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Kulturella hinder </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uppstår när personer med olika kulturell bakgrund har olika kommunikationsnormer, värderingar och förväntningar. Dessa skillnader kan leda till missförstånd, feltolkningar eller kränkningar.</a:t>
            </a:r>
          </a:p>
          <a:p>
            <a:endParaRPr lang="en-US"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1800" i="1"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Exempel</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På en mångkulturell arbetsplats kan en teammedlem från en kultur som värdesätter indirekt kommunikation ge vaga svar under möten, vilket gör kollegor från kulturer med mer direkt kommunikation förvirrade och frustrerade. Den kulturella barriären här är en skillnad i kommunikationsstilar. </a:t>
            </a:r>
            <a:endParaRPr lang="it-IT" dirty="0">
              <a:solidFill>
                <a:schemeClr val="tx1">
                  <a:lumMod val="65000"/>
                  <a:lumOff val="35000"/>
                </a:schemeClr>
              </a:solidFill>
            </a:endParaRPr>
          </a:p>
        </p:txBody>
      </p:sp>
      <p:pic>
        <p:nvPicPr>
          <p:cNvPr id="12" name="Immagine 11">
            <a:extLst>
              <a:ext uri="{FF2B5EF4-FFF2-40B4-BE49-F238E27FC236}">
                <a16:creationId xmlns:a16="http://schemas.microsoft.com/office/drawing/2014/main" id="{9C844EB8-426E-CDEE-DDE8-6524B6A97CB1}"/>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9171" y="2128547"/>
            <a:ext cx="964015" cy="991559"/>
          </a:xfrm>
          <a:prstGeom prst="rect">
            <a:avLst/>
          </a:prstGeom>
        </p:spPr>
      </p:pic>
      <p:pic>
        <p:nvPicPr>
          <p:cNvPr id="13" name="Immagine 12">
            <a:extLst>
              <a:ext uri="{FF2B5EF4-FFF2-40B4-BE49-F238E27FC236}">
                <a16:creationId xmlns:a16="http://schemas.microsoft.com/office/drawing/2014/main" id="{9782F154-0D70-2CC7-8A6C-09BCF77930C3}"/>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5119" y="4465041"/>
            <a:ext cx="932120" cy="949721"/>
          </a:xfrm>
          <a:prstGeom prst="rect">
            <a:avLst/>
          </a:prstGeom>
          <a:noFill/>
        </p:spPr>
      </p:pic>
    </p:spTree>
    <p:extLst>
      <p:ext uri="{BB962C8B-B14F-4D97-AF65-F5344CB8AC3E}">
        <p14:creationId xmlns:p14="http://schemas.microsoft.com/office/powerpoint/2010/main" val="508762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22935" y="1185862"/>
            <a:ext cx="10515600" cy="1009651"/>
          </a:xfrm>
        </p:spPr>
        <p:txBody>
          <a:bodyPr/>
          <a:lstStyle/>
          <a:p>
            <a:r>
              <a:rPr lang="it-IT" dirty="0"/>
              <a:t>Praktisk aktivitet nr 1</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a:t>
            </a:r>
            <a:r>
              <a:rPr lang="en-US" dirty="0" err="1"/>
              <a:t>färdigheter</a:t>
            </a:r>
            <a:r>
              <a:rPr lang="en-US" dirty="0"/>
              <a:t> / </a:t>
            </a:r>
            <a:r>
              <a:rPr lang="en-US" dirty="0" err="1"/>
              <a:t>Ämne</a:t>
            </a:r>
            <a:r>
              <a:rPr lang="en-US" dirty="0"/>
              <a:t>: Mjuka färdigheter / </a:t>
            </a:r>
            <a:r>
              <a:rPr lang="en-US" dirty="0" err="1"/>
              <a:t>Delämne</a:t>
            </a:r>
            <a:r>
              <a:rPr lang="en-US" dirty="0"/>
              <a:t>: Principer och nyckelelement för interpersonell och effektiv kommunikation</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13</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lstStyle/>
          <a:p>
            <a:pPr marL="0" indent="0" algn="ctr">
              <a:buNone/>
            </a:pPr>
            <a:endParaRPr lang="en-US"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A7F6C3C-B2D7-407D-EDC8-69F7DEA9F3B6}"/>
              </a:ext>
            </a:extLst>
          </p:cNvPr>
          <p:cNvSpPr txBox="1"/>
          <p:nvPr/>
        </p:nvSpPr>
        <p:spPr>
          <a:xfrm>
            <a:off x="998483" y="2606566"/>
            <a:ext cx="9259614" cy="954107"/>
          </a:xfrm>
          <a:prstGeom prst="rect">
            <a:avLst/>
          </a:prstGeom>
          <a:noFill/>
        </p:spPr>
        <p:txBody>
          <a:bodyPr wrap="square" rtlCol="0">
            <a:spAutoFit/>
          </a:bodyPr>
          <a:lstStyle/>
          <a:p>
            <a:r>
              <a:rPr lang="en-US" sz="2800" dirty="0">
                <a:hlinkClick r:id="rId2"/>
              </a:rPr>
              <a:t>Gruppaktivitet om </a:t>
            </a:r>
            <a:r>
              <a:rPr lang="en-GB" sz="2800" dirty="0">
                <a:hlinkClick r:id="rId2"/>
              </a:rPr>
              <a:t>principer och nyckelelement för interpersonell och effektiv kommunikation</a:t>
            </a:r>
            <a:endParaRPr lang="en-GB" sz="2800" dirty="0"/>
          </a:p>
        </p:txBody>
      </p:sp>
    </p:spTree>
    <p:extLst>
      <p:ext uri="{BB962C8B-B14F-4D97-AF65-F5344CB8AC3E}">
        <p14:creationId xmlns:p14="http://schemas.microsoft.com/office/powerpoint/2010/main" val="39152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9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735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Innehåll</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en-GB" dirty="0"/>
              <a:t>Vad är förhandling?</a:t>
            </a:r>
          </a:p>
          <a:p>
            <a:endParaRPr lang="en-GB" dirty="0"/>
          </a:p>
          <a:p>
            <a:r>
              <a:rPr lang="en-GB" dirty="0"/>
              <a:t>De viktigaste egenskaperna hos en framgångsrik förhandlare</a:t>
            </a:r>
          </a:p>
          <a:p>
            <a:endParaRPr lang="en-GB" dirty="0"/>
          </a:p>
          <a:p>
            <a:r>
              <a:rPr lang="en-GB" dirty="0"/>
              <a:t>Hur </a:t>
            </a:r>
            <a:r>
              <a:rPr lang="en-GB" dirty="0" err="1"/>
              <a:t>analyserar man </a:t>
            </a:r>
            <a:r>
              <a:rPr lang="en-GB" dirty="0"/>
              <a:t>en förhandlingssituation?</a:t>
            </a:r>
          </a:p>
          <a:p>
            <a:endParaRPr lang="en-GB" dirty="0"/>
          </a:p>
          <a:p>
            <a:r>
              <a:rPr lang="en-GB" dirty="0"/>
              <a:t>Förhandlingsstilar och förhandlingsteknik</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16</a:t>
            </a:fld>
            <a:endParaRPr lang="en-US" dirty="0"/>
          </a:p>
        </p:txBody>
      </p:sp>
    </p:spTree>
    <p:extLst>
      <p:ext uri="{BB962C8B-B14F-4D97-AF65-F5344CB8AC3E}">
        <p14:creationId xmlns:p14="http://schemas.microsoft.com/office/powerpoint/2010/main" val="1520092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p:txBody>
          <a:bodyPr/>
          <a:lstStyle/>
          <a:p>
            <a:r>
              <a:rPr lang="it-IT" dirty="0" err="1"/>
              <a:t>Vad är förhandling</a:t>
            </a:r>
            <a:r>
              <a:rPr lang="it-IT" dirty="0"/>
              <a:t>?</a:t>
            </a:r>
            <a:endParaRPr lang="en-GB"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17</a:t>
            </a:fld>
            <a:endParaRPr lang="it-IT" dirty="0"/>
          </a:p>
        </p:txBody>
      </p:sp>
      <p:sp>
        <p:nvSpPr>
          <p:cNvPr id="2" name="CasellaDiTesto 1">
            <a:extLst>
              <a:ext uri="{FF2B5EF4-FFF2-40B4-BE49-F238E27FC236}">
                <a16:creationId xmlns:a16="http://schemas.microsoft.com/office/drawing/2014/main" id="{68E64016-524D-D968-58A2-054C8508BAD1}"/>
              </a:ext>
            </a:extLst>
          </p:cNvPr>
          <p:cNvSpPr txBox="1"/>
          <p:nvPr/>
        </p:nvSpPr>
        <p:spPr>
          <a:xfrm>
            <a:off x="550506" y="1625537"/>
            <a:ext cx="10879493" cy="646331"/>
          </a:xfrm>
          <a:prstGeom prst="rect">
            <a:avLst/>
          </a:prstGeom>
          <a:noFill/>
        </p:spPr>
        <p:txBody>
          <a:bodyPr wrap="square" rtlCol="0">
            <a:spAutoFit/>
          </a:bodyPr>
          <a:lstStyle/>
          <a:p>
            <a:r>
              <a:rPr lang="en-US" kern="100" dirty="0">
                <a:solidFill>
                  <a:schemeClr val="tx1">
                    <a:lumMod val="65000"/>
                    <a:lumOff val="35000"/>
                  </a:schemeClr>
                </a:solidFill>
                <a:ea typeface="Calibri" panose="020F0502020204030204" pitchFamily="34" charset="0"/>
              </a:rPr>
              <a:t>Processen för att nå en ömsesidigt fördelaktig överenskommelse eller lösning mellan två eller flera parter som har olika intressen, behov eller mål</a:t>
            </a:r>
            <a:endParaRPr lang="it-IT" b="1" dirty="0">
              <a:solidFill>
                <a:schemeClr val="tx1">
                  <a:lumMod val="65000"/>
                  <a:lumOff val="35000"/>
                </a:schemeClr>
              </a:solidFill>
            </a:endParaRPr>
          </a:p>
        </p:txBody>
      </p:sp>
      <p:sp>
        <p:nvSpPr>
          <p:cNvPr id="5" name="CasellaDiTesto 4">
            <a:extLst>
              <a:ext uri="{FF2B5EF4-FFF2-40B4-BE49-F238E27FC236}">
                <a16:creationId xmlns:a16="http://schemas.microsoft.com/office/drawing/2014/main" id="{3BA2D69E-B1AB-E281-7FA0-865A17D52E74}"/>
              </a:ext>
            </a:extLst>
          </p:cNvPr>
          <p:cNvSpPr txBox="1"/>
          <p:nvPr/>
        </p:nvSpPr>
        <p:spPr>
          <a:xfrm>
            <a:off x="801515" y="4326743"/>
            <a:ext cx="5294485" cy="369332"/>
          </a:xfrm>
          <a:prstGeom prst="rect">
            <a:avLst/>
          </a:prstGeom>
          <a:noFill/>
        </p:spPr>
        <p:txBody>
          <a:bodyPr wrap="square" rtlCol="0">
            <a:spAutoFit/>
          </a:bodyPr>
          <a:lstStyle/>
          <a:p>
            <a:r>
              <a:rPr lang="it-IT" dirty="0" err="1">
                <a:solidFill>
                  <a:schemeClr val="tx1">
                    <a:lumMod val="65000"/>
                    <a:lumOff val="35000"/>
                  </a:schemeClr>
                </a:solidFill>
              </a:rPr>
              <a:t>Det handlar inte om att </a:t>
            </a:r>
            <a:r>
              <a:rPr lang="it-IT" dirty="0">
                <a:solidFill>
                  <a:schemeClr val="tx1">
                    <a:lumMod val="65000"/>
                    <a:lumOff val="35000"/>
                  </a:schemeClr>
                </a:solidFill>
              </a:rPr>
              <a:t>"</a:t>
            </a:r>
            <a:r>
              <a:rPr lang="it-IT" dirty="0" err="1">
                <a:solidFill>
                  <a:schemeClr val="tx1">
                    <a:lumMod val="65000"/>
                    <a:lumOff val="35000"/>
                  </a:schemeClr>
                </a:solidFill>
              </a:rPr>
              <a:t>vinna</a:t>
            </a:r>
            <a:r>
              <a:rPr lang="it-IT" dirty="0">
                <a:solidFill>
                  <a:schemeClr val="tx1">
                    <a:lumMod val="65000"/>
                    <a:lumOff val="35000"/>
                  </a:schemeClr>
                </a:solidFill>
              </a:rPr>
              <a:t>" </a:t>
            </a:r>
            <a:r>
              <a:rPr lang="it-IT" dirty="0" err="1">
                <a:solidFill>
                  <a:schemeClr val="tx1">
                    <a:lumMod val="65000"/>
                    <a:lumOff val="35000"/>
                  </a:schemeClr>
                </a:solidFill>
              </a:rPr>
              <a:t>på bekostnad </a:t>
            </a:r>
            <a:r>
              <a:rPr lang="it-IT" dirty="0">
                <a:solidFill>
                  <a:schemeClr val="tx1">
                    <a:lumMod val="65000"/>
                    <a:lumOff val="35000"/>
                  </a:schemeClr>
                </a:solidFill>
              </a:rPr>
              <a:t>av de </a:t>
            </a:r>
            <a:r>
              <a:rPr lang="it-IT" dirty="0" err="1">
                <a:solidFill>
                  <a:schemeClr val="tx1">
                    <a:lumMod val="65000"/>
                    <a:lumOff val="35000"/>
                  </a:schemeClr>
                </a:solidFill>
              </a:rPr>
              <a:t>andra.</a:t>
            </a:r>
            <a:r>
              <a:rPr lang="it-IT" dirty="0">
                <a:solidFill>
                  <a:schemeClr val="tx1">
                    <a:lumMod val="65000"/>
                    <a:lumOff val="35000"/>
                  </a:schemeClr>
                </a:solidFill>
              </a:rPr>
              <a:t>..</a:t>
            </a:r>
          </a:p>
        </p:txBody>
      </p:sp>
      <p:sp>
        <p:nvSpPr>
          <p:cNvPr id="6" name="CasellaDiTesto 5">
            <a:extLst>
              <a:ext uri="{FF2B5EF4-FFF2-40B4-BE49-F238E27FC236}">
                <a16:creationId xmlns:a16="http://schemas.microsoft.com/office/drawing/2014/main" id="{AD2AB05E-8D2E-9CA6-0894-46E2DEC1EEA8}"/>
              </a:ext>
            </a:extLst>
          </p:cNvPr>
          <p:cNvSpPr txBox="1"/>
          <p:nvPr/>
        </p:nvSpPr>
        <p:spPr>
          <a:xfrm>
            <a:off x="550504" y="2593066"/>
            <a:ext cx="10879493" cy="369332"/>
          </a:xfrm>
          <a:prstGeom prst="rect">
            <a:avLst/>
          </a:prstGeom>
          <a:noFill/>
        </p:spPr>
        <p:txBody>
          <a:bodyPr wrap="square" rtlCol="0">
            <a:spAutoFit/>
          </a:bodyPr>
          <a:lstStyle/>
          <a:p>
            <a:pPr marL="285750" indent="-285750">
              <a:buFont typeface="Arial" panose="020B0604020202020204" pitchFamily="34" charset="0"/>
              <a:buChar char="•"/>
            </a:pPr>
            <a:r>
              <a:rPr lang="en-US" kern="100" dirty="0">
                <a:solidFill>
                  <a:schemeClr val="tx1">
                    <a:lumMod val="65000"/>
                    <a:lumOff val="35000"/>
                  </a:schemeClr>
                </a:solidFill>
                <a:ea typeface="Calibri" panose="020F0502020204030204" pitchFamily="34" charset="0"/>
              </a:rPr>
              <a:t>Viktiga färdigheter i både personliga och yrkesmässiga sammanhang</a:t>
            </a:r>
          </a:p>
        </p:txBody>
      </p:sp>
      <p:pic>
        <p:nvPicPr>
          <p:cNvPr id="10" name="Immagine 9">
            <a:extLst>
              <a:ext uri="{FF2B5EF4-FFF2-40B4-BE49-F238E27FC236}">
                <a16:creationId xmlns:a16="http://schemas.microsoft.com/office/drawing/2014/main" id="{7B8A3255-032F-061D-5A44-454822698EA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937" y="2182252"/>
            <a:ext cx="4927557" cy="3735392"/>
          </a:xfrm>
          <a:prstGeom prst="rect">
            <a:avLst/>
          </a:prstGeom>
        </p:spPr>
      </p:pic>
      <p:pic>
        <p:nvPicPr>
          <p:cNvPr id="11" name="Immagine 10">
            <a:extLst>
              <a:ext uri="{FF2B5EF4-FFF2-40B4-BE49-F238E27FC236}">
                <a16:creationId xmlns:a16="http://schemas.microsoft.com/office/drawing/2014/main" id="{3D276798-89B1-8B60-D374-EFE3CBCB4951}"/>
              </a:ext>
            </a:extLst>
          </p:cNvPr>
          <p:cNvPicPr>
            <a:picLocks noChangeAspect="1"/>
          </p:cNvPicPr>
          <p:nvPr/>
        </p:nvPicPr>
        <p:blipFill>
          <a:blip r:embed="rId3"/>
          <a:stretch>
            <a:fillRect/>
          </a:stretch>
        </p:blipFill>
        <p:spPr>
          <a:xfrm>
            <a:off x="306181" y="4304396"/>
            <a:ext cx="450930" cy="369333"/>
          </a:xfrm>
          <a:prstGeom prst="rect">
            <a:avLst/>
          </a:prstGeom>
        </p:spPr>
      </p:pic>
      <p:sp>
        <p:nvSpPr>
          <p:cNvPr id="12" name="CasellaDiTesto 11">
            <a:extLst>
              <a:ext uri="{FF2B5EF4-FFF2-40B4-BE49-F238E27FC236}">
                <a16:creationId xmlns:a16="http://schemas.microsoft.com/office/drawing/2014/main" id="{0BD1CE85-8240-DAD0-87FF-D0C34E314C92}"/>
              </a:ext>
            </a:extLst>
          </p:cNvPr>
          <p:cNvSpPr txBox="1"/>
          <p:nvPr/>
        </p:nvSpPr>
        <p:spPr>
          <a:xfrm>
            <a:off x="2936240" y="4956469"/>
            <a:ext cx="747631" cy="369332"/>
          </a:xfrm>
          <a:prstGeom prst="rect">
            <a:avLst/>
          </a:prstGeom>
          <a:noFill/>
        </p:spPr>
        <p:txBody>
          <a:bodyPr wrap="square" rtlCol="0">
            <a:spAutoFit/>
          </a:bodyPr>
          <a:lstStyle/>
          <a:p>
            <a:r>
              <a:rPr lang="it-IT" b="1" dirty="0">
                <a:solidFill>
                  <a:schemeClr val="tx1">
                    <a:lumMod val="65000"/>
                    <a:lumOff val="35000"/>
                  </a:schemeClr>
                </a:solidFill>
              </a:rPr>
              <a:t>MEN</a:t>
            </a:r>
          </a:p>
        </p:txBody>
      </p:sp>
      <p:pic>
        <p:nvPicPr>
          <p:cNvPr id="13" name="Immagine 12">
            <a:extLst>
              <a:ext uri="{FF2B5EF4-FFF2-40B4-BE49-F238E27FC236}">
                <a16:creationId xmlns:a16="http://schemas.microsoft.com/office/drawing/2014/main" id="{90FC749F-EBDE-E7E3-243F-13B00619E70B}"/>
              </a:ext>
            </a:extLst>
          </p:cNvPr>
          <p:cNvPicPr>
            <a:picLocks noChangeAspect="1"/>
          </p:cNvPicPr>
          <p:nvPr/>
        </p:nvPicPr>
        <p:blipFill>
          <a:blip r:embed="rId4"/>
          <a:stretch>
            <a:fillRect/>
          </a:stretch>
        </p:blipFill>
        <p:spPr>
          <a:xfrm>
            <a:off x="287404" y="5464218"/>
            <a:ext cx="514111" cy="369333"/>
          </a:xfrm>
          <a:prstGeom prst="rect">
            <a:avLst/>
          </a:prstGeom>
        </p:spPr>
      </p:pic>
      <p:sp>
        <p:nvSpPr>
          <p:cNvPr id="14" name="CasellaDiTesto 13">
            <a:extLst>
              <a:ext uri="{FF2B5EF4-FFF2-40B4-BE49-F238E27FC236}">
                <a16:creationId xmlns:a16="http://schemas.microsoft.com/office/drawing/2014/main" id="{B929EAAC-B476-23FF-C4F1-D518C47E9D48}"/>
              </a:ext>
            </a:extLst>
          </p:cNvPr>
          <p:cNvSpPr txBox="1"/>
          <p:nvPr/>
        </p:nvSpPr>
        <p:spPr>
          <a:xfrm>
            <a:off x="801515" y="5533844"/>
            <a:ext cx="5787567" cy="369332"/>
          </a:xfrm>
          <a:prstGeom prst="rect">
            <a:avLst/>
          </a:prstGeom>
          <a:noFill/>
        </p:spPr>
        <p:txBody>
          <a:bodyPr wrap="square" rtlCol="0">
            <a:spAutoFit/>
          </a:bodyPr>
          <a:lstStyle/>
          <a:p>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hitta en medelväg som båda sidor kan dra nytta av. </a:t>
            </a:r>
            <a:endParaRPr lang="it-IT" dirty="0">
              <a:solidFill>
                <a:schemeClr val="tx1">
                  <a:lumMod val="65000"/>
                  <a:lumOff val="35000"/>
                </a:schemeClr>
              </a:solidFill>
            </a:endParaRPr>
          </a:p>
        </p:txBody>
      </p:sp>
      <p:sp>
        <p:nvSpPr>
          <p:cNvPr id="15" name="CasellaDiTesto 14">
            <a:extLst>
              <a:ext uri="{FF2B5EF4-FFF2-40B4-BE49-F238E27FC236}">
                <a16:creationId xmlns:a16="http://schemas.microsoft.com/office/drawing/2014/main" id="{9E272D9A-D8FA-DF9E-37AF-2CDB6C10A861}"/>
              </a:ext>
            </a:extLst>
          </p:cNvPr>
          <p:cNvSpPr txBox="1"/>
          <p:nvPr/>
        </p:nvSpPr>
        <p:spPr>
          <a:xfrm>
            <a:off x="550504" y="3074340"/>
            <a:ext cx="5850296" cy="646331"/>
          </a:xfrm>
          <a:prstGeom prst="rect">
            <a:avLst/>
          </a:prstGeom>
          <a:noFill/>
        </p:spPr>
        <p:txBody>
          <a:bodyPr wrap="square">
            <a:spAutoFit/>
          </a:bodyPr>
          <a:lstStyle/>
          <a:p>
            <a:pPr marL="285750" indent="-285750">
              <a:buFont typeface="Arial" panose="020B0604020202020204" pitchFamily="34" charset="0"/>
              <a:buChar char="•"/>
            </a:pP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Det omfattar aspekter av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konfliktlösning</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beslutsfattande </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och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problemlösning</a:t>
            </a:r>
            <a:endParaRPr lang="it-IT" u="sng" dirty="0">
              <a:solidFill>
                <a:schemeClr val="tx1">
                  <a:lumMod val="65000"/>
                  <a:lumOff val="35000"/>
                </a:schemeClr>
              </a:solidFill>
            </a:endParaRPr>
          </a:p>
        </p:txBody>
      </p:sp>
      <p:sp>
        <p:nvSpPr>
          <p:cNvPr id="17" name="CasellaDiTesto 16">
            <a:extLst>
              <a:ext uri="{FF2B5EF4-FFF2-40B4-BE49-F238E27FC236}">
                <a16:creationId xmlns:a16="http://schemas.microsoft.com/office/drawing/2014/main" id="{69D329F3-9958-A805-B3B2-B779C7A1F46B}"/>
              </a:ext>
            </a:extLst>
          </p:cNvPr>
          <p:cNvSpPr txBox="1"/>
          <p:nvPr/>
        </p:nvSpPr>
        <p:spPr>
          <a:xfrm>
            <a:off x="6097930" y="954775"/>
            <a:ext cx="6094070" cy="369332"/>
          </a:xfrm>
          <a:prstGeom prst="rect">
            <a:avLst/>
          </a:prstGeom>
          <a:noFill/>
        </p:spPr>
        <p:txBody>
          <a:bodyPr wrap="square">
            <a:spAutoFit/>
          </a:bodyPr>
          <a:lstStyle/>
          <a:p>
            <a:pPr algn="ctr">
              <a:spcAft>
                <a:spcPts val="1000"/>
              </a:spcAft>
            </a:pPr>
            <a:r>
              <a:rPr lang="en-US"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Nyckelelement i en effektiv förhandling (Källa: </a:t>
            </a:r>
            <a:r>
              <a:rPr lang="en-US" sz="1800" i="1" u="sng" kern="100"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hlinkClick r:id="rId5"/>
              </a:rPr>
              <a:t>QNewsHub</a:t>
            </a:r>
            <a:r>
              <a:rPr lang="en-US"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CasellaDiTesto 17">
            <a:extLst>
              <a:ext uri="{FF2B5EF4-FFF2-40B4-BE49-F238E27FC236}">
                <a16:creationId xmlns:a16="http://schemas.microsoft.com/office/drawing/2014/main" id="{89F2C09F-1F94-9C47-C53E-AD2ED8274CE8}"/>
              </a:ext>
            </a:extLst>
          </p:cNvPr>
          <p:cNvSpPr txBox="1"/>
          <p:nvPr/>
        </p:nvSpPr>
        <p:spPr>
          <a:xfrm>
            <a:off x="6967960" y="5903176"/>
            <a:ext cx="4385840" cy="276999"/>
          </a:xfrm>
          <a:prstGeom prst="rect">
            <a:avLst/>
          </a:prstGeom>
          <a:noFill/>
        </p:spPr>
        <p:txBody>
          <a:bodyPr wrap="square">
            <a:spAutoFit/>
          </a:bodyPr>
          <a:lstStyle/>
          <a:p>
            <a:pPr algn="ctr">
              <a:spcAft>
                <a:spcPts val="1000"/>
              </a:spcAft>
            </a:pPr>
            <a:r>
              <a:rPr lang="en-US" sz="12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Nyckelelement i en effektiv förhandling (Källa: </a:t>
            </a:r>
            <a:r>
              <a:rPr lang="en-US" sz="1200" i="1" u="sng" kern="100"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hlinkClick r:id="rId5"/>
              </a:rPr>
              <a:t>QNewsHub</a:t>
            </a:r>
            <a:r>
              <a:rPr lang="en-US" sz="12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2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1433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en-US" sz="4400" dirty="0"/>
              <a:t>De viktigaste egenskaperna hos en framgångsrik förhandlare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a:xfrm>
            <a:off x="838200" y="6238876"/>
            <a:ext cx="9982200" cy="600074"/>
          </a:xfrm>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658792" y="1675004"/>
            <a:ext cx="10695007" cy="4681345"/>
          </a:xfrm>
        </p:spPr>
        <p:txBody>
          <a:bodyPr>
            <a:normAutofit/>
          </a:bodyPr>
          <a:lstStyle/>
          <a:p>
            <a:pPr algn="just"/>
            <a:r>
              <a:rPr lang="en-US" sz="1800" kern="100" dirty="0">
                <a:solidFill>
                  <a:schemeClr val="tx1">
                    <a:lumMod val="65000"/>
                    <a:lumOff val="35000"/>
                  </a:schemeClr>
                </a:solidFill>
                <a:ea typeface="Calibri" panose="020F0502020204030204" pitchFamily="34" charset="0"/>
              </a:rPr>
              <a:t>En </a:t>
            </a:r>
            <a:r>
              <a:rPr lang="en-US" sz="1800" b="1" kern="100" dirty="0">
                <a:solidFill>
                  <a:schemeClr val="tx1">
                    <a:lumMod val="65000"/>
                    <a:lumOff val="35000"/>
                  </a:schemeClr>
                </a:solidFill>
                <a:ea typeface="Calibri" panose="020F0502020204030204" pitchFamily="34" charset="0"/>
              </a:rPr>
              <a:t>framgångsrik förhandlare </a:t>
            </a:r>
            <a:r>
              <a:rPr lang="en-US" sz="1800" kern="100" dirty="0">
                <a:solidFill>
                  <a:schemeClr val="tx1">
                    <a:lumMod val="65000"/>
                    <a:lumOff val="35000"/>
                  </a:schemeClr>
                </a:solidFill>
                <a:ea typeface="Calibri" panose="020F0502020204030204" pitchFamily="34" charset="0"/>
              </a:rPr>
              <a:t>har en kombination av färdigheter, egenskaper och kännetecken som gör att han eller hon effektivt kan navigera i komplexa förhandlingar och uppnå gynnsamma resultat.</a:t>
            </a:r>
            <a:endParaRPr lang="en-GB" sz="1800" dirty="0">
              <a:solidFill>
                <a:schemeClr val="tx1">
                  <a:lumMod val="65000"/>
                  <a:lumOff val="35000"/>
                </a:schemeClr>
              </a:solidFill>
            </a:endParaRPr>
          </a:p>
        </p:txBody>
      </p:sp>
      <p:graphicFrame>
        <p:nvGraphicFramePr>
          <p:cNvPr id="2" name="Tabella 1">
            <a:extLst>
              <a:ext uri="{FF2B5EF4-FFF2-40B4-BE49-F238E27FC236}">
                <a16:creationId xmlns:a16="http://schemas.microsoft.com/office/drawing/2014/main" id="{D187C0CE-2108-F429-4B0A-58B01341EC6D}"/>
              </a:ext>
            </a:extLst>
          </p:cNvPr>
          <p:cNvGraphicFramePr>
            <a:graphicFrameLocks noGrp="1"/>
          </p:cNvGraphicFramePr>
          <p:nvPr>
            <p:extLst>
              <p:ext uri="{D42A27DB-BD31-4B8C-83A1-F6EECF244321}">
                <p14:modId xmlns:p14="http://schemas.microsoft.com/office/powerpoint/2010/main" val="2134501138"/>
              </p:ext>
            </p:extLst>
          </p:nvPr>
        </p:nvGraphicFramePr>
        <p:xfrm>
          <a:off x="1413815" y="2456870"/>
          <a:ext cx="7892231" cy="3942911"/>
        </p:xfrm>
        <a:graphic>
          <a:graphicData uri="http://schemas.openxmlformats.org/drawingml/2006/table">
            <a:tbl>
              <a:tblPr firstRow="1" firstCol="1" bandRow="1"/>
              <a:tblGrid>
                <a:gridCol w="932779">
                  <a:extLst>
                    <a:ext uri="{9D8B030D-6E8A-4147-A177-3AD203B41FA5}">
                      <a16:colId xmlns:a16="http://schemas.microsoft.com/office/drawing/2014/main" val="1681841487"/>
                    </a:ext>
                  </a:extLst>
                </a:gridCol>
                <a:gridCol w="4227826">
                  <a:extLst>
                    <a:ext uri="{9D8B030D-6E8A-4147-A177-3AD203B41FA5}">
                      <a16:colId xmlns:a16="http://schemas.microsoft.com/office/drawing/2014/main" val="587333655"/>
                    </a:ext>
                  </a:extLst>
                </a:gridCol>
                <a:gridCol w="2731626">
                  <a:extLst>
                    <a:ext uri="{9D8B030D-6E8A-4147-A177-3AD203B41FA5}">
                      <a16:colId xmlns:a16="http://schemas.microsoft.com/office/drawing/2014/main" val="568231318"/>
                    </a:ext>
                  </a:extLst>
                </a:gridCol>
              </a:tblGrid>
              <a:tr h="247905">
                <a:tc>
                  <a:txBody>
                    <a:bodyPr/>
                    <a:lstStyle/>
                    <a:p>
                      <a:pPr algn="just">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12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1125"/>
                        </a:spcAft>
                      </a:pPr>
                      <a:r>
                        <a:rPr lang="en-GB" sz="1400" b="1"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EGENSKAPER</a:t>
                      </a:r>
                      <a:endParaRPr lang="it-IT" sz="1200" dirty="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tc>
                  <a:txBody>
                    <a:bodyPr/>
                    <a:lstStyle/>
                    <a:p>
                      <a:pPr algn="ctr">
                        <a:lnSpc>
                          <a:spcPct val="107000"/>
                        </a:lnSpc>
                        <a:spcAft>
                          <a:spcPts val="1125"/>
                        </a:spcAft>
                      </a:pPr>
                      <a:r>
                        <a:rPr lang="en-GB" sz="1400" b="1"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EXEMPEL</a:t>
                      </a:r>
                      <a:endParaRPr lang="it-IT" sz="1200" dirty="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532812378"/>
                  </a:ext>
                </a:extLst>
              </a:tr>
              <a:tr h="1815423">
                <a:tc>
                  <a:txBody>
                    <a:bodyPr/>
                    <a:lstStyle/>
                    <a:p>
                      <a:pPr algn="just">
                        <a:lnSpc>
                          <a:spcPct val="107000"/>
                        </a:lnSpc>
                        <a:spcAft>
                          <a:spcPts val="800"/>
                        </a:spcAft>
                      </a:pPr>
                      <a:endParaRPr lang="en-US" sz="11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125"/>
                        </a:spcAft>
                      </a:pPr>
                      <a:r>
                        <a:rPr lang="en-US" sz="1400" b="1" dirty="0">
                          <a:solidFill>
                            <a:srgbClr val="000000"/>
                          </a:solidFill>
                          <a:effectLst/>
                          <a:latin typeface="+mn-lt"/>
                          <a:ea typeface="Times New Roman" panose="02020603050405020304" pitchFamily="18" charset="0"/>
                          <a:cs typeface="Open Sans" panose="020B0606030504020204" pitchFamily="34" charset="0"/>
                        </a:rPr>
                        <a:t>Förberedelser och planering</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l">
                        <a:lnSpc>
                          <a:spcPct val="107000"/>
                        </a:lnSpc>
                        <a:spcAft>
                          <a:spcPts val="800"/>
                        </a:spcAft>
                      </a:pPr>
                      <a:r>
                        <a:rPr lang="en-US" sz="1400" kern="100" dirty="0">
                          <a:solidFill>
                            <a:srgbClr val="000000"/>
                          </a:solidFill>
                          <a:effectLst/>
                          <a:latin typeface="+mn-lt"/>
                          <a:ea typeface="Calibri" panose="020F0502020204030204" pitchFamily="34" charset="0"/>
                          <a:cs typeface="Open Sans" panose="020B0606030504020204" pitchFamily="34" charset="0"/>
                        </a:rPr>
                        <a:t>Framgångsrika förhandlare investerar tid i grundliga förberedelser. De undersöker frågorna, de andra parterna och förhandlingssammanhanget. Detta inkluderar att förstå sina egna mål och prioriteringar, samt att identifiera potentiella punkter för överenskommelse och områden där det finns meningsskiljaktigheter.</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1125"/>
                        </a:spcAft>
                      </a:pPr>
                      <a:r>
                        <a:rPr lang="en-US" sz="1400" i="1" kern="100" dirty="0">
                          <a:solidFill>
                            <a:srgbClr val="000000"/>
                          </a:solidFill>
                          <a:effectLst/>
                          <a:latin typeface="+mn-lt"/>
                          <a:ea typeface="Calibri" panose="020F0502020204030204" pitchFamily="34" charset="0"/>
                          <a:cs typeface="Open Sans" panose="020B0606030504020204" pitchFamily="34" charset="0"/>
                        </a:rPr>
                        <a:t>I en förhandling om markarrende skulle en framgångsrik förhandlare undersöka markkvalitet, historiska skördar och lokala regler för markanvändning.</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l">
                        <a:lnSpc>
                          <a:spcPct val="107000"/>
                        </a:lnSpc>
                        <a:spcAft>
                          <a:spcPts val="800"/>
                        </a:spcAft>
                      </a:pPr>
                      <a:r>
                        <a:rPr lang="en-US" sz="1400" kern="100" dirty="0">
                          <a:solidFill>
                            <a:srgbClr val="000000"/>
                          </a:solidFill>
                          <a:effectLst/>
                          <a:latin typeface="+mn-lt"/>
                          <a:ea typeface="Calibri" panose="020F0502020204030204" pitchFamily="34" charset="0"/>
                          <a:cs typeface="Open Sans" panose="020B0606030504020204" pitchFamily="34" charset="0"/>
                        </a:rPr>
                        <a:t> </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1911293"/>
                  </a:ext>
                </a:extLst>
              </a:tr>
              <a:tr h="1722061">
                <a:tc>
                  <a:txBody>
                    <a:bodyPr/>
                    <a:lstStyle/>
                    <a:p>
                      <a:pPr algn="just">
                        <a:lnSpc>
                          <a:spcPct val="107000"/>
                        </a:lnSpc>
                        <a:spcAft>
                          <a:spcPts val="800"/>
                        </a:spcAft>
                      </a:pPr>
                      <a:endParaRPr lang="en-US" sz="11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125"/>
                        </a:spcAft>
                      </a:pPr>
                      <a:r>
                        <a:rPr lang="en-US" sz="1400" b="1" dirty="0">
                          <a:solidFill>
                            <a:srgbClr val="000000"/>
                          </a:solidFill>
                          <a:effectLst/>
                          <a:latin typeface="+mn-lt"/>
                          <a:ea typeface="Times New Roman" panose="02020603050405020304" pitchFamily="18" charset="0"/>
                          <a:cs typeface="Open Sans" panose="020B0606030504020204" pitchFamily="34" charset="0"/>
                        </a:rPr>
                        <a:t>Effektiva kommunikationsfärdigheter</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l">
                        <a:lnSpc>
                          <a:spcPct val="107000"/>
                        </a:lnSpc>
                        <a:spcAft>
                          <a:spcPts val="800"/>
                        </a:spcAft>
                      </a:pPr>
                      <a:r>
                        <a:rPr lang="en-US" sz="1400" dirty="0">
                          <a:solidFill>
                            <a:srgbClr val="000000"/>
                          </a:solidFill>
                          <a:effectLst/>
                          <a:latin typeface="+mn-lt"/>
                          <a:ea typeface="Times New Roman" panose="02020603050405020304" pitchFamily="18" charset="0"/>
                          <a:cs typeface="Open Sans" panose="020B0606030504020204" pitchFamily="34" charset="0"/>
                        </a:rPr>
                        <a:t>Framgångsrika förhandlare är skickliga på att både lyssna och formulera sina idéer tydligt. De använder tekniker för aktivt lyssnande för att förstå den andra partens perspektiv och förmedla sina egna tankar på ett övertygande sätt.</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US" sz="1400" i="1" dirty="0">
                          <a:solidFill>
                            <a:srgbClr val="000000"/>
                          </a:solidFill>
                          <a:effectLst/>
                          <a:latin typeface="+mn-lt"/>
                          <a:ea typeface="Times New Roman" panose="02020603050405020304" pitchFamily="18" charset="0"/>
                          <a:cs typeface="Open Sans" panose="020B0606030504020204" pitchFamily="34" charset="0"/>
                        </a:rPr>
                        <a:t>I en förhandling med leverantörer av jordbruksutrustning är tydlig kommunikation om specifikationer och leveranstider avgörande för framgång</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960229"/>
                  </a:ext>
                </a:extLst>
              </a:tr>
            </a:tbl>
          </a:graphicData>
        </a:graphic>
      </p:graphicFrame>
      <p:pic>
        <p:nvPicPr>
          <p:cNvPr id="10" name="Immagine 9">
            <a:extLst>
              <a:ext uri="{FF2B5EF4-FFF2-40B4-BE49-F238E27FC236}">
                <a16:creationId xmlns:a16="http://schemas.microsoft.com/office/drawing/2014/main" id="{C1C14DBC-0474-C0EE-3EA6-1CF6ED203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9484" y="3284883"/>
            <a:ext cx="1777365" cy="2125980"/>
          </a:xfrm>
          <a:prstGeom prst="rect">
            <a:avLst/>
          </a:prstGeom>
        </p:spPr>
      </p:pic>
      <p:pic>
        <p:nvPicPr>
          <p:cNvPr id="11" name="Immagine 1">
            <a:extLst>
              <a:ext uri="{FF2B5EF4-FFF2-40B4-BE49-F238E27FC236}">
                <a16:creationId xmlns:a16="http://schemas.microsoft.com/office/drawing/2014/main" id="{B62DE5E4-3051-C96D-B928-D6467F5B3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053" y="3286263"/>
            <a:ext cx="7239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0EC29120-AA4B-2BCA-3BA6-6C0EA1C04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053" y="4974126"/>
            <a:ext cx="738188" cy="70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16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1004253" y="730372"/>
            <a:ext cx="10398760" cy="863283"/>
          </a:xfrm>
        </p:spPr>
        <p:txBody>
          <a:bodyPr>
            <a:noAutofit/>
          </a:bodyPr>
          <a:lstStyle/>
          <a:p>
            <a:r>
              <a:rPr lang="en-US" sz="3200" dirty="0"/>
              <a:t>De viktigaste egenskaperna hos en framgångsrik förhandlare</a:t>
            </a:r>
            <a:endParaRPr lang="en-GB" sz="3200"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19</a:t>
            </a:fld>
            <a:endParaRPr lang="en-US" dirty="0"/>
          </a:p>
        </p:txBody>
      </p:sp>
      <p:graphicFrame>
        <p:nvGraphicFramePr>
          <p:cNvPr id="9" name="Tabella 8">
            <a:extLst>
              <a:ext uri="{FF2B5EF4-FFF2-40B4-BE49-F238E27FC236}">
                <a16:creationId xmlns:a16="http://schemas.microsoft.com/office/drawing/2014/main" id="{81B589C4-9ED0-7AC2-0B87-0EF1442B20FB}"/>
              </a:ext>
            </a:extLst>
          </p:cNvPr>
          <p:cNvGraphicFramePr>
            <a:graphicFrameLocks noGrp="1"/>
          </p:cNvGraphicFramePr>
          <p:nvPr>
            <p:extLst>
              <p:ext uri="{D42A27DB-BD31-4B8C-83A1-F6EECF244321}">
                <p14:modId xmlns:p14="http://schemas.microsoft.com/office/powerpoint/2010/main" val="3851700947"/>
              </p:ext>
            </p:extLst>
          </p:nvPr>
        </p:nvGraphicFramePr>
        <p:xfrm>
          <a:off x="665956" y="1415093"/>
          <a:ext cx="10687844" cy="5002346"/>
        </p:xfrm>
        <a:graphic>
          <a:graphicData uri="http://schemas.openxmlformats.org/drawingml/2006/table">
            <a:tbl>
              <a:tblPr firstRow="1" firstCol="1" bandRow="1"/>
              <a:tblGrid>
                <a:gridCol w="944849">
                  <a:extLst>
                    <a:ext uri="{9D8B030D-6E8A-4147-A177-3AD203B41FA5}">
                      <a16:colId xmlns:a16="http://schemas.microsoft.com/office/drawing/2014/main" val="2719801874"/>
                    </a:ext>
                  </a:extLst>
                </a:gridCol>
                <a:gridCol w="6724523">
                  <a:extLst>
                    <a:ext uri="{9D8B030D-6E8A-4147-A177-3AD203B41FA5}">
                      <a16:colId xmlns:a16="http://schemas.microsoft.com/office/drawing/2014/main" val="1622507777"/>
                    </a:ext>
                  </a:extLst>
                </a:gridCol>
                <a:gridCol w="3018472">
                  <a:extLst>
                    <a:ext uri="{9D8B030D-6E8A-4147-A177-3AD203B41FA5}">
                      <a16:colId xmlns:a16="http://schemas.microsoft.com/office/drawing/2014/main" val="4167120749"/>
                    </a:ext>
                  </a:extLst>
                </a:gridCol>
              </a:tblGrid>
              <a:tr h="343146">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EGENSKAPER</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EXEMPEL</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2910831186"/>
                  </a:ext>
                </a:extLst>
              </a:tr>
              <a:tr h="1153700">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dirty="0">
                          <a:solidFill>
                            <a:srgbClr val="000000"/>
                          </a:solidFill>
                          <a:effectLst/>
                          <a:latin typeface="+mn-lt"/>
                          <a:ea typeface="Times New Roman" panose="02020603050405020304" pitchFamily="18" charset="0"/>
                          <a:cs typeface="Open Sans" panose="020B0606030504020204" pitchFamily="34" charset="0"/>
                        </a:rPr>
                        <a:t>Emotionell intelligens</a:t>
                      </a:r>
                    </a:p>
                    <a:p>
                      <a:pPr algn="just">
                        <a:lnSpc>
                          <a:spcPct val="115000"/>
                        </a:lnSpc>
                        <a:spcAft>
                          <a:spcPts val="1125"/>
                        </a:spcAft>
                      </a:pPr>
                      <a:r>
                        <a:rPr lang="en-US" sz="1400" dirty="0">
                          <a:solidFill>
                            <a:srgbClr val="000000"/>
                          </a:solidFill>
                          <a:effectLst/>
                          <a:latin typeface="+mn-lt"/>
                          <a:ea typeface="Times New Roman" panose="02020603050405020304" pitchFamily="18" charset="0"/>
                          <a:cs typeface="Open Sans" panose="020B0606030504020204" pitchFamily="34" charset="0"/>
                        </a:rPr>
                        <a:t>En framgångsrik förhandlare har en hög grad av emotionell intelligens, vilket gör att de kan hantera sina egna känslor och sätta sig in i andras känslor. Denna förmåga hjälper till att bygga relationer, lösa konflikter och fatta känslomässigt välgrundade beslut.</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dirty="0">
                          <a:solidFill>
                            <a:srgbClr val="000000"/>
                          </a:solidFill>
                          <a:effectLst/>
                          <a:latin typeface="+mn-lt"/>
                          <a:ea typeface="Times New Roman" panose="02020603050405020304" pitchFamily="18" charset="0"/>
                          <a:cs typeface="Open Sans" panose="020B0606030504020204" pitchFamily="34" charset="0"/>
                        </a:rPr>
                        <a:t>I förhandlingar om licensiering av immateriella rättigheter relaterade till biobränsleproduktion är det viktigt att känna till och hantera båda parters rädslor och farhågor.</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650827"/>
                  </a:ext>
                </a:extLst>
              </a:tr>
              <a:tr h="1084957">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dirty="0" err="1">
                          <a:solidFill>
                            <a:srgbClr val="000000"/>
                          </a:solidFill>
                          <a:effectLst/>
                          <a:latin typeface="+mn-lt"/>
                          <a:ea typeface="Times New Roman" panose="02020603050405020304" pitchFamily="18" charset="0"/>
                          <a:cs typeface="Open Sans" panose="020B0606030504020204" pitchFamily="34" charset="0"/>
                        </a:rPr>
                        <a:t>Anpassningsförmåga</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dirty="0" err="1">
                          <a:solidFill>
                            <a:srgbClr val="000000"/>
                          </a:solidFill>
                          <a:effectLst/>
                          <a:latin typeface="+mn-lt"/>
                          <a:ea typeface="Times New Roman" panose="02020603050405020304" pitchFamily="18" charset="0"/>
                          <a:cs typeface="Open Sans" panose="020B0606030504020204" pitchFamily="34" charset="0"/>
                        </a:rPr>
                        <a:t>Förhandlingar</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går</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sällan</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exakt</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som</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planerat</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Framgångsrika</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förhandlare</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är</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anpassningsbara</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och</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flexibla</a:t>
                      </a:r>
                      <a:r>
                        <a:rPr lang="en-US" sz="1400" dirty="0">
                          <a:solidFill>
                            <a:srgbClr val="000000"/>
                          </a:solidFill>
                          <a:effectLst/>
                          <a:latin typeface="+mn-lt"/>
                          <a:ea typeface="Times New Roman" panose="02020603050405020304" pitchFamily="18" charset="0"/>
                          <a:cs typeface="Open Sans" panose="020B0606030504020204" pitchFamily="34" charset="0"/>
                        </a:rPr>
                        <a:t>, de </a:t>
                      </a:r>
                      <a:r>
                        <a:rPr lang="en-US" sz="1400" dirty="0" err="1">
                          <a:solidFill>
                            <a:srgbClr val="000000"/>
                          </a:solidFill>
                          <a:effectLst/>
                          <a:latin typeface="+mn-lt"/>
                          <a:ea typeface="Times New Roman" panose="02020603050405020304" pitchFamily="18" charset="0"/>
                          <a:cs typeface="Open Sans" panose="020B0606030504020204" pitchFamily="34" charset="0"/>
                        </a:rPr>
                        <a:t>kan</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svänga</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och</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anpassa</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sina</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strategier</a:t>
                      </a:r>
                      <a:r>
                        <a:rPr lang="en-US" sz="1400" dirty="0">
                          <a:solidFill>
                            <a:srgbClr val="000000"/>
                          </a:solidFill>
                          <a:effectLst/>
                          <a:latin typeface="+mn-lt"/>
                          <a:ea typeface="Times New Roman" panose="02020603050405020304" pitchFamily="18" charset="0"/>
                          <a:cs typeface="Open Sans" panose="020B0606030504020204" pitchFamily="34" charset="0"/>
                        </a:rPr>
                        <a:t> till </a:t>
                      </a:r>
                      <a:r>
                        <a:rPr lang="en-US" sz="1400" dirty="0" err="1">
                          <a:solidFill>
                            <a:srgbClr val="000000"/>
                          </a:solidFill>
                          <a:effectLst/>
                          <a:latin typeface="+mn-lt"/>
                          <a:ea typeface="Times New Roman" panose="02020603050405020304" pitchFamily="18" charset="0"/>
                          <a:cs typeface="Open Sans" panose="020B0606030504020204" pitchFamily="34" charset="0"/>
                        </a:rPr>
                        <a:t>ändrade</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omständigheter</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eller</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oväntade</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händelser</a:t>
                      </a:r>
                      <a:r>
                        <a:rPr lang="en-US" sz="1400" dirty="0">
                          <a:solidFill>
                            <a:srgbClr val="000000"/>
                          </a:solidFill>
                          <a:effectLst/>
                          <a:latin typeface="+mn-lt"/>
                          <a:ea typeface="Times New Roman" panose="02020603050405020304" pitchFamily="18" charset="0"/>
                          <a:cs typeface="Open Sans" panose="020B0606030504020204" pitchFamily="34" charset="0"/>
                        </a:rPr>
                        <a:t>.</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dirty="0">
                          <a:solidFill>
                            <a:srgbClr val="000000"/>
                          </a:solidFill>
                          <a:effectLst/>
                          <a:latin typeface="+mn-lt"/>
                          <a:ea typeface="Times New Roman" panose="02020603050405020304" pitchFamily="18" charset="0"/>
                          <a:cs typeface="Open Sans" panose="020B0606030504020204" pitchFamily="34" charset="0"/>
                        </a:rPr>
                        <a:t>I förhandlingar med en fluktuerande marknad kan en jordbrukare justera prissättningsstrategier baserat på förändrade råvarupriser</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370608"/>
                  </a:ext>
                </a:extLst>
              </a:tr>
              <a:tr h="1131844">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dirty="0" err="1">
                          <a:solidFill>
                            <a:srgbClr val="000000"/>
                          </a:solidFill>
                          <a:effectLst/>
                          <a:latin typeface="+mn-lt"/>
                          <a:ea typeface="Times New Roman" panose="02020603050405020304" pitchFamily="18" charset="0"/>
                          <a:cs typeface="Open Sans" panose="020B0606030504020204" pitchFamily="34" charset="0"/>
                        </a:rPr>
                        <a:t>Förhandlingsetik</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dirty="0" err="1">
                          <a:solidFill>
                            <a:srgbClr val="000000"/>
                          </a:solidFill>
                          <a:effectLst/>
                          <a:latin typeface="+mn-lt"/>
                          <a:ea typeface="Times New Roman" panose="02020603050405020304" pitchFamily="18" charset="0"/>
                          <a:cs typeface="Open Sans" panose="020B0606030504020204" pitchFamily="34" charset="0"/>
                        </a:rPr>
                        <a:t>Framgångsrika</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förhandlare</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följer</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etiska</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normer</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och</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bevarar</a:t>
                      </a:r>
                      <a:r>
                        <a:rPr lang="en-US" sz="1400" dirty="0">
                          <a:solidFill>
                            <a:srgbClr val="000000"/>
                          </a:solidFill>
                          <a:effectLst/>
                          <a:latin typeface="+mn-lt"/>
                          <a:ea typeface="Times New Roman" panose="02020603050405020304" pitchFamily="18" charset="0"/>
                          <a:cs typeface="Open Sans" panose="020B0606030504020204" pitchFamily="34" charset="0"/>
                        </a:rPr>
                        <a:t> sin </a:t>
                      </a:r>
                      <a:r>
                        <a:rPr lang="en-US" sz="1400" dirty="0" err="1">
                          <a:solidFill>
                            <a:srgbClr val="000000"/>
                          </a:solidFill>
                          <a:effectLst/>
                          <a:latin typeface="+mn-lt"/>
                          <a:ea typeface="Times New Roman" panose="02020603050405020304" pitchFamily="18" charset="0"/>
                          <a:cs typeface="Open Sans" panose="020B0606030504020204" pitchFamily="34" charset="0"/>
                        </a:rPr>
                        <a:t>integritet</a:t>
                      </a:r>
                      <a:r>
                        <a:rPr lang="en-US" sz="1400" dirty="0">
                          <a:solidFill>
                            <a:srgbClr val="000000"/>
                          </a:solidFill>
                          <a:effectLst/>
                          <a:latin typeface="+mn-lt"/>
                          <a:ea typeface="Times New Roman" panose="02020603050405020304" pitchFamily="18" charset="0"/>
                          <a:cs typeface="Open Sans" panose="020B0606030504020204" pitchFamily="34" charset="0"/>
                        </a:rPr>
                        <a:t> under </a:t>
                      </a:r>
                      <a:r>
                        <a:rPr lang="en-US" sz="1400" dirty="0" err="1">
                          <a:solidFill>
                            <a:srgbClr val="000000"/>
                          </a:solidFill>
                          <a:effectLst/>
                          <a:latin typeface="+mn-lt"/>
                          <a:ea typeface="Times New Roman" panose="02020603050405020304" pitchFamily="18" charset="0"/>
                          <a:cs typeface="Open Sans" panose="020B0606030504020204" pitchFamily="34" charset="0"/>
                        </a:rPr>
                        <a:t>hela</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processen</a:t>
                      </a:r>
                      <a:r>
                        <a:rPr lang="en-US" sz="1400" dirty="0">
                          <a:solidFill>
                            <a:srgbClr val="000000"/>
                          </a:solidFill>
                          <a:effectLst/>
                          <a:latin typeface="+mn-lt"/>
                          <a:ea typeface="Times New Roman" panose="02020603050405020304" pitchFamily="18" charset="0"/>
                          <a:cs typeface="Open Sans" panose="020B0606030504020204" pitchFamily="34" charset="0"/>
                        </a:rPr>
                        <a:t>. De </a:t>
                      </a:r>
                      <a:r>
                        <a:rPr lang="en-US" sz="1400" dirty="0" err="1">
                          <a:solidFill>
                            <a:srgbClr val="000000"/>
                          </a:solidFill>
                          <a:effectLst/>
                          <a:latin typeface="+mn-lt"/>
                          <a:ea typeface="Times New Roman" panose="02020603050405020304" pitchFamily="18" charset="0"/>
                          <a:cs typeface="Open Sans" panose="020B0606030504020204" pitchFamily="34" charset="0"/>
                        </a:rPr>
                        <a:t>undviker</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bedrägliga</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metoder</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eller</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beteenden</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som</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kan</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skada</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deras</a:t>
                      </a:r>
                      <a:r>
                        <a:rPr lang="en-US" sz="1400" dirty="0">
                          <a:solidFill>
                            <a:srgbClr val="000000"/>
                          </a:solidFill>
                          <a:effectLst/>
                          <a:latin typeface="+mn-lt"/>
                          <a:ea typeface="Times New Roman" panose="02020603050405020304" pitchFamily="18" charset="0"/>
                          <a:cs typeface="Open Sans" panose="020B0606030504020204" pitchFamily="34" charset="0"/>
                        </a:rPr>
                        <a:t> </a:t>
                      </a:r>
                      <a:r>
                        <a:rPr lang="en-US" sz="1400" dirty="0" err="1">
                          <a:solidFill>
                            <a:srgbClr val="000000"/>
                          </a:solidFill>
                          <a:effectLst/>
                          <a:latin typeface="+mn-lt"/>
                          <a:ea typeface="Times New Roman" panose="02020603050405020304" pitchFamily="18" charset="0"/>
                          <a:cs typeface="Open Sans" panose="020B0606030504020204" pitchFamily="34" charset="0"/>
                        </a:rPr>
                        <a:t>rykte</a:t>
                      </a:r>
                      <a:r>
                        <a:rPr lang="en-US" sz="1400" dirty="0">
                          <a:solidFill>
                            <a:srgbClr val="000000"/>
                          </a:solidFill>
                          <a:effectLst/>
                          <a:latin typeface="+mn-lt"/>
                          <a:ea typeface="Times New Roman" panose="02020603050405020304" pitchFamily="18" charset="0"/>
                          <a:cs typeface="Open Sans" panose="020B0606030504020204" pitchFamily="34" charset="0"/>
                        </a:rPr>
                        <a:t>.</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a:solidFill>
                            <a:srgbClr val="000000"/>
                          </a:solidFill>
                          <a:effectLst/>
                          <a:latin typeface="+mn-lt"/>
                          <a:ea typeface="Times New Roman" panose="02020603050405020304" pitchFamily="18" charset="0"/>
                          <a:cs typeface="Open Sans" panose="020B0606030504020204" pitchFamily="34" charset="0"/>
                        </a:rPr>
                        <a:t>I förhandlingar om leveranskedjor säkerställer en framgångsrik jordbruksförhandlare rättvis behandling av jordbruksarbetare och miljömässigt ansvarsfulla metoder</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70652"/>
                  </a:ext>
                </a:extLst>
              </a:tr>
              <a:tr h="1288699">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tabLst>
                          <a:tab pos="736600" algn="l"/>
                        </a:tabLst>
                      </a:pPr>
                      <a:r>
                        <a:rPr lang="en-US" sz="1400" b="1" dirty="0">
                          <a:solidFill>
                            <a:srgbClr val="000000"/>
                          </a:solidFill>
                          <a:effectLst/>
                          <a:latin typeface="+mn-lt"/>
                          <a:ea typeface="Times New Roman" panose="02020603050405020304" pitchFamily="18" charset="0"/>
                          <a:cs typeface="Open Sans" panose="020B0606030504020204" pitchFamily="34" charset="0"/>
                        </a:rPr>
                        <a:t>Empati och relationsbyggande</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dirty="0">
                          <a:solidFill>
                            <a:srgbClr val="000000"/>
                          </a:solidFill>
                          <a:effectLst/>
                          <a:latin typeface="+mn-lt"/>
                          <a:ea typeface="Times New Roman" panose="02020603050405020304" pitchFamily="18" charset="0"/>
                          <a:cs typeface="Open Sans" panose="020B0606030504020204" pitchFamily="34" charset="0"/>
                        </a:rPr>
                        <a:t>Att bygga upp positiva relationer med den andra parten är avgörande för framgångsrika förhandlingar, särskilt i pågående eller långsiktiga affärsrelationer. Empati gör det möjligt för förhandlare att förstå den andra partens behov och drivkrafter, vilket främjar förtroende och samarbete.</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dirty="0">
                          <a:solidFill>
                            <a:srgbClr val="000000"/>
                          </a:solidFill>
                          <a:effectLst/>
                          <a:latin typeface="+mn-lt"/>
                          <a:ea typeface="Times New Roman" panose="02020603050405020304" pitchFamily="18" charset="0"/>
                          <a:cs typeface="Open Sans" panose="020B0606030504020204" pitchFamily="34" charset="0"/>
                        </a:rPr>
                        <a:t>Använd uttalanden som "Jag kan förstå hur du kan känna så" eller "Jag förstår varför det här är viktigt för dig". Dessa uttalanden förmedlar att du aktivt försöker sätta dig in i deras synvinkel.</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942624"/>
                  </a:ext>
                </a:extLst>
              </a:tr>
            </a:tbl>
          </a:graphicData>
        </a:graphic>
      </p:graphicFrame>
      <p:pic>
        <p:nvPicPr>
          <p:cNvPr id="13" name="Immagine 1">
            <a:extLst>
              <a:ext uri="{FF2B5EF4-FFF2-40B4-BE49-F238E27FC236}">
                <a16:creationId xmlns:a16="http://schemas.microsoft.com/office/drawing/2014/main" id="{8F0E16C8-44A9-10A6-18C0-719D6BB66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2" y="2178136"/>
            <a:ext cx="73025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710E4EC4-0E59-BD34-ABF7-38911ACE0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 y="3410596"/>
            <a:ext cx="708025" cy="7080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a:extLst>
              <a:ext uri="{FF2B5EF4-FFF2-40B4-BE49-F238E27FC236}">
                <a16:creationId xmlns:a16="http://schemas.microsoft.com/office/drawing/2014/main" id="{0A4AEBEC-A8CB-F464-4DC6-E2500BCD2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 y="4460315"/>
            <a:ext cx="747712" cy="609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66ECB864-6E63-1FFD-CE92-A49A9AC2D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 y="5597526"/>
            <a:ext cx="730250" cy="64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333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524000" y="2123260"/>
            <a:ext cx="9144000" cy="2387600"/>
          </a:xfrm>
        </p:spPr>
        <p:txBody>
          <a:bodyPr>
            <a:normAutofit fontScale="90000"/>
          </a:bodyPr>
          <a:lstStyle/>
          <a:p>
            <a:r>
              <a:rPr lang="en-GB" b="1" dirty="0">
                <a:solidFill>
                  <a:srgbClr val="94C020"/>
                </a:solidFill>
                <a:latin typeface="+mn-lt"/>
              </a:rPr>
              <a:t>Kurs: YRKESUTBILDNING</a:t>
            </a:r>
            <a:br>
              <a:rPr lang="en-GB" b="1" dirty="0">
                <a:solidFill>
                  <a:srgbClr val="94C020"/>
                </a:solidFill>
                <a:latin typeface="+mn-lt"/>
              </a:rPr>
            </a:br>
            <a:r>
              <a:rPr lang="en-GB" b="1" dirty="0">
                <a:solidFill>
                  <a:srgbClr val="94C020"/>
                </a:solidFill>
                <a:latin typeface="+mn-lt"/>
              </a:rPr>
              <a:t>Modul: </a:t>
            </a:r>
            <a:r>
              <a:rPr lang="en-GB" b="1" dirty="0" err="1">
                <a:solidFill>
                  <a:srgbClr val="94C020"/>
                </a:solidFill>
                <a:latin typeface="+mn-lt"/>
              </a:rPr>
              <a:t>Horisontella</a:t>
            </a:r>
            <a:r>
              <a:rPr lang="en-GB" b="1" dirty="0">
                <a:solidFill>
                  <a:srgbClr val="94C020"/>
                </a:solidFill>
                <a:latin typeface="+mn-lt"/>
              </a:rPr>
              <a:t> </a:t>
            </a:r>
            <a:r>
              <a:rPr lang="en-GB" b="1" dirty="0" err="1">
                <a:solidFill>
                  <a:srgbClr val="94C020"/>
                </a:solidFill>
                <a:latin typeface="+mn-lt"/>
              </a:rPr>
              <a:t>färdigheter</a:t>
            </a:r>
            <a:br>
              <a:rPr lang="en-GB" b="1" dirty="0">
                <a:solidFill>
                  <a:srgbClr val="94C020"/>
                </a:solidFill>
                <a:latin typeface="+mn-lt"/>
              </a:rPr>
            </a:br>
            <a:r>
              <a:rPr lang="en-GB" b="1" dirty="0" err="1">
                <a:solidFill>
                  <a:srgbClr val="94C020"/>
                </a:solidFill>
                <a:latin typeface="+mn-lt"/>
              </a:rPr>
              <a:t>Ämne</a:t>
            </a:r>
            <a:r>
              <a:rPr lang="en-GB" b="1" dirty="0">
                <a:solidFill>
                  <a:srgbClr val="94C020"/>
                </a:solidFill>
                <a:latin typeface="+mn-lt"/>
              </a:rPr>
              <a:t>: Mjuka färdigheter</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Författare</a:t>
            </a:r>
            <a:r>
              <a:rPr lang="it-IT" dirty="0">
                <a:solidFill>
                  <a:schemeClr val="tx1">
                    <a:lumMod val="65000"/>
                    <a:lumOff val="35000"/>
                  </a:schemeClr>
                </a:solidFill>
              </a:rPr>
              <a:t>: CESIE &amp; OTC</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3200" dirty="0"/>
              <a:t>De viktigaste egenskaperna hos en framgångsrik förhandlare</a:t>
            </a:r>
            <a:endParaRPr lang="en-GB" sz="3200"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20</a:t>
            </a:fld>
            <a:endParaRPr lang="en-US" dirty="0"/>
          </a:p>
        </p:txBody>
      </p:sp>
      <p:graphicFrame>
        <p:nvGraphicFramePr>
          <p:cNvPr id="9" name="Tabella 8">
            <a:extLst>
              <a:ext uri="{FF2B5EF4-FFF2-40B4-BE49-F238E27FC236}">
                <a16:creationId xmlns:a16="http://schemas.microsoft.com/office/drawing/2014/main" id="{81B589C4-9ED0-7AC2-0B87-0EF1442B20FB}"/>
              </a:ext>
            </a:extLst>
          </p:cNvPr>
          <p:cNvGraphicFramePr>
            <a:graphicFrameLocks noGrp="1"/>
          </p:cNvGraphicFramePr>
          <p:nvPr>
            <p:extLst>
              <p:ext uri="{D42A27DB-BD31-4B8C-83A1-F6EECF244321}">
                <p14:modId xmlns:p14="http://schemas.microsoft.com/office/powerpoint/2010/main" val="3255006452"/>
              </p:ext>
            </p:extLst>
          </p:nvPr>
        </p:nvGraphicFramePr>
        <p:xfrm>
          <a:off x="546100" y="1546653"/>
          <a:ext cx="11061700" cy="4193499"/>
        </p:xfrm>
        <a:graphic>
          <a:graphicData uri="http://schemas.openxmlformats.org/drawingml/2006/table">
            <a:tbl>
              <a:tblPr firstRow="1" firstCol="1" bandRow="1"/>
              <a:tblGrid>
                <a:gridCol w="977900">
                  <a:extLst>
                    <a:ext uri="{9D8B030D-6E8A-4147-A177-3AD203B41FA5}">
                      <a16:colId xmlns:a16="http://schemas.microsoft.com/office/drawing/2014/main" val="2719801874"/>
                    </a:ext>
                  </a:extLst>
                </a:gridCol>
                <a:gridCol w="6959743">
                  <a:extLst>
                    <a:ext uri="{9D8B030D-6E8A-4147-A177-3AD203B41FA5}">
                      <a16:colId xmlns:a16="http://schemas.microsoft.com/office/drawing/2014/main" val="1622507777"/>
                    </a:ext>
                  </a:extLst>
                </a:gridCol>
                <a:gridCol w="3124057">
                  <a:extLst>
                    <a:ext uri="{9D8B030D-6E8A-4147-A177-3AD203B41FA5}">
                      <a16:colId xmlns:a16="http://schemas.microsoft.com/office/drawing/2014/main" val="4167120749"/>
                    </a:ext>
                  </a:extLst>
                </a:gridCol>
              </a:tblGrid>
              <a:tr h="342986">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EGENSKAPER</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EXEMPEL</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2910831186"/>
                  </a:ext>
                </a:extLst>
              </a:tr>
              <a:tr h="1153162">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dirty="0">
                          <a:solidFill>
                            <a:srgbClr val="000000"/>
                          </a:solidFill>
                          <a:effectLst/>
                          <a:latin typeface="+mn-lt"/>
                          <a:ea typeface="Times New Roman" panose="02020603050405020304" pitchFamily="18" charset="0"/>
                          <a:cs typeface="Open Sans" panose="020B0606030504020204" pitchFamily="34" charset="0"/>
                        </a:rPr>
                        <a:t>Kulturell medvetenhet</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dirty="0">
                          <a:solidFill>
                            <a:srgbClr val="000000"/>
                          </a:solidFill>
                          <a:effectLst/>
                          <a:latin typeface="+mn-lt"/>
                          <a:ea typeface="Times New Roman" panose="02020603050405020304" pitchFamily="18" charset="0"/>
                          <a:cs typeface="Open Sans" panose="020B0606030504020204" pitchFamily="34" charset="0"/>
                        </a:rPr>
                        <a:t>I internationella eller tvärkulturella förhandlingar är det viktigt att förstå kulturella skillnader. Framgångsrika förhandlare är kulturellt medvetna och kan anpassa sin strategi för att vara respektfulla och effektiva i olika miljöer.</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a:solidFill>
                            <a:srgbClr val="000000"/>
                          </a:solidFill>
                          <a:effectLst/>
                          <a:latin typeface="+mn-lt"/>
                          <a:ea typeface="Times New Roman" panose="02020603050405020304" pitchFamily="18" charset="0"/>
                          <a:cs typeface="Open Sans" panose="020B0606030504020204" pitchFamily="34" charset="0"/>
                        </a:rPr>
                        <a:t>Om du i en förhandling med japanska motparter är medveten om deras preferenser för indirekt kommunikation och icke-verbala signaler (t.ex. tystnad) kan du undvika feltolkningar och underlätta en smidigare förhandlingsprocess.</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650827"/>
                  </a:ext>
                </a:extLst>
              </a:tr>
              <a:tr h="1084451">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a:solidFill>
                            <a:srgbClr val="000000"/>
                          </a:solidFill>
                          <a:effectLst/>
                          <a:latin typeface="+mn-lt"/>
                          <a:ea typeface="Times New Roman" panose="02020603050405020304" pitchFamily="18" charset="0"/>
                          <a:cs typeface="Open Sans" panose="020B0606030504020204" pitchFamily="34" charset="0"/>
                        </a:rPr>
                        <a:t>Strategiskt tänkande</a:t>
                      </a:r>
                      <a:endParaRPr lang="it-IT" sz="140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a:solidFill>
                            <a:srgbClr val="000000"/>
                          </a:solidFill>
                          <a:effectLst/>
                          <a:latin typeface="+mn-lt"/>
                          <a:ea typeface="Times New Roman" panose="02020603050405020304" pitchFamily="18" charset="0"/>
                          <a:cs typeface="Open Sans" panose="020B0606030504020204" pitchFamily="34" charset="0"/>
                        </a:rPr>
                        <a:t>Förhandlare använder strategiskt tänkande för att planera sina drag och förutse motpartens svar. Detta inkluderar att förstå spelteori, bedöma det relativa värdet av eftergifter och ha en tydlig strategi för att uppnå sina mål.</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a:solidFill>
                            <a:srgbClr val="000000"/>
                          </a:solidFill>
                          <a:effectLst/>
                          <a:latin typeface="+mn-lt"/>
                          <a:ea typeface="Times New Roman" panose="02020603050405020304" pitchFamily="18" charset="0"/>
                          <a:cs typeface="Open Sans" panose="020B0606030504020204" pitchFamily="34" charset="0"/>
                        </a:rPr>
                        <a:t>När man förhandlar om markköp för expansion innebär strategiskt tänkande att man bedömer investeringens långsiktiga lönsamhet och dess överensstämmelse med gårdens mål.</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370608"/>
                  </a:ext>
                </a:extLst>
              </a:tr>
              <a:tr h="952456">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a:solidFill>
                            <a:srgbClr val="000000"/>
                          </a:solidFill>
                          <a:effectLst/>
                          <a:latin typeface="+mn-lt"/>
                          <a:ea typeface="Times New Roman" panose="02020603050405020304" pitchFamily="18" charset="0"/>
                          <a:cs typeface="Open Sans" panose="020B0606030504020204" pitchFamily="34" charset="0"/>
                        </a:rPr>
                        <a:t>Färdigheter i konfliktlösning</a:t>
                      </a:r>
                      <a:endParaRPr lang="it-IT" sz="140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a:solidFill>
                            <a:srgbClr val="000000"/>
                          </a:solidFill>
                          <a:effectLst/>
                          <a:latin typeface="+mn-lt"/>
                          <a:ea typeface="Times New Roman" panose="02020603050405020304" pitchFamily="18" charset="0"/>
                          <a:cs typeface="Open Sans" panose="020B0606030504020204" pitchFamily="34" charset="0"/>
                        </a:rPr>
                        <a:t>Konflikter är en naturlig del av förhandlingar. Framgångsrika förhandlare har goda färdigheter i konfliktlösning, som de använder för att hitta en gemensam grund och förhindra att tvister eskalerar.</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dirty="0">
                          <a:solidFill>
                            <a:srgbClr val="000000"/>
                          </a:solidFill>
                          <a:effectLst/>
                          <a:latin typeface="+mn-lt"/>
                          <a:ea typeface="Times New Roman" panose="02020603050405020304" pitchFamily="18" charset="0"/>
                          <a:cs typeface="Open Sans" panose="020B0606030504020204" pitchFamily="34" charset="0"/>
                        </a:rPr>
                        <a:t>I en förhandling med en aggressiv motpart, identifiera tecken på upptrappning, såsom höjda röster eller aggressivt språkbruk, och vidta åtgärder för att avdramatisera situationen</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70652"/>
                  </a:ext>
                </a:extLst>
              </a:tr>
            </a:tbl>
          </a:graphicData>
        </a:graphic>
      </p:graphicFrame>
      <p:pic>
        <p:nvPicPr>
          <p:cNvPr id="2" name="Immagine 1">
            <a:extLst>
              <a:ext uri="{FF2B5EF4-FFF2-40B4-BE49-F238E27FC236}">
                <a16:creationId xmlns:a16="http://schemas.microsoft.com/office/drawing/2014/main" id="{6CDF306D-22E7-554F-5B61-CF7A3E57D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04" y="2158031"/>
            <a:ext cx="776510" cy="7663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0646A305-CDBA-44B2-13C8-5FD0FDA8A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48" y="3467781"/>
            <a:ext cx="756166" cy="730735"/>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1535229286">
            <a:extLst>
              <a:ext uri="{FF2B5EF4-FFF2-40B4-BE49-F238E27FC236}">
                <a16:creationId xmlns:a16="http://schemas.microsoft.com/office/drawing/2014/main" id="{FBE0E6DD-A73E-CF68-18B0-AA098A9B7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04" y="4544423"/>
            <a:ext cx="776510" cy="76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89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Hur </a:t>
            </a:r>
            <a:r>
              <a:rPr lang="it-IT" sz="4400" dirty="0" err="1"/>
              <a:t>analyserar man </a:t>
            </a:r>
            <a:r>
              <a:rPr lang="it-IT" sz="4400" dirty="0"/>
              <a:t>en förhandlingssituation?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21</a:t>
            </a:fld>
            <a:endParaRPr lang="en-US" dirty="0"/>
          </a:p>
        </p:txBody>
      </p:sp>
      <p:sp>
        <p:nvSpPr>
          <p:cNvPr id="8" name="CasellaDiTesto 7">
            <a:extLst>
              <a:ext uri="{FF2B5EF4-FFF2-40B4-BE49-F238E27FC236}">
                <a16:creationId xmlns:a16="http://schemas.microsoft.com/office/drawing/2014/main" id="{305FED67-39CC-F664-69B8-DF575C3F0ADB}"/>
              </a:ext>
            </a:extLst>
          </p:cNvPr>
          <p:cNvSpPr txBox="1"/>
          <p:nvPr/>
        </p:nvSpPr>
        <p:spPr>
          <a:xfrm>
            <a:off x="550506" y="1625537"/>
            <a:ext cx="10879493" cy="707886"/>
          </a:xfrm>
          <a:prstGeom prst="rect">
            <a:avLst/>
          </a:prstGeom>
          <a:noFill/>
        </p:spPr>
        <p:txBody>
          <a:bodyPr wrap="square" rtlCol="0">
            <a:spAutoFit/>
          </a:bodyPr>
          <a:lstStyle/>
          <a:p>
            <a:r>
              <a:rPr lang="en-US" sz="2000" b="1" dirty="0">
                <a:solidFill>
                  <a:schemeClr val="tx1">
                    <a:lumMod val="65000"/>
                    <a:lumOff val="35000"/>
                  </a:schemeClr>
                </a:solidFill>
                <a:ea typeface="Times New Roman" panose="02020603050405020304" pitchFamily="18" charset="0"/>
              </a:rPr>
              <a:t>Att analysera en förhandlingssituation </a:t>
            </a:r>
            <a:r>
              <a:rPr lang="en-US" sz="2000" dirty="0">
                <a:solidFill>
                  <a:schemeClr val="tx1">
                    <a:lumMod val="65000"/>
                    <a:lumOff val="35000"/>
                  </a:schemeClr>
                </a:solidFill>
                <a:ea typeface="Times New Roman" panose="02020603050405020304" pitchFamily="18" charset="0"/>
              </a:rPr>
              <a:t>innebär att samla in och bearbeta information, bedöma de viktigaste faktorerna som spelar in och formulera en strategi baserad på denna analys.</a:t>
            </a:r>
            <a:endParaRPr lang="it-IT" sz="2000" b="1" dirty="0">
              <a:solidFill>
                <a:schemeClr val="tx1">
                  <a:lumMod val="65000"/>
                  <a:lumOff val="35000"/>
                </a:schemeClr>
              </a:solidFill>
            </a:endParaRPr>
          </a:p>
        </p:txBody>
      </p:sp>
      <p:pic>
        <p:nvPicPr>
          <p:cNvPr id="10" name="Immagine 9">
            <a:extLst>
              <a:ext uri="{FF2B5EF4-FFF2-40B4-BE49-F238E27FC236}">
                <a16:creationId xmlns:a16="http://schemas.microsoft.com/office/drawing/2014/main" id="{E81F2BE5-BCA2-2302-EBA0-FA43C7C3A2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207" y="2427389"/>
            <a:ext cx="3551229" cy="2432050"/>
          </a:xfrm>
          <a:prstGeom prst="rect">
            <a:avLst/>
          </a:prstGeom>
          <a:noFill/>
        </p:spPr>
      </p:pic>
      <p:sp>
        <p:nvSpPr>
          <p:cNvPr id="11" name="CasellaDiTesto 10">
            <a:extLst>
              <a:ext uri="{FF2B5EF4-FFF2-40B4-BE49-F238E27FC236}">
                <a16:creationId xmlns:a16="http://schemas.microsoft.com/office/drawing/2014/main" id="{695DA5CA-94BE-A97D-48E9-B9712FE9319F}"/>
              </a:ext>
            </a:extLst>
          </p:cNvPr>
          <p:cNvSpPr txBox="1"/>
          <p:nvPr/>
        </p:nvSpPr>
        <p:spPr>
          <a:xfrm>
            <a:off x="4344686" y="3487893"/>
            <a:ext cx="3291132" cy="2053639"/>
          </a:xfrm>
          <a:prstGeom prst="rect">
            <a:avLst/>
          </a:prstGeom>
          <a:noFill/>
        </p:spPr>
        <p:txBody>
          <a:bodyPr wrap="square">
            <a:spAutoFit/>
          </a:bodyPr>
          <a:lstStyle/>
          <a:p>
            <a:pPr algn="ctr">
              <a:lnSpc>
                <a:spcPct val="107000"/>
              </a:lnSpc>
              <a:spcAft>
                <a:spcPts val="800"/>
              </a:spcAft>
            </a:pPr>
            <a:r>
              <a:rPr lang="en-US" sz="2000" u="sng" kern="100" dirty="0">
                <a:solidFill>
                  <a:schemeClr val="tx1">
                    <a:lumMod val="65000"/>
                    <a:lumOff val="35000"/>
                  </a:schemeClr>
                </a:solidFill>
                <a:effectLst/>
                <a:ea typeface="Calibri" panose="020F0502020204030204" pitchFamily="34" charset="0"/>
                <a:cs typeface="Times New Roman" panose="02020603050405020304" pitchFamily="18" charset="0"/>
              </a:rPr>
              <a:t>Genom att förstå situationen </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och </a:t>
            </a:r>
            <a:r>
              <a:rPr lang="en-US" sz="2000" u="sng" kern="100" dirty="0">
                <a:solidFill>
                  <a:schemeClr val="tx1">
                    <a:lumMod val="65000"/>
                    <a:lumOff val="35000"/>
                  </a:schemeClr>
                </a:solidFill>
                <a:effectLst/>
                <a:ea typeface="Calibri" panose="020F0502020204030204" pitchFamily="34" charset="0"/>
                <a:cs typeface="Times New Roman" panose="02020603050405020304" pitchFamily="18" charset="0"/>
              </a:rPr>
              <a:t>planera ditt tillvägagångssätt </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ökar du dina chanser att nå en tillfredsställande överenskommelse för alla inblandade</a:t>
            </a:r>
            <a:endParaRPr lang="it-IT" sz="20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pic>
        <p:nvPicPr>
          <p:cNvPr id="12" name="Immagine 11">
            <a:extLst>
              <a:ext uri="{FF2B5EF4-FFF2-40B4-BE49-F238E27FC236}">
                <a16:creationId xmlns:a16="http://schemas.microsoft.com/office/drawing/2014/main" id="{3F4C6FA7-C997-047F-8C67-55029B146E75}"/>
              </a:ext>
            </a:extLst>
          </p:cNvPr>
          <p:cNvPicPr>
            <a:picLocks noChangeAspect="1"/>
          </p:cNvPicPr>
          <p:nvPr/>
        </p:nvPicPr>
        <p:blipFill>
          <a:blip r:embed="rId3"/>
          <a:stretch>
            <a:fillRect/>
          </a:stretch>
        </p:blipFill>
        <p:spPr>
          <a:xfrm>
            <a:off x="8211565" y="3810540"/>
            <a:ext cx="3551228" cy="2476715"/>
          </a:xfrm>
          <a:prstGeom prst="rect">
            <a:avLst/>
          </a:prstGeom>
        </p:spPr>
      </p:pic>
    </p:spTree>
    <p:extLst>
      <p:ext uri="{BB962C8B-B14F-4D97-AF65-F5344CB8AC3E}">
        <p14:creationId xmlns:p14="http://schemas.microsoft.com/office/powerpoint/2010/main" val="1872243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Hur </a:t>
            </a:r>
            <a:r>
              <a:rPr lang="it-IT" sz="4400" dirty="0" err="1"/>
              <a:t>analyserar man </a:t>
            </a:r>
            <a:r>
              <a:rPr lang="it-IT" sz="4400" dirty="0"/>
              <a:t>en förhandlingssituation?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22</a:t>
            </a:fld>
            <a:endParaRPr lang="en-US" dirty="0"/>
          </a:p>
        </p:txBody>
      </p:sp>
      <p:sp>
        <p:nvSpPr>
          <p:cNvPr id="2" name="CasellaDiTesto 1">
            <a:extLst>
              <a:ext uri="{FF2B5EF4-FFF2-40B4-BE49-F238E27FC236}">
                <a16:creationId xmlns:a16="http://schemas.microsoft.com/office/drawing/2014/main" id="{090DE5F5-F5CD-EFF5-3EEE-18BDF83C7F5E}"/>
              </a:ext>
            </a:extLst>
          </p:cNvPr>
          <p:cNvSpPr txBox="1"/>
          <p:nvPr/>
        </p:nvSpPr>
        <p:spPr>
          <a:xfrm>
            <a:off x="656252" y="1491664"/>
            <a:ext cx="10879493" cy="369332"/>
          </a:xfrm>
          <a:prstGeom prst="rect">
            <a:avLst/>
          </a:prstGeom>
          <a:noFill/>
        </p:spPr>
        <p:txBody>
          <a:bodyPr wrap="square" rtlCol="0">
            <a:spAutoFit/>
          </a:bodyPr>
          <a:lstStyle/>
          <a:p>
            <a:pPr algn="ctr"/>
            <a:r>
              <a:rPr lang="en-US" dirty="0">
                <a:solidFill>
                  <a:schemeClr val="tx1">
                    <a:lumMod val="65000"/>
                    <a:lumOff val="35000"/>
                  </a:schemeClr>
                </a:solidFill>
                <a:latin typeface="Calibri" panose="020F0502020204030204" pitchFamily="34" charset="0"/>
                <a:ea typeface="Times New Roman" panose="02020603050405020304" pitchFamily="18" charset="0"/>
              </a:rPr>
              <a:t>För att korrekt analysera en förhandlingssituation är det möjligt att hämta inspiration från följande 5-stegsprocess:</a:t>
            </a:r>
          </a:p>
        </p:txBody>
      </p:sp>
      <p:pic>
        <p:nvPicPr>
          <p:cNvPr id="3" name="Immagine 2">
            <a:extLst>
              <a:ext uri="{FF2B5EF4-FFF2-40B4-BE49-F238E27FC236}">
                <a16:creationId xmlns:a16="http://schemas.microsoft.com/office/drawing/2014/main" id="{81AD1316-00FE-8C11-7A15-2304A5D9B5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9603" y="1891674"/>
            <a:ext cx="6512793" cy="4464676"/>
          </a:xfrm>
          <a:prstGeom prst="rect">
            <a:avLst/>
          </a:prstGeom>
          <a:noFill/>
        </p:spPr>
      </p:pic>
      <p:sp>
        <p:nvSpPr>
          <p:cNvPr id="9" name="CasellaDiTesto 8">
            <a:extLst>
              <a:ext uri="{FF2B5EF4-FFF2-40B4-BE49-F238E27FC236}">
                <a16:creationId xmlns:a16="http://schemas.microsoft.com/office/drawing/2014/main" id="{6D8684BF-D7E8-3981-DD00-54836B97BC20}"/>
              </a:ext>
            </a:extLst>
          </p:cNvPr>
          <p:cNvSpPr txBox="1"/>
          <p:nvPr/>
        </p:nvSpPr>
        <p:spPr>
          <a:xfrm>
            <a:off x="9428596" y="5525353"/>
            <a:ext cx="1587500" cy="830997"/>
          </a:xfrm>
          <a:prstGeom prst="rect">
            <a:avLst/>
          </a:prstGeom>
          <a:noFill/>
        </p:spPr>
        <p:txBody>
          <a:bodyPr wrap="square">
            <a:spAutoFit/>
          </a:bodyPr>
          <a:lstStyle/>
          <a:p>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De fem stegen i förhandlingsanalysen (Källa: egen bearbetning)</a:t>
            </a:r>
            <a:endParaRPr lang="it-IT" sz="1200" dirty="0">
              <a:solidFill>
                <a:schemeClr val="tx1">
                  <a:lumMod val="65000"/>
                  <a:lumOff val="35000"/>
                </a:schemeClr>
              </a:solidFill>
            </a:endParaRPr>
          </a:p>
        </p:txBody>
      </p:sp>
    </p:spTree>
    <p:extLst>
      <p:ext uri="{BB962C8B-B14F-4D97-AF65-F5344CB8AC3E}">
        <p14:creationId xmlns:p14="http://schemas.microsoft.com/office/powerpoint/2010/main" val="469956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Hur </a:t>
            </a:r>
            <a:r>
              <a:rPr lang="it-IT" sz="4400" dirty="0" err="1"/>
              <a:t>analyserar man </a:t>
            </a:r>
            <a:r>
              <a:rPr lang="it-IT" sz="4400" dirty="0"/>
              <a:t>en förhandlingssituation?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23</a:t>
            </a:fld>
            <a:endParaRPr lang="en-US" dirty="0"/>
          </a:p>
        </p:txBody>
      </p:sp>
      <p:sp>
        <p:nvSpPr>
          <p:cNvPr id="4" name="CasellaDiTesto 3">
            <a:extLst>
              <a:ext uri="{FF2B5EF4-FFF2-40B4-BE49-F238E27FC236}">
                <a16:creationId xmlns:a16="http://schemas.microsoft.com/office/drawing/2014/main" id="{7DA9E473-1A66-D75A-47D1-9AF8C403121A}"/>
              </a:ext>
            </a:extLst>
          </p:cNvPr>
          <p:cNvSpPr txBox="1"/>
          <p:nvPr/>
        </p:nvSpPr>
        <p:spPr>
          <a:xfrm>
            <a:off x="5143012" y="3046112"/>
            <a:ext cx="1905972" cy="400110"/>
          </a:xfrm>
          <a:prstGeom prst="rect">
            <a:avLst/>
          </a:prstGeom>
          <a:solidFill>
            <a:schemeClr val="accent2"/>
          </a:solidFill>
          <a:ln>
            <a:solidFill>
              <a:srgbClr val="FF7058"/>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IDENTIFIKATION</a:t>
            </a:r>
          </a:p>
        </p:txBody>
      </p:sp>
      <p:pic>
        <p:nvPicPr>
          <p:cNvPr id="8" name="Immagine 7">
            <a:extLst>
              <a:ext uri="{FF2B5EF4-FFF2-40B4-BE49-F238E27FC236}">
                <a16:creationId xmlns:a16="http://schemas.microsoft.com/office/drawing/2014/main" id="{D4133304-E6AC-BBC5-719F-1D6ACE112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867" y="1676693"/>
            <a:ext cx="1390261" cy="1292426"/>
          </a:xfrm>
          <a:prstGeom prst="rect">
            <a:avLst/>
          </a:prstGeom>
        </p:spPr>
      </p:pic>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1804661"/>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n-US" sz="18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Identifiera aktörerna</a:t>
            </a:r>
            <a:r>
              <a:rPr lang="en-US" sz="18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Ta först reda på vilka som är inblandade i förhandlingen. Vilka är de personer eller grupper som har ett intresse av resultatet? Gör en lista.</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1125"/>
              </a:spcAft>
            </a:pPr>
            <a:r>
              <a:rPr lang="en-US" sz="18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marL="285750" indent="-285750" algn="just">
              <a:lnSpc>
                <a:spcPct val="107000"/>
              </a:lnSpc>
              <a:spcAft>
                <a:spcPts val="1125"/>
              </a:spcAft>
              <a:buFont typeface="Arial" panose="020B0604020202020204" pitchFamily="34" charset="0"/>
              <a:buChar char="•"/>
            </a:pPr>
            <a:r>
              <a:rPr lang="en-US" sz="18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Bedöm maktbalansen</a:t>
            </a:r>
            <a:r>
              <a:rPr lang="en-US" sz="18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Fundera på vem som har mest inflytande eller makt i förhandlingen. Detta kan hjälpa dig att förstå vem som kan ha övertaget.</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2963066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Hur </a:t>
            </a:r>
            <a:r>
              <a:rPr lang="it-IT" sz="4400" dirty="0" err="1"/>
              <a:t>analyserar man </a:t>
            </a:r>
            <a:r>
              <a:rPr lang="it-IT" sz="4400" dirty="0"/>
              <a:t>en förhandlingssituation?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24</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2554545"/>
          </a:xfrm>
          <a:prstGeom prst="rect">
            <a:avLst/>
          </a:prstGeom>
          <a:noFill/>
        </p:spPr>
        <p:txBody>
          <a:bodyPr wrap="square">
            <a:spAutoFit/>
          </a:bodyPr>
          <a:lstStyle/>
          <a:p>
            <a:pPr marL="342900" indent="-342900">
              <a:buFont typeface="Arial" panose="020B0604020202020204" pitchFamily="34" charset="0"/>
              <a:buChar char="•"/>
            </a:pPr>
            <a:r>
              <a:rPr lang="en-US" sz="20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Undersök </a:t>
            </a:r>
            <a:r>
              <a:rPr lang="en-US" sz="20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och samla in information </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om förhandlingens bredare sammanhang. Det kan handla om branschtrender, marknadsförhållanden, lagar och regler och andra </a:t>
            </a:r>
            <a:r>
              <a:rPr lang="en-US" sz="20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externa faktorer </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som kan påverka förhandlingen. Genom att exakt känna till den inre dynamiken i sammanhanget kan du vara säker på att inget kan överraska dig.</a:t>
            </a:r>
          </a:p>
          <a:p>
            <a:pPr marL="342900" indent="-342900">
              <a:buFont typeface="Arial" panose="020B0604020202020204" pitchFamily="34" charset="0"/>
              <a:buChar char="•"/>
            </a:pPr>
            <a:endParaRPr lang="en-US"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Forskningsverksamheten måste kompletteras med en </a:t>
            </a:r>
            <a:r>
              <a:rPr lang="en-US" sz="20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analys av intressen och ståndpunkter</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vilket innebär att man skiljer mellan motpartens uttalade ståndpunkter (vad de vill) och deras underliggande intressen (varför de vill ha det). </a:t>
            </a:r>
            <a:endParaRPr lang="it-IT" sz="2400"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BDA9A04-72D3-73E1-0CA9-52F920FD676C}"/>
              </a:ext>
            </a:extLst>
          </p:cNvPr>
          <p:cNvSpPr txBox="1"/>
          <p:nvPr/>
        </p:nvSpPr>
        <p:spPr>
          <a:xfrm>
            <a:off x="5446127" y="3046112"/>
            <a:ext cx="1323191" cy="400110"/>
          </a:xfrm>
          <a:prstGeom prst="rect">
            <a:avLst/>
          </a:prstGeom>
          <a:solidFill>
            <a:schemeClr val="accent4"/>
          </a:solidFill>
          <a:ln>
            <a:solidFill>
              <a:schemeClr val="accent4"/>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FORSKNING</a:t>
            </a:r>
          </a:p>
        </p:txBody>
      </p:sp>
      <p:pic>
        <p:nvPicPr>
          <p:cNvPr id="3" name="Immagine 2">
            <a:extLst>
              <a:ext uri="{FF2B5EF4-FFF2-40B4-BE49-F238E27FC236}">
                <a16:creationId xmlns:a16="http://schemas.microsoft.com/office/drawing/2014/main" id="{180EE379-DF17-03F1-7D2B-082227B81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404" y="1690688"/>
            <a:ext cx="1323191" cy="1271090"/>
          </a:xfrm>
          <a:prstGeom prst="rect">
            <a:avLst/>
          </a:prstGeom>
        </p:spPr>
      </p:pic>
    </p:spTree>
    <p:extLst>
      <p:ext uri="{BB962C8B-B14F-4D97-AF65-F5344CB8AC3E}">
        <p14:creationId xmlns:p14="http://schemas.microsoft.com/office/powerpoint/2010/main" val="3238332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Hur </a:t>
            </a:r>
            <a:r>
              <a:rPr lang="it-IT" sz="4400" dirty="0" err="1"/>
              <a:t>analyserar man </a:t>
            </a:r>
            <a:r>
              <a:rPr lang="it-IT" sz="4400" dirty="0"/>
              <a:t>en förhandlingssituation?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25</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2297296"/>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Förstå intressena</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Försök sedan att förstå vad varje part vill. Vilka är deras mål och önskningar i den här förhandlingen? Det är som att ta reda på vad varje person hoppas få.</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1125"/>
              </a:spcAft>
            </a:pP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marL="342900" indent="-342900" algn="just">
              <a:lnSpc>
                <a:spcPct val="107000"/>
              </a:lnSpc>
              <a:spcAft>
                <a:spcPts val="1125"/>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Planera ditt tillvägagångssätt</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Baserat på vad du har lärt dig, gör en plan för hur du vill förhandla. Vad ska du säga eller göra för att komma närmare det du vill samtidigt som du tar hänsyn till den andra sidans intressen?</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2" name="CasellaDiTesto 1">
            <a:extLst>
              <a:ext uri="{FF2B5EF4-FFF2-40B4-BE49-F238E27FC236}">
                <a16:creationId xmlns:a16="http://schemas.microsoft.com/office/drawing/2014/main" id="{3FD6B713-8D59-8E35-3B9E-4E465F8B7CEE}"/>
              </a:ext>
            </a:extLst>
          </p:cNvPr>
          <p:cNvSpPr txBox="1"/>
          <p:nvPr/>
        </p:nvSpPr>
        <p:spPr>
          <a:xfrm>
            <a:off x="4670849" y="3046112"/>
            <a:ext cx="2867871" cy="369332"/>
          </a:xfrm>
          <a:prstGeom prst="rect">
            <a:avLst/>
          </a:prstGeom>
          <a:solidFill>
            <a:srgbClr val="18B3A7"/>
          </a:solidFill>
          <a:ln>
            <a:solidFill>
              <a:srgbClr val="18B3A7"/>
            </a:solidFill>
          </a:ln>
        </p:spPr>
        <p:txBody>
          <a:bodyPr wrap="square" rtlCol="0">
            <a:spAutoFit/>
          </a:bodyPr>
          <a:lstStyle/>
          <a:p>
            <a:r>
              <a:rPr lang="en-US" b="1" dirty="0">
                <a:solidFill>
                  <a:schemeClr val="bg1"/>
                </a:solidFill>
                <a:latin typeface="Calibri" panose="020F0502020204030204" pitchFamily="34" charset="0"/>
                <a:ea typeface="Times New Roman" panose="02020603050405020304" pitchFamily="18" charset="0"/>
              </a:rPr>
              <a:t>ANALYS OCH UTVÄRDERING</a:t>
            </a:r>
          </a:p>
        </p:txBody>
      </p:sp>
      <p:pic>
        <p:nvPicPr>
          <p:cNvPr id="3" name="Immagine 2">
            <a:extLst>
              <a:ext uri="{FF2B5EF4-FFF2-40B4-BE49-F238E27FC236}">
                <a16:creationId xmlns:a16="http://schemas.microsoft.com/office/drawing/2014/main" id="{4F838DD2-AA65-8639-99E1-566D04B8FBAD}"/>
              </a:ext>
            </a:extLst>
          </p:cNvPr>
          <p:cNvPicPr>
            <a:picLocks noChangeAspect="1"/>
          </p:cNvPicPr>
          <p:nvPr/>
        </p:nvPicPr>
        <p:blipFill>
          <a:blip r:embed="rId2">
            <a:clrChange>
              <a:clrFrom>
                <a:srgbClr val="F8FAFB"/>
              </a:clrFrom>
              <a:clrTo>
                <a:srgbClr val="F8FAFB">
                  <a:alpha val="0"/>
                </a:srgbClr>
              </a:clrTo>
            </a:clrChange>
          </a:blip>
          <a:stretch>
            <a:fillRect/>
          </a:stretch>
        </p:blipFill>
        <p:spPr>
          <a:xfrm>
            <a:off x="5581354" y="1690688"/>
            <a:ext cx="1073995" cy="1197748"/>
          </a:xfrm>
          <a:prstGeom prst="rect">
            <a:avLst/>
          </a:prstGeom>
        </p:spPr>
      </p:pic>
    </p:spTree>
    <p:extLst>
      <p:ext uri="{BB962C8B-B14F-4D97-AF65-F5344CB8AC3E}">
        <p14:creationId xmlns:p14="http://schemas.microsoft.com/office/powerpoint/2010/main" val="380947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Hur </a:t>
            </a:r>
            <a:r>
              <a:rPr lang="it-IT" sz="4400" dirty="0" err="1"/>
              <a:t>analyserar man </a:t>
            </a:r>
            <a:r>
              <a:rPr lang="it-IT" sz="4400" dirty="0"/>
              <a:t>en förhandlingssituation?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26</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4" y="3898087"/>
            <a:ext cx="10879492" cy="1929503"/>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Identifiera alternativ</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Fundera på olika alternativ eller lösningar som skulle kunna fungera för alla inblandade. Vilka andra alternativ finns det förutom det huvudsakliga som diskuteras?</a:t>
            </a:r>
          </a:p>
          <a:p>
            <a:pPr marL="342900" indent="-342900" algn="just">
              <a:lnSpc>
                <a:spcPct val="107000"/>
              </a:lnSpc>
              <a:spcAft>
                <a:spcPts val="800"/>
              </a:spcAft>
              <a:buFont typeface="Arial" panose="020B0604020202020204" pitchFamily="34" charset="0"/>
              <a:buChar char="•"/>
            </a:pP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marL="342900" indent="-342900" algn="just">
              <a:lnSpc>
                <a:spcPct val="107000"/>
              </a:lnSpc>
              <a:spcAft>
                <a:spcPts val="1125"/>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Överväg kompromisser</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Ibland kan du behöva ge upp något för att få något annat. Fundera på vad du är beredd att kompromissa med och vad som är viktigast för dig.</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2" name="CasellaDiTesto 1">
            <a:extLst>
              <a:ext uri="{FF2B5EF4-FFF2-40B4-BE49-F238E27FC236}">
                <a16:creationId xmlns:a16="http://schemas.microsoft.com/office/drawing/2014/main" id="{3FD6B713-8D59-8E35-3B9E-4E465F8B7CEE}"/>
              </a:ext>
            </a:extLst>
          </p:cNvPr>
          <p:cNvSpPr txBox="1"/>
          <p:nvPr/>
        </p:nvSpPr>
        <p:spPr>
          <a:xfrm>
            <a:off x="4670849" y="3046112"/>
            <a:ext cx="2834851" cy="369332"/>
          </a:xfrm>
          <a:prstGeom prst="rect">
            <a:avLst/>
          </a:prstGeom>
          <a:solidFill>
            <a:srgbClr val="18B3A7"/>
          </a:solidFill>
          <a:ln>
            <a:solidFill>
              <a:srgbClr val="18B3A7"/>
            </a:solidFill>
          </a:ln>
        </p:spPr>
        <p:txBody>
          <a:bodyPr wrap="square" rtlCol="0">
            <a:spAutoFit/>
          </a:bodyPr>
          <a:lstStyle/>
          <a:p>
            <a:r>
              <a:rPr lang="en-US" b="1" dirty="0">
                <a:solidFill>
                  <a:schemeClr val="bg1"/>
                </a:solidFill>
                <a:latin typeface="Calibri" panose="020F0502020204030204" pitchFamily="34" charset="0"/>
                <a:ea typeface="Times New Roman" panose="02020603050405020304" pitchFamily="18" charset="0"/>
              </a:rPr>
              <a:t>ANALYS OCH UTVÄRDERING</a:t>
            </a:r>
          </a:p>
        </p:txBody>
      </p:sp>
      <p:pic>
        <p:nvPicPr>
          <p:cNvPr id="3" name="Immagine 2">
            <a:extLst>
              <a:ext uri="{FF2B5EF4-FFF2-40B4-BE49-F238E27FC236}">
                <a16:creationId xmlns:a16="http://schemas.microsoft.com/office/drawing/2014/main" id="{4F838DD2-AA65-8639-99E1-566D04B8FBAD}"/>
              </a:ext>
            </a:extLst>
          </p:cNvPr>
          <p:cNvPicPr>
            <a:picLocks noChangeAspect="1"/>
          </p:cNvPicPr>
          <p:nvPr/>
        </p:nvPicPr>
        <p:blipFill>
          <a:blip r:embed="rId2">
            <a:clrChange>
              <a:clrFrom>
                <a:srgbClr val="F8FAFB"/>
              </a:clrFrom>
              <a:clrTo>
                <a:srgbClr val="F8FAFB">
                  <a:alpha val="0"/>
                </a:srgbClr>
              </a:clrTo>
            </a:clrChange>
          </a:blip>
          <a:stretch>
            <a:fillRect/>
          </a:stretch>
        </p:blipFill>
        <p:spPr>
          <a:xfrm>
            <a:off x="5581354" y="1690688"/>
            <a:ext cx="1073995" cy="1197748"/>
          </a:xfrm>
          <a:prstGeom prst="rect">
            <a:avLst/>
          </a:prstGeom>
        </p:spPr>
      </p:pic>
    </p:spTree>
    <p:extLst>
      <p:ext uri="{BB962C8B-B14F-4D97-AF65-F5344CB8AC3E}">
        <p14:creationId xmlns:p14="http://schemas.microsoft.com/office/powerpoint/2010/main" val="1500063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Hur </a:t>
            </a:r>
            <a:r>
              <a:rPr lang="it-IT" sz="4400" dirty="0" err="1"/>
              <a:t>analyserar man </a:t>
            </a:r>
            <a:r>
              <a:rPr lang="it-IT" sz="4400" dirty="0"/>
              <a:t>en förhandlingssituation?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27</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1967975"/>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Förutse reaktioner</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Fundera på hur de andra parterna kan tänkas reagera på dina förslag och hur du kommer att bemöta deras förslag. Det hjälper dig att vara förberedd på olika scenarier.</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1125"/>
              </a:spcAft>
            </a:pP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marL="342900" indent="-342900" algn="just">
              <a:lnSpc>
                <a:spcPct val="107000"/>
              </a:lnSpc>
              <a:spcAft>
                <a:spcPts val="1125"/>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Se över och justera</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Var flexibel under förhandlingens gång. Om saker och ting inte går som planerat är det okej att justera sin strategi utifrån ny information eller ändrade omständigheter.</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2" name="CasellaDiTesto 1">
            <a:extLst>
              <a:ext uri="{FF2B5EF4-FFF2-40B4-BE49-F238E27FC236}">
                <a16:creationId xmlns:a16="http://schemas.microsoft.com/office/drawing/2014/main" id="{22F8E670-4F5C-4894-62B8-1838E0052F14}"/>
              </a:ext>
            </a:extLst>
          </p:cNvPr>
          <p:cNvSpPr txBox="1"/>
          <p:nvPr/>
        </p:nvSpPr>
        <p:spPr>
          <a:xfrm>
            <a:off x="4500880" y="3051559"/>
            <a:ext cx="2903220" cy="338554"/>
          </a:xfrm>
          <a:prstGeom prst="rect">
            <a:avLst/>
          </a:prstGeom>
          <a:solidFill>
            <a:srgbClr val="414B82"/>
          </a:solidFill>
          <a:ln>
            <a:solidFill>
              <a:srgbClr val="414B82"/>
            </a:solidFill>
          </a:ln>
        </p:spPr>
        <p:txBody>
          <a:bodyPr wrap="square" rtlCol="0">
            <a:spAutoFit/>
          </a:bodyPr>
          <a:lstStyle/>
          <a:p>
            <a:r>
              <a:rPr lang="en-US" sz="1600" b="1" dirty="0">
                <a:solidFill>
                  <a:schemeClr val="bg1"/>
                </a:solidFill>
                <a:latin typeface="Calibri" panose="020F0502020204030204" pitchFamily="34" charset="0"/>
                <a:ea typeface="Times New Roman" panose="02020603050405020304" pitchFamily="18" charset="0"/>
              </a:rPr>
              <a:t>GRANSKNING OCH REFLEKTION</a:t>
            </a:r>
          </a:p>
        </p:txBody>
      </p:sp>
      <p:pic>
        <p:nvPicPr>
          <p:cNvPr id="3" name="Immagine 2">
            <a:extLst>
              <a:ext uri="{FF2B5EF4-FFF2-40B4-BE49-F238E27FC236}">
                <a16:creationId xmlns:a16="http://schemas.microsoft.com/office/drawing/2014/main" id="{AE48DE66-5447-C241-3A59-9830BAC17022}"/>
              </a:ext>
            </a:extLst>
          </p:cNvPr>
          <p:cNvPicPr>
            <a:picLocks noChangeAspect="1"/>
          </p:cNvPicPr>
          <p:nvPr/>
        </p:nvPicPr>
        <p:blipFill>
          <a:blip r:embed="rId2" cstate="print">
            <a:clrChange>
              <a:clrFrom>
                <a:srgbClr val="F8FAFB"/>
              </a:clrFrom>
              <a:clrTo>
                <a:srgbClr val="F8FAFB">
                  <a:alpha val="0"/>
                </a:srgbClr>
              </a:clrTo>
            </a:clrChange>
            <a:extLst>
              <a:ext uri="{28A0092B-C50C-407E-A947-70E740481C1C}">
                <a14:useLocalDpi xmlns:a14="http://schemas.microsoft.com/office/drawing/2010/main" val="0"/>
              </a:ext>
            </a:extLst>
          </a:blip>
          <a:stretch>
            <a:fillRect/>
          </a:stretch>
        </p:blipFill>
        <p:spPr>
          <a:xfrm>
            <a:off x="5767989" y="1650618"/>
            <a:ext cx="656023" cy="1293397"/>
          </a:xfrm>
          <a:prstGeom prst="rect">
            <a:avLst/>
          </a:prstGeom>
        </p:spPr>
      </p:pic>
    </p:spTree>
    <p:extLst>
      <p:ext uri="{BB962C8B-B14F-4D97-AF65-F5344CB8AC3E}">
        <p14:creationId xmlns:p14="http://schemas.microsoft.com/office/powerpoint/2010/main" val="3314328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859713"/>
            <a:ext cx="10515600" cy="1009651"/>
          </a:xfrm>
        </p:spPr>
        <p:txBody>
          <a:bodyPr/>
          <a:lstStyle/>
          <a:p>
            <a:r>
              <a:rPr lang="it-IT" dirty="0"/>
              <a:t>Praktisk aktivitet nr 2</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lstStyle/>
          <a:p>
            <a:pPr marL="0" indent="0" algn="ctr">
              <a:buNone/>
            </a:pPr>
            <a:endParaRPr lang="en-US"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r>
              <a:rPr lang="en-US" sz="3200" i="1" kern="100" dirty="0">
                <a:solidFill>
                  <a:schemeClr val="tx1">
                    <a:lumMod val="65000"/>
                    <a:lumOff val="35000"/>
                  </a:schemeClr>
                </a:solidFill>
                <a:ea typeface="Calibri" panose="020F0502020204030204" pitchFamily="34" charset="0"/>
                <a:cs typeface="Times New Roman" panose="02020603050405020304" pitchFamily="18" charset="0"/>
              </a:rPr>
              <a:t>Fallstudie</a:t>
            </a: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r>
              <a:rPr lang="en-GB" sz="2800" i="1" kern="100" dirty="0">
                <a:solidFill>
                  <a:schemeClr val="tx1">
                    <a:lumMod val="65000"/>
                    <a:lumOff val="35000"/>
                  </a:schemeClr>
                </a:solidFill>
                <a:effectLst/>
                <a:ea typeface="Calibri" panose="020F0502020204030204" pitchFamily="34" charset="0"/>
                <a:cs typeface="Times New Roman" panose="02020603050405020304" pitchFamily="18" charset="0"/>
              </a:rPr>
              <a:t>Du ska snart träffa en potentiell kund som är intresserad av att marknadsföra dina produkter i en stor livsmedelskedja. Den potentiella kunden lät dig redan från början veta att han skulle vilja göra ett fynd av ditt arbete. Från hans röstläge och de ord han använde insåg du att han är bestämd och dominant. Vad är det bästa sättet att hantera en sådan personlighet utan att förlora förhandlingen?</a:t>
            </a:r>
            <a:endParaRPr lang="en-GB" dirty="0"/>
          </a:p>
        </p:txBody>
      </p:sp>
    </p:spTree>
    <p:extLst>
      <p:ext uri="{BB962C8B-B14F-4D97-AF65-F5344CB8AC3E}">
        <p14:creationId xmlns:p14="http://schemas.microsoft.com/office/powerpoint/2010/main" val="1625040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Förhandlingsstilar och förhandlingsteknik</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29</a:t>
            </a:fld>
            <a:endParaRPr lang="en-US" dirty="0"/>
          </a:p>
        </p:txBody>
      </p:sp>
      <p:sp>
        <p:nvSpPr>
          <p:cNvPr id="4" name="CasellaDiTesto 3">
            <a:extLst>
              <a:ext uri="{FF2B5EF4-FFF2-40B4-BE49-F238E27FC236}">
                <a16:creationId xmlns:a16="http://schemas.microsoft.com/office/drawing/2014/main" id="{FCF4244E-80AC-74AA-00D3-1FC8A88452DE}"/>
              </a:ext>
            </a:extLst>
          </p:cNvPr>
          <p:cNvSpPr txBox="1"/>
          <p:nvPr/>
        </p:nvSpPr>
        <p:spPr>
          <a:xfrm>
            <a:off x="550505" y="1566989"/>
            <a:ext cx="10879493" cy="671915"/>
          </a:xfrm>
          <a:prstGeom prst="rect">
            <a:avLst/>
          </a:prstGeom>
          <a:noFill/>
        </p:spPr>
        <p:txBody>
          <a:bodyPr wrap="square" rtlCol="0">
            <a:spAutoFit/>
          </a:bodyPr>
          <a:lstStyle/>
          <a:p>
            <a:pPr algn="just">
              <a:lnSpc>
                <a:spcPct val="107000"/>
              </a:lnSpc>
              <a:spcAft>
                <a:spcPts val="800"/>
              </a:spcAft>
            </a:pPr>
            <a:r>
              <a:rPr lang="en-US" b="1" kern="100" dirty="0">
                <a:solidFill>
                  <a:schemeClr val="tx1">
                    <a:lumMod val="65000"/>
                    <a:lumOff val="35000"/>
                  </a:schemeClr>
                </a:solidFill>
                <a:ea typeface="Calibri" panose="020F0502020204030204" pitchFamily="34" charset="0"/>
                <a:cs typeface="Times New Roman" panose="02020603050405020304" pitchFamily="18" charset="0"/>
              </a:rPr>
              <a:t>Förhandlingsstilar </a:t>
            </a:r>
            <a:r>
              <a:rPr lang="en-US" kern="100" dirty="0">
                <a:solidFill>
                  <a:schemeClr val="tx1">
                    <a:lumMod val="65000"/>
                    <a:lumOff val="35000"/>
                  </a:schemeClr>
                </a:solidFill>
                <a:ea typeface="Calibri" panose="020F0502020204030204" pitchFamily="34" charset="0"/>
                <a:cs typeface="Times New Roman" panose="02020603050405020304" pitchFamily="18" charset="0"/>
              </a:rPr>
              <a:t>och </a:t>
            </a:r>
            <a:r>
              <a:rPr lang="en-US" b="1" kern="100" dirty="0">
                <a:solidFill>
                  <a:schemeClr val="tx1">
                    <a:lumMod val="65000"/>
                    <a:lumOff val="35000"/>
                  </a:schemeClr>
                </a:solidFill>
                <a:ea typeface="Calibri" panose="020F0502020204030204" pitchFamily="34" charset="0"/>
                <a:cs typeface="Times New Roman" panose="02020603050405020304" pitchFamily="18" charset="0"/>
              </a:rPr>
              <a:t>förhandlingstekniker </a:t>
            </a:r>
            <a:r>
              <a:rPr lang="en-US" kern="100" dirty="0">
                <a:solidFill>
                  <a:schemeClr val="tx1">
                    <a:lumMod val="65000"/>
                    <a:lumOff val="35000"/>
                  </a:schemeClr>
                </a:solidFill>
                <a:ea typeface="Calibri" panose="020F0502020204030204" pitchFamily="34" charset="0"/>
                <a:cs typeface="Times New Roman" panose="02020603050405020304" pitchFamily="18" charset="0"/>
              </a:rPr>
              <a:t>kan variera beroende på målen, relationen mellan parterna och förhandlingens sammanhang.</a:t>
            </a: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
        <p:nvSpPr>
          <p:cNvPr id="8" name="CasellaDiTesto 7">
            <a:extLst>
              <a:ext uri="{FF2B5EF4-FFF2-40B4-BE49-F238E27FC236}">
                <a16:creationId xmlns:a16="http://schemas.microsoft.com/office/drawing/2014/main" id="{B8A394EE-2EE1-0EA7-7861-DCEF7503A895}"/>
              </a:ext>
            </a:extLst>
          </p:cNvPr>
          <p:cNvSpPr txBox="1"/>
          <p:nvPr/>
        </p:nvSpPr>
        <p:spPr>
          <a:xfrm>
            <a:off x="550505" y="2356378"/>
            <a:ext cx="10879493" cy="646331"/>
          </a:xfrm>
          <a:prstGeom prst="rect">
            <a:avLst/>
          </a:prstGeom>
          <a:noFill/>
        </p:spPr>
        <p:txBody>
          <a:bodyPr wrap="square">
            <a:spAutoFit/>
          </a:bodyPr>
          <a:lstStyle/>
          <a:p>
            <a:pPr marL="285750" indent="-285750">
              <a:buFont typeface="Arial" panose="020B0604020202020204" pitchFamily="34" charset="0"/>
              <a:buChar char="•"/>
            </a:pP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I jordbrukssammanhang kretsar förhandlingarna ofta kring frågor som markanvändning, resursfördelning, prissättning och regelefterlevnad.</a:t>
            </a:r>
            <a:endParaRPr lang="it-IT" dirty="0">
              <a:solidFill>
                <a:schemeClr val="tx1">
                  <a:lumMod val="65000"/>
                  <a:lumOff val="35000"/>
                </a:schemeClr>
              </a:solidFill>
            </a:endParaRPr>
          </a:p>
        </p:txBody>
      </p:sp>
      <p:sp>
        <p:nvSpPr>
          <p:cNvPr id="9" name="CasellaDiTesto 8">
            <a:extLst>
              <a:ext uri="{FF2B5EF4-FFF2-40B4-BE49-F238E27FC236}">
                <a16:creationId xmlns:a16="http://schemas.microsoft.com/office/drawing/2014/main" id="{006B257F-0B75-9D91-8A87-1C48385F3E42}"/>
              </a:ext>
            </a:extLst>
          </p:cNvPr>
          <p:cNvSpPr txBox="1"/>
          <p:nvPr/>
        </p:nvSpPr>
        <p:spPr>
          <a:xfrm>
            <a:off x="2042889" y="3354387"/>
            <a:ext cx="9447757" cy="1367234"/>
          </a:xfrm>
          <a:prstGeom prst="rect">
            <a:avLst/>
          </a:prstGeom>
          <a:noFill/>
        </p:spPr>
        <p:txBody>
          <a:bodyPr wrap="square">
            <a:spAutoFit/>
          </a:bodyPr>
          <a:lstStyle/>
          <a:p>
            <a:pPr lvl="0" algn="just">
              <a:lnSpc>
                <a:spcPct val="107000"/>
              </a:lnSpc>
              <a:spcAft>
                <a:spcPts val="800"/>
              </a:spcAft>
            </a:pP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1. Konkurrensinriktade förhandlingar</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a:t>
            </a:r>
            <a:endParaRPr lang="it-IT" dirty="0">
              <a:solidFill>
                <a:schemeClr val="tx1">
                  <a:lumMod val="65000"/>
                  <a:lumOff val="35000"/>
                </a:schemeClr>
              </a:solidFill>
              <a:ea typeface="Calibri" panose="020F0502020204030204" pitchFamily="34" charset="0"/>
              <a:cs typeface="Open Sans" panose="020B0606030504020204" pitchFamily="34" charset="0"/>
            </a:endParaRPr>
          </a:p>
          <a:p>
            <a:pPr lvl="0" algn="just">
              <a:spcAft>
                <a:spcPts val="800"/>
              </a:spcAft>
            </a:pP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I en konkurrensinriktad förhandling driver varje part sina egna intressen aggressivt och ser ofta förhandlingen som ett nollsummespel där den ena partens vinst är den andra partens förlust. Denna stil kan vara konfrontativ och inriktad på att vinna eftergifter från den andra parten.</a:t>
            </a:r>
          </a:p>
        </p:txBody>
      </p:sp>
      <p:pic>
        <p:nvPicPr>
          <p:cNvPr id="11" name="Immagine 10">
            <a:extLst>
              <a:ext uri="{FF2B5EF4-FFF2-40B4-BE49-F238E27FC236}">
                <a16:creationId xmlns:a16="http://schemas.microsoft.com/office/drawing/2014/main" id="{78B4AF9C-E4A7-DB94-B8B9-ECFD57237E5F}"/>
              </a:ext>
            </a:extLst>
          </p:cNvPr>
          <p:cNvPicPr>
            <a:picLocks noChangeAspect="1"/>
          </p:cNvPicPr>
          <p:nvPr/>
        </p:nvPicPr>
        <p:blipFill>
          <a:blip r:embed="rId2" cstate="print">
            <a:clrChange>
              <a:clrFrom>
                <a:srgbClr val="F8FAFB"/>
              </a:clrFrom>
              <a:clrTo>
                <a:srgbClr val="F8FAFB">
                  <a:alpha val="0"/>
                </a:srgbClr>
              </a:clrTo>
            </a:clrChange>
            <a:extLst>
              <a:ext uri="{28A0092B-C50C-407E-A947-70E740481C1C}">
                <a14:useLocalDpi xmlns:a14="http://schemas.microsoft.com/office/drawing/2010/main" val="0"/>
              </a:ext>
            </a:extLst>
          </a:blip>
          <a:stretch>
            <a:fillRect/>
          </a:stretch>
        </p:blipFill>
        <p:spPr>
          <a:xfrm>
            <a:off x="314648" y="3278809"/>
            <a:ext cx="1669894" cy="1442812"/>
          </a:xfrm>
          <a:prstGeom prst="rect">
            <a:avLst/>
          </a:prstGeom>
        </p:spPr>
      </p:pic>
      <p:sp>
        <p:nvSpPr>
          <p:cNvPr id="12" name="CasellaDiTesto 11">
            <a:extLst>
              <a:ext uri="{FF2B5EF4-FFF2-40B4-BE49-F238E27FC236}">
                <a16:creationId xmlns:a16="http://schemas.microsoft.com/office/drawing/2014/main" id="{3627AA34-23A2-9B05-4380-C893A3BAB48D}"/>
              </a:ext>
            </a:extLst>
          </p:cNvPr>
          <p:cNvSpPr txBox="1"/>
          <p:nvPr/>
        </p:nvSpPr>
        <p:spPr>
          <a:xfrm>
            <a:off x="489855" y="5156920"/>
            <a:ext cx="11000791" cy="923330"/>
          </a:xfrm>
          <a:prstGeom prst="rect">
            <a:avLst/>
          </a:prstGeom>
          <a:noFill/>
          <a:ln>
            <a:solidFill>
              <a:schemeClr val="tx1">
                <a:lumMod val="65000"/>
                <a:lumOff val="35000"/>
              </a:schemeClr>
            </a:solidFill>
          </a:ln>
        </p:spPr>
        <p:txBody>
          <a:bodyPr wrap="square">
            <a:spAutoFit/>
          </a:bodyPr>
          <a:lstStyle/>
          <a:p>
            <a:pPr algn="just"/>
            <a:r>
              <a:rPr lang="en-US" u="sng" dirty="0">
                <a:solidFill>
                  <a:schemeClr val="tx1">
                    <a:lumMod val="65000"/>
                    <a:lumOff val="35000"/>
                  </a:schemeClr>
                </a:solidFill>
              </a:rPr>
              <a:t>Exempel</a:t>
            </a:r>
            <a:r>
              <a:rPr lang="en-US" dirty="0">
                <a:solidFill>
                  <a:schemeClr val="tx1">
                    <a:lumMod val="65000"/>
                    <a:lumOff val="35000"/>
                  </a:schemeClr>
                </a:solidFill>
              </a:rPr>
              <a:t>: Konkurrensförhandlingar inom jordbruket kan uppstå när flera jordbrukare kämpar om begränsade vattenresurser för bevattning under en torka. Varje jordbrukare kan aggressivt förespråka sin tilldelning av vatten och försöka säkra en större andel på bekostnad av andra.</a:t>
            </a:r>
            <a:endParaRPr lang="it-IT" dirty="0">
              <a:solidFill>
                <a:schemeClr val="tx1">
                  <a:lumMod val="65000"/>
                  <a:lumOff val="35000"/>
                </a:schemeClr>
              </a:solidFill>
            </a:endParaRPr>
          </a:p>
        </p:txBody>
      </p:sp>
    </p:spTree>
    <p:extLst>
      <p:ext uri="{BB962C8B-B14F-4D97-AF65-F5344CB8AC3E}">
        <p14:creationId xmlns:p14="http://schemas.microsoft.com/office/powerpoint/2010/main" val="150139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Innehåll</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en-GB" dirty="0"/>
              <a:t>Interpersonell och effektiv kommunikation</a:t>
            </a:r>
          </a:p>
          <a:p>
            <a:endParaRPr lang="en-GB" dirty="0"/>
          </a:p>
          <a:p>
            <a:r>
              <a:rPr lang="en-GB" dirty="0"/>
              <a:t>Vad är effektiv kommunikation?</a:t>
            </a:r>
          </a:p>
          <a:p>
            <a:endParaRPr lang="en-GB" dirty="0"/>
          </a:p>
          <a:p>
            <a:r>
              <a:rPr lang="en-GB" dirty="0"/>
              <a:t>Verbal och icke-verbal kommunikation</a:t>
            </a:r>
          </a:p>
          <a:p>
            <a:endParaRPr lang="en-GB" dirty="0"/>
          </a:p>
          <a:p>
            <a:r>
              <a:rPr lang="en-GB" dirty="0"/>
              <a:t>Effektivt tal och aktivt lyssnande</a:t>
            </a:r>
          </a:p>
          <a:p>
            <a:endParaRPr lang="en-GB" dirty="0"/>
          </a:p>
          <a:p>
            <a:r>
              <a:rPr lang="en-GB" dirty="0"/>
              <a:t>Hinder för kommunikation</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Principer och nyckelelement för interpersonell och effektiv kommunikation</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Förhandlingsstilar och förhandlingsteknik</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30</a:t>
            </a:fld>
            <a:endParaRPr lang="en-US" dirty="0"/>
          </a:p>
        </p:txBody>
      </p:sp>
      <p:sp>
        <p:nvSpPr>
          <p:cNvPr id="9" name="CasellaDiTesto 8">
            <a:extLst>
              <a:ext uri="{FF2B5EF4-FFF2-40B4-BE49-F238E27FC236}">
                <a16:creationId xmlns:a16="http://schemas.microsoft.com/office/drawing/2014/main" id="{006B257F-0B75-9D91-8A87-1C48385F3E42}"/>
              </a:ext>
            </a:extLst>
          </p:cNvPr>
          <p:cNvSpPr txBox="1"/>
          <p:nvPr/>
        </p:nvSpPr>
        <p:spPr>
          <a:xfrm>
            <a:off x="2042889" y="1563687"/>
            <a:ext cx="9447757" cy="1367234"/>
          </a:xfrm>
          <a:prstGeom prst="rect">
            <a:avLst/>
          </a:prstGeom>
          <a:noFill/>
        </p:spPr>
        <p:txBody>
          <a:bodyPr wrap="square">
            <a:spAutoFit/>
          </a:bodyPr>
          <a:lstStyle/>
          <a:p>
            <a:pPr lvl="0" algn="just">
              <a:lnSpc>
                <a:spcPct val="107000"/>
              </a:lnSpc>
              <a:spcAft>
                <a:spcPts val="800"/>
              </a:spcAft>
            </a:pP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2. Samarbetsförhandlingar:</a:t>
            </a:r>
          </a:p>
          <a:p>
            <a:pPr lvl="0" algn="just">
              <a:spcAft>
                <a:spcPts val="800"/>
              </a:spcAft>
            </a:pPr>
            <a:r>
              <a:rPr lang="en-US" kern="100" dirty="0">
                <a:solidFill>
                  <a:schemeClr val="tx1">
                    <a:lumMod val="65000"/>
                    <a:lumOff val="35000"/>
                  </a:schemeClr>
                </a:solidFill>
                <a:ea typeface="Calibri" panose="020F0502020204030204" pitchFamily="34" charset="0"/>
                <a:cs typeface="Times New Roman" panose="02020603050405020304" pitchFamily="18" charset="0"/>
              </a:rPr>
              <a:t>Det kallas även integrativ förhandling eller win-win-förhandling och går ut på att hitta lösningar som gynnar båda parter. Parterna arbetar tillsammans för att identifiera gemensamma intressen och kreativa lösningar som maximerar värdet för alla inblandade.</a:t>
            </a:r>
          </a:p>
        </p:txBody>
      </p:sp>
      <p:sp>
        <p:nvSpPr>
          <p:cNvPr id="12" name="CasellaDiTesto 11">
            <a:extLst>
              <a:ext uri="{FF2B5EF4-FFF2-40B4-BE49-F238E27FC236}">
                <a16:creationId xmlns:a16="http://schemas.microsoft.com/office/drawing/2014/main" id="{3627AA34-23A2-9B05-4380-C893A3BAB48D}"/>
              </a:ext>
            </a:extLst>
          </p:cNvPr>
          <p:cNvSpPr txBox="1"/>
          <p:nvPr/>
        </p:nvSpPr>
        <p:spPr>
          <a:xfrm>
            <a:off x="489855" y="2896320"/>
            <a:ext cx="11000791" cy="923330"/>
          </a:xfrm>
          <a:prstGeom prst="rect">
            <a:avLst/>
          </a:prstGeom>
          <a:noFill/>
          <a:ln>
            <a:solidFill>
              <a:schemeClr val="tx1">
                <a:lumMod val="65000"/>
                <a:lumOff val="35000"/>
              </a:schemeClr>
            </a:solidFill>
          </a:ln>
        </p:spPr>
        <p:txBody>
          <a:bodyPr wrap="square">
            <a:spAutoFit/>
          </a:bodyPr>
          <a:lstStyle/>
          <a:p>
            <a:pPr algn="just"/>
            <a:r>
              <a:rPr lang="en-US" u="sng" dirty="0">
                <a:solidFill>
                  <a:schemeClr val="tx1">
                    <a:lumMod val="65000"/>
                    <a:lumOff val="35000"/>
                  </a:schemeClr>
                </a:solidFill>
              </a:rPr>
              <a:t>Exempel</a:t>
            </a:r>
            <a:r>
              <a:rPr lang="en-US" dirty="0">
                <a:solidFill>
                  <a:schemeClr val="tx1">
                    <a:lumMod val="65000"/>
                    <a:lumOff val="35000"/>
                  </a:schemeClr>
                </a:solidFill>
              </a:rPr>
              <a:t>: Samarbetsförhandlingar kan förekomma när jordbrukare inom ett kooperativ gemensamt vill köpa jordbruksutrustning eller förhandla med leverantörer om rabatter vid storinköp. Genom att samla resurser och förhandla tillsammans kan de uppnå bättre villkor och lägre kostnader för alla medlemmar.</a:t>
            </a:r>
          </a:p>
        </p:txBody>
      </p:sp>
      <p:pic>
        <p:nvPicPr>
          <p:cNvPr id="2" name="Immagine 1">
            <a:extLst>
              <a:ext uri="{FF2B5EF4-FFF2-40B4-BE49-F238E27FC236}">
                <a16:creationId xmlns:a16="http://schemas.microsoft.com/office/drawing/2014/main" id="{4558C5DF-FE20-C447-2A63-700D4FB44A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55" y="1851724"/>
            <a:ext cx="1397455" cy="858160"/>
          </a:xfrm>
          <a:prstGeom prst="rect">
            <a:avLst/>
          </a:prstGeom>
        </p:spPr>
      </p:pic>
      <p:sp>
        <p:nvSpPr>
          <p:cNvPr id="3" name="CasellaDiTesto 2">
            <a:extLst>
              <a:ext uri="{FF2B5EF4-FFF2-40B4-BE49-F238E27FC236}">
                <a16:creationId xmlns:a16="http://schemas.microsoft.com/office/drawing/2014/main" id="{4966F72C-8AB1-94C5-57C2-1B587E96D3EB}"/>
              </a:ext>
            </a:extLst>
          </p:cNvPr>
          <p:cNvSpPr txBox="1"/>
          <p:nvPr/>
        </p:nvSpPr>
        <p:spPr>
          <a:xfrm>
            <a:off x="2042889" y="4066752"/>
            <a:ext cx="9447757" cy="1302921"/>
          </a:xfrm>
          <a:prstGeom prst="rect">
            <a:avLst/>
          </a:prstGeom>
          <a:noFill/>
        </p:spPr>
        <p:txBody>
          <a:bodyPr wrap="square">
            <a:spAutoFit/>
          </a:bodyPr>
          <a:lstStyle/>
          <a:p>
            <a:pPr lvl="0" algn="just">
              <a:spcAft>
                <a:spcPts val="800"/>
              </a:spcAft>
            </a:pP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3. Förhandlingssamarbete:</a:t>
            </a:r>
          </a:p>
          <a:p>
            <a:pPr lvl="0" algn="just">
              <a:spcAft>
                <a:spcPts val="800"/>
              </a:spcAft>
            </a:pPr>
            <a:r>
              <a:rPr lang="en-US" kern="100" dirty="0">
                <a:solidFill>
                  <a:schemeClr val="tx1">
                    <a:lumMod val="65000"/>
                    <a:lumOff val="35000"/>
                  </a:schemeClr>
                </a:solidFill>
                <a:ea typeface="Calibri" panose="020F0502020204030204" pitchFamily="34" charset="0"/>
                <a:cs typeface="Times New Roman" panose="02020603050405020304" pitchFamily="18" charset="0"/>
              </a:rPr>
              <a:t>Kompromissförhandlingar innebär att man hittar en lösning i mitten där båda parter gör eftergifter för att nå en överenskommelse. Det är en balanserad strategi som kanske inte helt tillfredsställer någon av parterna, men som syftar till att nå en lösning någonstans i mitten.</a:t>
            </a:r>
          </a:p>
        </p:txBody>
      </p:sp>
      <p:sp>
        <p:nvSpPr>
          <p:cNvPr id="10" name="CasellaDiTesto 9">
            <a:extLst>
              <a:ext uri="{FF2B5EF4-FFF2-40B4-BE49-F238E27FC236}">
                <a16:creationId xmlns:a16="http://schemas.microsoft.com/office/drawing/2014/main" id="{9A556094-93FD-F784-3C9D-B87556E71B38}"/>
              </a:ext>
            </a:extLst>
          </p:cNvPr>
          <p:cNvSpPr txBox="1"/>
          <p:nvPr/>
        </p:nvSpPr>
        <p:spPr>
          <a:xfrm>
            <a:off x="489855" y="5450185"/>
            <a:ext cx="11000791" cy="923330"/>
          </a:xfrm>
          <a:prstGeom prst="rect">
            <a:avLst/>
          </a:prstGeom>
          <a:noFill/>
          <a:ln>
            <a:solidFill>
              <a:schemeClr val="tx1">
                <a:lumMod val="65000"/>
                <a:lumOff val="35000"/>
              </a:schemeClr>
            </a:solidFill>
          </a:ln>
        </p:spPr>
        <p:txBody>
          <a:bodyPr wrap="square">
            <a:spAutoFit/>
          </a:bodyPr>
          <a:lstStyle/>
          <a:p>
            <a:pPr algn="just"/>
            <a:r>
              <a:rPr lang="en-US" u="sng" dirty="0">
                <a:solidFill>
                  <a:schemeClr val="tx1">
                    <a:lumMod val="65000"/>
                    <a:lumOff val="35000"/>
                  </a:schemeClr>
                </a:solidFill>
              </a:rPr>
              <a:t>Exempel: </a:t>
            </a:r>
            <a:r>
              <a:rPr lang="en-US" dirty="0">
                <a:solidFill>
                  <a:schemeClr val="tx1">
                    <a:lumMod val="65000"/>
                    <a:lumOff val="35000"/>
                  </a:schemeClr>
                </a:solidFill>
              </a:rPr>
              <a:t>I ett jordbrukssammanhang kan kompromissförhandlingar förekomma när angränsande jordbrukare är oense om markgränser. Istället för att gå till domstol kan de förhandla och komma överens om en justering av markgränsen som tillgodoser båda parters behov.</a:t>
            </a:r>
          </a:p>
        </p:txBody>
      </p:sp>
      <p:pic>
        <p:nvPicPr>
          <p:cNvPr id="14" name="Immagine 13">
            <a:extLst>
              <a:ext uri="{FF2B5EF4-FFF2-40B4-BE49-F238E27FC236}">
                <a16:creationId xmlns:a16="http://schemas.microsoft.com/office/drawing/2014/main" id="{E9305A95-D9BB-3CE7-9BC6-B8895BB31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55" y="4066752"/>
            <a:ext cx="1259632" cy="1168625"/>
          </a:xfrm>
          <a:prstGeom prst="rect">
            <a:avLst/>
          </a:prstGeom>
        </p:spPr>
      </p:pic>
    </p:spTree>
    <p:extLst>
      <p:ext uri="{BB962C8B-B14F-4D97-AF65-F5344CB8AC3E}">
        <p14:creationId xmlns:p14="http://schemas.microsoft.com/office/powerpoint/2010/main" val="109475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504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382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Innehåll</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en-US" dirty="0" err="1"/>
              <a:t>Lagarbete</a:t>
            </a:r>
            <a:r>
              <a:rPr lang="en-US" dirty="0"/>
              <a:t> och samarbetsförmåga</a:t>
            </a:r>
          </a:p>
          <a:p>
            <a:endParaRPr lang="en-US" dirty="0"/>
          </a:p>
          <a:p>
            <a:r>
              <a:rPr lang="en-US" dirty="0"/>
              <a:t>Deras roll i företagets framgång</a:t>
            </a:r>
          </a:p>
          <a:p>
            <a:endParaRPr lang="en-US" dirty="0"/>
          </a:p>
          <a:p>
            <a:r>
              <a:rPr lang="en-US" dirty="0"/>
              <a:t>Effektiva team och deras egenskaper</a:t>
            </a:r>
          </a:p>
          <a:p>
            <a:endParaRPr lang="en-US" dirty="0"/>
          </a:p>
          <a:p>
            <a:r>
              <a:rPr lang="en-US" dirty="0"/>
              <a:t>Fastställande av gemensamma mål</a:t>
            </a:r>
          </a:p>
          <a:p>
            <a:endParaRPr lang="en-US" dirty="0"/>
          </a:p>
          <a:p>
            <a:r>
              <a:rPr lang="en-US" dirty="0"/>
              <a:t>Konfliktlösning</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a:t>
            </a:r>
            <a:r>
              <a:rPr lang="en-US" dirty="0" err="1"/>
              <a:t>Lagarbete</a:t>
            </a:r>
            <a:r>
              <a:rPr lang="en-US" dirty="0"/>
              <a:t> och samarbetsförmåga</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33</a:t>
            </a:fld>
            <a:endParaRPr lang="en-US" dirty="0"/>
          </a:p>
        </p:txBody>
      </p:sp>
    </p:spTree>
    <p:extLst>
      <p:ext uri="{BB962C8B-B14F-4D97-AF65-F5344CB8AC3E}">
        <p14:creationId xmlns:p14="http://schemas.microsoft.com/office/powerpoint/2010/main" val="5432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sz="4400" dirty="0" err="1"/>
              <a:t>Lagarbete </a:t>
            </a:r>
            <a:r>
              <a:rPr lang="it-IT" sz="4400" dirty="0"/>
              <a:t>och samarbetsförmåga</a:t>
            </a:r>
            <a:endParaRPr lang="it-IT" dirty="0"/>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a:t>
            </a:r>
            <a:r>
              <a:rPr lang="en-US" dirty="0" err="1"/>
              <a:t>Lagarbete</a:t>
            </a:r>
            <a:r>
              <a:rPr lang="en-US" dirty="0"/>
              <a:t> och samarbetsförmåga</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t>34</a:t>
            </a:fld>
            <a:endParaRPr lang="en-US" dirty="0"/>
          </a:p>
        </p:txBody>
      </p:sp>
      <p:sp>
        <p:nvSpPr>
          <p:cNvPr id="14" name="CasellaDiTesto 13">
            <a:extLst>
              <a:ext uri="{FF2B5EF4-FFF2-40B4-BE49-F238E27FC236}">
                <a16:creationId xmlns:a16="http://schemas.microsoft.com/office/drawing/2014/main" id="{692CB75E-418B-A9EE-AB9C-4EB4965E2E67}"/>
              </a:ext>
            </a:extLst>
          </p:cNvPr>
          <p:cNvSpPr txBox="1"/>
          <p:nvPr/>
        </p:nvSpPr>
        <p:spPr>
          <a:xfrm>
            <a:off x="550504" y="2593066"/>
            <a:ext cx="10879493" cy="369332"/>
          </a:xfrm>
          <a:prstGeom prst="rect">
            <a:avLst/>
          </a:prstGeom>
          <a:noFill/>
        </p:spPr>
        <p:txBody>
          <a:bodyPr wrap="square" rtlCol="0">
            <a:spAutoFit/>
          </a:bodyPr>
          <a:lstStyle/>
          <a:p>
            <a:pPr marL="285750" indent="-285750">
              <a:buFont typeface="Arial" panose="020B0604020202020204" pitchFamily="34" charset="0"/>
              <a:buChar char="•"/>
            </a:pPr>
            <a:r>
              <a:rPr lang="en-US" kern="100" dirty="0">
                <a:solidFill>
                  <a:schemeClr val="tx1">
                    <a:lumMod val="65000"/>
                    <a:lumOff val="35000"/>
                  </a:schemeClr>
                </a:solidFill>
                <a:ea typeface="Calibri" panose="020F0502020204030204" pitchFamily="34" charset="0"/>
              </a:rPr>
              <a:t>Viktiga färdigheter i både personliga och yrkesmässiga sammanhang.</a:t>
            </a:r>
          </a:p>
        </p:txBody>
      </p:sp>
      <p:sp>
        <p:nvSpPr>
          <p:cNvPr id="15" name="CasellaDiTesto 14">
            <a:extLst>
              <a:ext uri="{FF2B5EF4-FFF2-40B4-BE49-F238E27FC236}">
                <a16:creationId xmlns:a16="http://schemas.microsoft.com/office/drawing/2014/main" id="{1B0747A2-DEFC-0558-710C-57A042CE50CA}"/>
              </a:ext>
            </a:extLst>
          </p:cNvPr>
          <p:cNvSpPr txBox="1"/>
          <p:nvPr/>
        </p:nvSpPr>
        <p:spPr>
          <a:xfrm>
            <a:off x="2152284" y="4143403"/>
            <a:ext cx="9411182" cy="830997"/>
          </a:xfrm>
          <a:prstGeom prst="rect">
            <a:avLst/>
          </a:prstGeom>
          <a:noFill/>
          <a:ln>
            <a:solidFill>
              <a:schemeClr val="tx1">
                <a:lumMod val="65000"/>
                <a:lumOff val="35000"/>
              </a:schemeClr>
            </a:solidFill>
          </a:ln>
        </p:spPr>
        <p:txBody>
          <a:bodyPr wrap="square">
            <a:spAutoFit/>
          </a:bodyPr>
          <a:lstStyle/>
          <a:p>
            <a:pPr algn="just"/>
            <a:r>
              <a:rPr lang="en-US" sz="1600" b="1" dirty="0" err="1">
                <a:solidFill>
                  <a:schemeClr val="tx1">
                    <a:lumMod val="65000"/>
                    <a:lumOff val="35000"/>
                  </a:schemeClr>
                </a:solidFill>
              </a:rPr>
              <a:t>Lagarbete</a:t>
            </a:r>
            <a:r>
              <a:rPr lang="en-US" sz="1600" b="1" dirty="0">
                <a:solidFill>
                  <a:schemeClr val="tx1">
                    <a:lumMod val="65000"/>
                    <a:lumOff val="35000"/>
                  </a:schemeClr>
                </a:solidFill>
              </a:rPr>
              <a:t> </a:t>
            </a:r>
            <a:r>
              <a:rPr lang="en-US" sz="1600" kern="100" dirty="0">
                <a:solidFill>
                  <a:schemeClr val="tx1">
                    <a:lumMod val="65000"/>
                    <a:lumOff val="35000"/>
                  </a:schemeClr>
                </a:solidFill>
                <a:effectLst/>
                <a:ea typeface="Calibri" panose="020F0502020204030204" pitchFamily="34" charset="0"/>
                <a:cs typeface="Times New Roman" panose="02020603050405020304" pitchFamily="18" charset="0"/>
              </a:rPr>
              <a:t>kombinerar alla teammedlemmars individuella ansträngningar för att uppnå ett mål, övervakas vanligtvis av en teamledare och de som ingår i ett team delegeras individuella uppgifter för att bidra till teamets slutmål.</a:t>
            </a:r>
            <a:endParaRPr lang="it-IT" sz="1600" dirty="0">
              <a:solidFill>
                <a:schemeClr val="tx1">
                  <a:lumMod val="65000"/>
                  <a:lumOff val="35000"/>
                </a:schemeClr>
              </a:solidFill>
            </a:endParaRPr>
          </a:p>
        </p:txBody>
      </p:sp>
      <p:pic>
        <p:nvPicPr>
          <p:cNvPr id="16" name="Immagine 15">
            <a:extLst>
              <a:ext uri="{FF2B5EF4-FFF2-40B4-BE49-F238E27FC236}">
                <a16:creationId xmlns:a16="http://schemas.microsoft.com/office/drawing/2014/main" id="{0B4115D0-29AF-F60A-598F-0B6187436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1970" y="1423291"/>
            <a:ext cx="4705625" cy="2129609"/>
          </a:xfrm>
          <a:prstGeom prst="rect">
            <a:avLst/>
          </a:prstGeom>
        </p:spPr>
      </p:pic>
      <p:pic>
        <p:nvPicPr>
          <p:cNvPr id="17" name="Immagine 16">
            <a:extLst>
              <a:ext uri="{FF2B5EF4-FFF2-40B4-BE49-F238E27FC236}">
                <a16:creationId xmlns:a16="http://schemas.microsoft.com/office/drawing/2014/main" id="{52054517-C6B0-4028-90DD-8EE792C63E68}"/>
              </a:ext>
            </a:extLst>
          </p:cNvPr>
          <p:cNvPicPr>
            <a:picLocks noChangeAspect="1"/>
          </p:cNvPicPr>
          <p:nvPr/>
        </p:nvPicPr>
        <p:blipFill>
          <a:blip r:embed="rId3"/>
          <a:stretch>
            <a:fillRect/>
          </a:stretch>
        </p:blipFill>
        <p:spPr>
          <a:xfrm>
            <a:off x="346194" y="3614581"/>
            <a:ext cx="1585098" cy="1569856"/>
          </a:xfrm>
          <a:prstGeom prst="rect">
            <a:avLst/>
          </a:prstGeom>
        </p:spPr>
      </p:pic>
      <p:sp>
        <p:nvSpPr>
          <p:cNvPr id="18" name="CasellaDiTesto 17">
            <a:extLst>
              <a:ext uri="{FF2B5EF4-FFF2-40B4-BE49-F238E27FC236}">
                <a16:creationId xmlns:a16="http://schemas.microsoft.com/office/drawing/2014/main" id="{4EB790D9-AA2D-7048-18E0-F60313FEB451}"/>
              </a:ext>
            </a:extLst>
          </p:cNvPr>
          <p:cNvSpPr txBox="1"/>
          <p:nvPr/>
        </p:nvSpPr>
        <p:spPr>
          <a:xfrm>
            <a:off x="550504" y="5490229"/>
            <a:ext cx="9208353" cy="584775"/>
          </a:xfrm>
          <a:prstGeom prst="rect">
            <a:avLst/>
          </a:prstGeom>
          <a:noFill/>
          <a:ln>
            <a:solidFill>
              <a:schemeClr val="tx1">
                <a:lumMod val="65000"/>
                <a:lumOff val="35000"/>
              </a:schemeClr>
            </a:solidFill>
          </a:ln>
        </p:spPr>
        <p:txBody>
          <a:bodyPr wrap="square">
            <a:spAutoFit/>
          </a:bodyPr>
          <a:lstStyle/>
          <a:p>
            <a:pPr algn="just"/>
            <a:r>
              <a:rPr lang="en-US" sz="1600" b="1" dirty="0">
                <a:solidFill>
                  <a:schemeClr val="tx1">
                    <a:lumMod val="65000"/>
                    <a:lumOff val="35000"/>
                  </a:schemeClr>
                </a:solidFill>
              </a:rPr>
              <a:t>Samarbete </a:t>
            </a:r>
            <a:r>
              <a:rPr lang="en-US" sz="1600" kern="100" dirty="0">
                <a:solidFill>
                  <a:schemeClr val="tx1">
                    <a:lumMod val="65000"/>
                    <a:lumOff val="35000"/>
                  </a:schemeClr>
                </a:solidFill>
                <a:effectLst/>
                <a:ea typeface="Calibri" panose="020F0502020204030204" pitchFamily="34" charset="0"/>
                <a:cs typeface="Times New Roman" panose="02020603050405020304" pitchFamily="18" charset="0"/>
              </a:rPr>
              <a:t>innebär att människor slutför ett projekt kollektivt, arbetar tillsammans som jämlikar - vanligtvis utan en ledare - för att komma med idéer eller fatta beslut tillsammans för att uppnå ett mål.</a:t>
            </a:r>
            <a:endParaRPr lang="it-IT" sz="1600" dirty="0">
              <a:solidFill>
                <a:schemeClr val="tx1">
                  <a:lumMod val="65000"/>
                  <a:lumOff val="35000"/>
                </a:schemeClr>
              </a:solidFill>
            </a:endParaRPr>
          </a:p>
        </p:txBody>
      </p:sp>
      <p:pic>
        <p:nvPicPr>
          <p:cNvPr id="19" name="Immagine 18">
            <a:extLst>
              <a:ext uri="{FF2B5EF4-FFF2-40B4-BE49-F238E27FC236}">
                <a16:creationId xmlns:a16="http://schemas.microsoft.com/office/drawing/2014/main" id="{7814DE6B-FB5D-1976-14C5-1DDE649552A7}"/>
              </a:ext>
            </a:extLst>
          </p:cNvPr>
          <p:cNvPicPr>
            <a:picLocks noChangeAspect="1"/>
          </p:cNvPicPr>
          <p:nvPr/>
        </p:nvPicPr>
        <p:blipFill>
          <a:blip r:embed="rId4">
            <a:clrChange>
              <a:clrFrom>
                <a:srgbClr val="F8FAFB"/>
              </a:clrFrom>
              <a:clrTo>
                <a:srgbClr val="F8FAFB">
                  <a:alpha val="0"/>
                </a:srgbClr>
              </a:clrTo>
            </a:clrChange>
            <a:duotone>
              <a:schemeClr val="accent2">
                <a:shade val="45000"/>
                <a:satMod val="135000"/>
              </a:schemeClr>
              <a:prstClr val="white"/>
            </a:duotone>
          </a:blip>
          <a:stretch>
            <a:fillRect/>
          </a:stretch>
        </p:blipFill>
        <p:spPr>
          <a:xfrm>
            <a:off x="9978366" y="5030902"/>
            <a:ext cx="1585099" cy="1433287"/>
          </a:xfrm>
          <a:prstGeom prst="rect">
            <a:avLst/>
          </a:prstGeom>
        </p:spPr>
      </p:pic>
      <p:sp>
        <p:nvSpPr>
          <p:cNvPr id="20" name="CasellaDiTesto 19">
            <a:extLst>
              <a:ext uri="{FF2B5EF4-FFF2-40B4-BE49-F238E27FC236}">
                <a16:creationId xmlns:a16="http://schemas.microsoft.com/office/drawing/2014/main" id="{0678BE9C-C1A9-0BF4-AB0E-02DAD2733476}"/>
              </a:ext>
            </a:extLst>
          </p:cNvPr>
          <p:cNvSpPr txBox="1"/>
          <p:nvPr/>
        </p:nvSpPr>
        <p:spPr>
          <a:xfrm>
            <a:off x="559837" y="1625537"/>
            <a:ext cx="6830007" cy="646331"/>
          </a:xfrm>
          <a:prstGeom prst="rect">
            <a:avLst/>
          </a:prstGeom>
          <a:noFill/>
        </p:spPr>
        <p:txBody>
          <a:bodyPr wrap="square" rtlCol="0">
            <a:spAutoFit/>
          </a:bodyPr>
          <a:lstStyle/>
          <a:p>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En uppsättning förmågor och egenskaper som gör det möjligt för individer att arbeta effektivt med andra för att uppnå gemensamma mål och lösa problem.</a:t>
            </a:r>
            <a:endParaRPr lang="it-IT" b="1" dirty="0">
              <a:solidFill>
                <a:schemeClr val="tx1">
                  <a:lumMod val="65000"/>
                  <a:lumOff val="35000"/>
                </a:schemeClr>
              </a:solidFill>
            </a:endParaRPr>
          </a:p>
        </p:txBody>
      </p:sp>
    </p:spTree>
    <p:extLst>
      <p:ext uri="{BB962C8B-B14F-4D97-AF65-F5344CB8AC3E}">
        <p14:creationId xmlns:p14="http://schemas.microsoft.com/office/powerpoint/2010/main" val="4261903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Deras roll i företagets framgång</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a:t>
            </a:r>
            <a:r>
              <a:rPr lang="en-US" dirty="0" err="1"/>
              <a:t>Lagarbete</a:t>
            </a:r>
            <a:r>
              <a:rPr lang="en-US" dirty="0"/>
              <a:t> och samarbetsförmåga</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solidFill>
                  <a:schemeClr val="tx1">
                    <a:lumMod val="65000"/>
                    <a:lumOff val="35000"/>
                  </a:schemeClr>
                </a:solidFill>
              </a:rPr>
              <a:t>35</a:t>
            </a:fld>
            <a:endParaRPr lang="en-US" dirty="0">
              <a:solidFill>
                <a:schemeClr val="tx1">
                  <a:lumMod val="65000"/>
                  <a:lumOff val="35000"/>
                </a:schemeClr>
              </a:solidFill>
            </a:endParaRPr>
          </a:p>
        </p:txBody>
      </p:sp>
      <p:sp>
        <p:nvSpPr>
          <p:cNvPr id="8" name="CasellaDiTesto 7">
            <a:extLst>
              <a:ext uri="{FF2B5EF4-FFF2-40B4-BE49-F238E27FC236}">
                <a16:creationId xmlns:a16="http://schemas.microsoft.com/office/drawing/2014/main" id="{5CDE0865-68D4-CA9E-2B45-B256833262FC}"/>
              </a:ext>
            </a:extLst>
          </p:cNvPr>
          <p:cNvSpPr txBox="1"/>
          <p:nvPr/>
        </p:nvSpPr>
        <p:spPr>
          <a:xfrm>
            <a:off x="684386" y="1690688"/>
            <a:ext cx="10515600" cy="769441"/>
          </a:xfrm>
          <a:prstGeom prst="rect">
            <a:avLst/>
          </a:prstGeom>
          <a:noFill/>
        </p:spPr>
        <p:txBody>
          <a:bodyPr wrap="square" rtlCol="0">
            <a:spAutoFit/>
          </a:bodyPr>
          <a:lstStyle/>
          <a:p>
            <a:pPr algn="just"/>
            <a:r>
              <a:rPr lang="en-US"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2200" i="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Två huvuden är bättre än ett</a:t>
            </a:r>
            <a:r>
              <a:rPr lang="en-US"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kunde inte vara mer relevant! </a:t>
            </a:r>
            <a:r>
              <a:rPr lang="en-US" sz="2200" kern="100"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Lagarbete</a:t>
            </a:r>
            <a:r>
              <a:rPr lang="en-US"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/Teamwork och samarbete har i själva verket utvecklats till hörnstenen för framgång för företag.</a:t>
            </a:r>
            <a:endParaRPr lang="it-IT" sz="2200" b="1" dirty="0">
              <a:solidFill>
                <a:schemeClr val="tx1">
                  <a:lumMod val="65000"/>
                  <a:lumOff val="35000"/>
                </a:schemeClr>
              </a:solidFill>
            </a:endParaRPr>
          </a:p>
        </p:txBody>
      </p:sp>
      <p:sp>
        <p:nvSpPr>
          <p:cNvPr id="11" name="CasellaDiTesto 10">
            <a:extLst>
              <a:ext uri="{FF2B5EF4-FFF2-40B4-BE49-F238E27FC236}">
                <a16:creationId xmlns:a16="http://schemas.microsoft.com/office/drawing/2014/main" id="{1DCEEB5A-E7DF-0D15-ACF3-343A7EFCD975}"/>
              </a:ext>
            </a:extLst>
          </p:cNvPr>
          <p:cNvSpPr txBox="1"/>
          <p:nvPr/>
        </p:nvSpPr>
        <p:spPr>
          <a:xfrm>
            <a:off x="684386" y="2843921"/>
            <a:ext cx="4084224" cy="2462213"/>
          </a:xfrm>
          <a:prstGeom prst="rect">
            <a:avLst/>
          </a:prstGeom>
          <a:noFill/>
        </p:spPr>
        <p:txBody>
          <a:bodyPr wrap="square">
            <a:spAutoFit/>
          </a:bodyPr>
          <a:lstStyle/>
          <a:p>
            <a:pPr algn="just"/>
            <a:r>
              <a:rPr lang="en-GB"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 företag </a:t>
            </a:r>
            <a:r>
              <a:rPr lang="en-GB" sz="2200" kern="100"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som</a:t>
            </a:r>
            <a:r>
              <a:rPr lang="en-GB"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GB" sz="2200" b="1" kern="100" dirty="0" err="1">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lantgård</a:t>
            </a:r>
            <a:r>
              <a:rPr lang="en-GB" sz="22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GB" sz="22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som </a:t>
            </a:r>
            <a:r>
              <a:rPr lang="en-GB"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består av individer med </a:t>
            </a:r>
            <a:r>
              <a:rPr lang="en-GB" sz="2200" kern="100"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varierande</a:t>
            </a:r>
            <a:r>
              <a:rPr lang="en-GB"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GB" sz="2200" kern="100"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färdigheter</a:t>
            </a:r>
            <a:r>
              <a:rPr lang="en-GB"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erfarenheter och kunskaper, skapar teamwork en plattform där denna mångfald kan utnyttjas för det gemensamma bästa.</a:t>
            </a:r>
            <a:endParaRPr lang="it-IT" sz="2200" dirty="0">
              <a:solidFill>
                <a:schemeClr val="tx1">
                  <a:lumMod val="65000"/>
                  <a:lumOff val="35000"/>
                </a:schemeClr>
              </a:solidFill>
            </a:endParaRPr>
          </a:p>
        </p:txBody>
      </p:sp>
      <p:pic>
        <p:nvPicPr>
          <p:cNvPr id="12" name="Immagine 11">
            <a:extLst>
              <a:ext uri="{FF2B5EF4-FFF2-40B4-BE49-F238E27FC236}">
                <a16:creationId xmlns:a16="http://schemas.microsoft.com/office/drawing/2014/main" id="{C7DE8FA2-4517-9A08-EB38-24F445E696B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44137" y="2393184"/>
            <a:ext cx="6209663" cy="3912637"/>
          </a:xfrm>
          <a:prstGeom prst="rect">
            <a:avLst/>
          </a:prstGeom>
        </p:spPr>
      </p:pic>
      <p:sp>
        <p:nvSpPr>
          <p:cNvPr id="13" name="CasellaDiTesto 12">
            <a:extLst>
              <a:ext uri="{FF2B5EF4-FFF2-40B4-BE49-F238E27FC236}">
                <a16:creationId xmlns:a16="http://schemas.microsoft.com/office/drawing/2014/main" id="{0E058842-1DE7-791C-8434-EF10E16AC170}"/>
              </a:ext>
            </a:extLst>
          </p:cNvPr>
          <p:cNvSpPr txBox="1"/>
          <p:nvPr/>
        </p:nvSpPr>
        <p:spPr>
          <a:xfrm>
            <a:off x="9132951" y="6008043"/>
            <a:ext cx="2716927" cy="461665"/>
          </a:xfrm>
          <a:prstGeom prst="rect">
            <a:avLst/>
          </a:prstGeom>
          <a:noFill/>
        </p:spPr>
        <p:txBody>
          <a:bodyPr wrap="square">
            <a:spAutoFit/>
          </a:bodyPr>
          <a:lstStyle/>
          <a:p>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De fem stegen i förhandlingsanalysen (Källa: </a:t>
            </a: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hlinkClick r:id="rId3"/>
              </a:rPr>
              <a:t>Penn State University</a:t>
            </a: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ndParaRPr>
          </a:p>
        </p:txBody>
      </p:sp>
    </p:spTree>
    <p:extLst>
      <p:ext uri="{BB962C8B-B14F-4D97-AF65-F5344CB8AC3E}">
        <p14:creationId xmlns:p14="http://schemas.microsoft.com/office/powerpoint/2010/main" val="1813973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Effektiva team och deras egenskaper</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a:t>
            </a:r>
            <a:r>
              <a:rPr lang="en-US" dirty="0" err="1"/>
              <a:t>färdigheter</a:t>
            </a:r>
            <a:r>
              <a:rPr lang="en-US" dirty="0"/>
              <a:t> / </a:t>
            </a:r>
            <a:r>
              <a:rPr lang="en-US" dirty="0" err="1"/>
              <a:t>Ämne</a:t>
            </a:r>
            <a:r>
              <a:rPr lang="en-US" dirty="0"/>
              <a:t>: Mjuka färdigheter / </a:t>
            </a:r>
            <a:r>
              <a:rPr lang="en-US" dirty="0" err="1"/>
              <a:t>Delämne</a:t>
            </a:r>
            <a:r>
              <a:rPr lang="en-US" dirty="0"/>
              <a:t>: </a:t>
            </a:r>
            <a:r>
              <a:rPr lang="en-US" dirty="0" err="1"/>
              <a:t>Lagarbete</a:t>
            </a:r>
            <a:r>
              <a:rPr lang="en-US" dirty="0"/>
              <a:t> och samarbetsförmåga</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36</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747886" y="1509793"/>
            <a:ext cx="10515600" cy="3741665"/>
          </a:xfrm>
          <a:prstGeom prst="rect">
            <a:avLst/>
          </a:prstGeom>
          <a:noFill/>
        </p:spPr>
        <p:txBody>
          <a:bodyPr wrap="square" rtlCol="0">
            <a:spAutoFit/>
          </a:bodyPr>
          <a:lstStyle/>
          <a:p>
            <a:pPr algn="just">
              <a:lnSpc>
                <a:spcPct val="107000"/>
              </a:lnSpc>
              <a:spcAft>
                <a:spcPts val="800"/>
              </a:spcAft>
            </a:pP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Att bygga </a:t>
            </a:r>
            <a:r>
              <a:rPr lang="en-US" sz="20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effektiva team </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är inte bara en önskvärd egenskap utan en grundläggande nödvändighet för att nå framgång.</a:t>
            </a:r>
            <a:endParaRPr lang="en-US"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De kräver en genomtänkt strategi som tar hänsyn till både </a:t>
            </a:r>
            <a:r>
              <a:rPr lang="en-US" sz="20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individuella egenskaper </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och </a:t>
            </a:r>
            <a:r>
              <a:rPr lang="en-US" sz="20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dynamiken i gruppsamarbetet, </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samtidigt som man tillhandahåller ett ramverk för att utnyttja individernas olika talanger, färdigheter och erfarenheter för att kollektivt uppnå mål som skulle vara ouppnåeliga för en enskild person.</a:t>
            </a:r>
            <a:endParaRPr lang="en-US"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I detta syfte är det nödvändigt att definiera tydliga och specifika mål samt att tilldela roller och ansvar baserat på individuella styrkor och expertis, och alltid beakta möjligheten att bilda team med medlemmar som har olika färdigheter, bakgrunder och perspektiv.</a:t>
            </a:r>
          </a:p>
          <a:p>
            <a:pPr algn="just">
              <a:lnSpc>
                <a:spcPct val="107000"/>
              </a:lnSpc>
              <a:spcAft>
                <a:spcPts val="800"/>
              </a:spcAft>
            </a:pPr>
            <a:endParaRPr lang="it-IT" sz="24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9" name="Ovale 8">
            <a:extLst>
              <a:ext uri="{FF2B5EF4-FFF2-40B4-BE49-F238E27FC236}">
                <a16:creationId xmlns:a16="http://schemas.microsoft.com/office/drawing/2014/main" id="{0381328A-1934-14D1-985D-898E4C8EE7E3}"/>
              </a:ext>
            </a:extLst>
          </p:cNvPr>
          <p:cNvSpPr/>
          <p:nvPr/>
        </p:nvSpPr>
        <p:spPr>
          <a:xfrm>
            <a:off x="2950379" y="4909589"/>
            <a:ext cx="951722" cy="92333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T</a:t>
            </a:r>
          </a:p>
        </p:txBody>
      </p:sp>
      <p:sp>
        <p:nvSpPr>
          <p:cNvPr id="10" name="Ovale 9">
            <a:extLst>
              <a:ext uri="{FF2B5EF4-FFF2-40B4-BE49-F238E27FC236}">
                <a16:creationId xmlns:a16="http://schemas.microsoft.com/office/drawing/2014/main" id="{FA403E19-FAEE-BECC-2211-2AC644E2D032}"/>
              </a:ext>
            </a:extLst>
          </p:cNvPr>
          <p:cNvSpPr/>
          <p:nvPr/>
        </p:nvSpPr>
        <p:spPr>
          <a:xfrm>
            <a:off x="4778207" y="4909588"/>
            <a:ext cx="951722" cy="915379"/>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E</a:t>
            </a:r>
          </a:p>
        </p:txBody>
      </p:sp>
      <p:sp>
        <p:nvSpPr>
          <p:cNvPr id="11" name="Ovale 10">
            <a:extLst>
              <a:ext uri="{FF2B5EF4-FFF2-40B4-BE49-F238E27FC236}">
                <a16:creationId xmlns:a16="http://schemas.microsoft.com/office/drawing/2014/main" id="{5F1A6EA8-6F6A-AD31-0D48-68D75DD62CA1}"/>
              </a:ext>
            </a:extLst>
          </p:cNvPr>
          <p:cNvSpPr/>
          <p:nvPr/>
        </p:nvSpPr>
        <p:spPr>
          <a:xfrm>
            <a:off x="6586063" y="4909589"/>
            <a:ext cx="951722" cy="923330"/>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A</a:t>
            </a:r>
          </a:p>
        </p:txBody>
      </p:sp>
      <p:sp>
        <p:nvSpPr>
          <p:cNvPr id="12" name="Ovale 11">
            <a:extLst>
              <a:ext uri="{FF2B5EF4-FFF2-40B4-BE49-F238E27FC236}">
                <a16:creationId xmlns:a16="http://schemas.microsoft.com/office/drawing/2014/main" id="{B24DC67E-6BC7-FB56-AD63-FF42A405449F}"/>
              </a:ext>
            </a:extLst>
          </p:cNvPr>
          <p:cNvSpPr/>
          <p:nvPr/>
        </p:nvSpPr>
        <p:spPr>
          <a:xfrm>
            <a:off x="8232029" y="4909589"/>
            <a:ext cx="951722" cy="923330"/>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M</a:t>
            </a:r>
          </a:p>
        </p:txBody>
      </p:sp>
      <p:sp>
        <p:nvSpPr>
          <p:cNvPr id="14" name="CasellaDiTesto 13">
            <a:extLst>
              <a:ext uri="{FF2B5EF4-FFF2-40B4-BE49-F238E27FC236}">
                <a16:creationId xmlns:a16="http://schemas.microsoft.com/office/drawing/2014/main" id="{50B8F8A5-F128-0663-3D8E-C9161C8108D6}"/>
              </a:ext>
            </a:extLst>
          </p:cNvPr>
          <p:cNvSpPr txBox="1"/>
          <p:nvPr/>
        </p:nvSpPr>
        <p:spPr>
          <a:xfrm>
            <a:off x="2489200" y="5904706"/>
            <a:ext cx="1615439" cy="369332"/>
          </a:xfrm>
          <a:prstGeom prst="rect">
            <a:avLst/>
          </a:prstGeom>
          <a:noFill/>
        </p:spPr>
        <p:txBody>
          <a:bodyPr wrap="square">
            <a:spAutoFit/>
          </a:bodyPr>
          <a:lstStyle/>
          <a:p>
            <a:r>
              <a:rPr lang="en-US"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TILLSAMMANS</a:t>
            </a:r>
            <a:endParaRPr lang="it-IT" b="1" dirty="0"/>
          </a:p>
        </p:txBody>
      </p:sp>
      <p:sp>
        <p:nvSpPr>
          <p:cNvPr id="15" name="CasellaDiTesto 14">
            <a:extLst>
              <a:ext uri="{FF2B5EF4-FFF2-40B4-BE49-F238E27FC236}">
                <a16:creationId xmlns:a16="http://schemas.microsoft.com/office/drawing/2014/main" id="{F30B8680-02B8-5A67-8AA8-190F9DCB33FE}"/>
              </a:ext>
            </a:extLst>
          </p:cNvPr>
          <p:cNvSpPr txBox="1"/>
          <p:nvPr/>
        </p:nvSpPr>
        <p:spPr>
          <a:xfrm>
            <a:off x="4634165" y="5904706"/>
            <a:ext cx="1239806" cy="369332"/>
          </a:xfrm>
          <a:prstGeom prst="rect">
            <a:avLst/>
          </a:prstGeom>
          <a:noFill/>
        </p:spPr>
        <p:txBody>
          <a:bodyPr wrap="square">
            <a:spAutoFit/>
          </a:bodyPr>
          <a:lstStyle/>
          <a:p>
            <a:r>
              <a:rPr lang="en-US"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ALLA</a:t>
            </a:r>
            <a:endParaRPr lang="it-IT" b="1" dirty="0"/>
          </a:p>
        </p:txBody>
      </p:sp>
      <p:sp>
        <p:nvSpPr>
          <p:cNvPr id="16" name="CasellaDiTesto 15">
            <a:extLst>
              <a:ext uri="{FF2B5EF4-FFF2-40B4-BE49-F238E27FC236}">
                <a16:creationId xmlns:a16="http://schemas.microsoft.com/office/drawing/2014/main" id="{7B96E1E6-1D0C-7F87-A705-56AD67EC0B97}"/>
              </a:ext>
            </a:extLst>
          </p:cNvPr>
          <p:cNvSpPr txBox="1"/>
          <p:nvPr/>
        </p:nvSpPr>
        <p:spPr>
          <a:xfrm>
            <a:off x="6487848" y="5904706"/>
            <a:ext cx="1148151" cy="369332"/>
          </a:xfrm>
          <a:prstGeom prst="rect">
            <a:avLst/>
          </a:prstGeom>
          <a:noFill/>
        </p:spPr>
        <p:txBody>
          <a:bodyPr wrap="square">
            <a:spAutoFit/>
          </a:bodyPr>
          <a:lstStyle/>
          <a:p>
            <a:r>
              <a:rPr lang="en-US"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ACHIEVES</a:t>
            </a:r>
            <a:endParaRPr lang="it-IT" b="1" dirty="0"/>
          </a:p>
        </p:txBody>
      </p:sp>
      <p:sp>
        <p:nvSpPr>
          <p:cNvPr id="17" name="CasellaDiTesto 16">
            <a:extLst>
              <a:ext uri="{FF2B5EF4-FFF2-40B4-BE49-F238E27FC236}">
                <a16:creationId xmlns:a16="http://schemas.microsoft.com/office/drawing/2014/main" id="{9C6B6ECE-E344-A1FD-A30C-3C0C3BA79E7D}"/>
              </a:ext>
            </a:extLst>
          </p:cNvPr>
          <p:cNvSpPr txBox="1"/>
          <p:nvPr/>
        </p:nvSpPr>
        <p:spPr>
          <a:xfrm>
            <a:off x="8337290" y="5904706"/>
            <a:ext cx="846461" cy="369332"/>
          </a:xfrm>
          <a:prstGeom prst="rect">
            <a:avLst/>
          </a:prstGeom>
          <a:noFill/>
        </p:spPr>
        <p:txBody>
          <a:bodyPr wrap="square">
            <a:spAutoFit/>
          </a:bodyPr>
          <a:lstStyle/>
          <a:p>
            <a:r>
              <a:rPr lang="en-US"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MER</a:t>
            </a:r>
            <a:endParaRPr lang="it-IT" b="1" dirty="0"/>
          </a:p>
        </p:txBody>
      </p:sp>
    </p:spTree>
    <p:extLst>
      <p:ext uri="{BB962C8B-B14F-4D97-AF65-F5344CB8AC3E}">
        <p14:creationId xmlns:p14="http://schemas.microsoft.com/office/powerpoint/2010/main" val="1029197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Deras roll i företagets framgång</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a:t>
            </a:r>
            <a:r>
              <a:rPr lang="en-US" dirty="0" err="1"/>
              <a:t>färdigheter</a:t>
            </a:r>
            <a:r>
              <a:rPr lang="en-US" dirty="0"/>
              <a:t> /</a:t>
            </a:r>
            <a:r>
              <a:rPr lang="en-US" dirty="0" err="1"/>
              <a:t>Ämne</a:t>
            </a:r>
            <a:r>
              <a:rPr lang="en-US" dirty="0"/>
              <a:t>: Mjuka färdigheter / </a:t>
            </a:r>
            <a:r>
              <a:rPr lang="en-US" dirty="0" err="1"/>
              <a:t>Delämne</a:t>
            </a:r>
            <a:r>
              <a:rPr lang="en-US" dirty="0"/>
              <a:t>: </a:t>
            </a:r>
            <a:r>
              <a:rPr lang="en-US" dirty="0" err="1"/>
              <a:t>LAGarbete</a:t>
            </a:r>
            <a:r>
              <a:rPr lang="en-US" dirty="0"/>
              <a:t> och samarbetsförmåga</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37</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747886" y="1509793"/>
            <a:ext cx="10515600" cy="967765"/>
          </a:xfrm>
          <a:prstGeom prst="rect">
            <a:avLst/>
          </a:prstGeom>
          <a:noFill/>
        </p:spPr>
        <p:txBody>
          <a:bodyPr wrap="square" rtlCol="0">
            <a:spAutoFit/>
          </a:bodyPr>
          <a:lstStyle/>
          <a:p>
            <a:pPr algn="ctr">
              <a:lnSpc>
                <a:spcPct val="107000"/>
              </a:lnSpc>
              <a:spcAft>
                <a:spcPts val="800"/>
              </a:spcAft>
            </a:pPr>
            <a:r>
              <a:rPr lang="en-US"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De </a:t>
            </a:r>
            <a:r>
              <a:rPr lang="en-US" sz="24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grundläggande egenskaperna </a:t>
            </a:r>
            <a:r>
              <a:rPr lang="en-US"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hos effektiva team är</a:t>
            </a:r>
            <a:endParaRPr lang="it-IT" sz="240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800"/>
              </a:spcAft>
            </a:pPr>
            <a:endParaRPr lang="it-IT" sz="240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C7662168-47AC-D03B-A216-0792DFDEC88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773680" y="1943312"/>
            <a:ext cx="6473059" cy="4194181"/>
          </a:xfrm>
          <a:prstGeom prst="rect">
            <a:avLst/>
          </a:prstGeom>
        </p:spPr>
      </p:pic>
      <p:sp>
        <p:nvSpPr>
          <p:cNvPr id="8" name="CasellaDiTesto 7">
            <a:extLst>
              <a:ext uri="{FF2B5EF4-FFF2-40B4-BE49-F238E27FC236}">
                <a16:creationId xmlns:a16="http://schemas.microsoft.com/office/drawing/2014/main" id="{8716D004-3BEB-C0B2-7C70-D5A8D1414BD9}"/>
              </a:ext>
            </a:extLst>
          </p:cNvPr>
          <p:cNvSpPr txBox="1"/>
          <p:nvPr/>
        </p:nvSpPr>
        <p:spPr>
          <a:xfrm>
            <a:off x="8580120" y="5511987"/>
            <a:ext cx="2652886" cy="461665"/>
          </a:xfrm>
          <a:prstGeom prst="rect">
            <a:avLst/>
          </a:prstGeom>
          <a:noFill/>
        </p:spPr>
        <p:txBody>
          <a:bodyPr wrap="square">
            <a:spAutoFit/>
          </a:bodyPr>
          <a:lstStyle/>
          <a:p>
            <a:r>
              <a:rPr lang="en-GB" sz="1200" dirty="0">
                <a:solidFill>
                  <a:srgbClr val="000000"/>
                </a:solidFill>
                <a:effectLst/>
                <a:ea typeface="Times New Roman" panose="02020603050405020304" pitchFamily="18" charset="0"/>
                <a:cs typeface="Open Sans" panose="020B0606030504020204" pitchFamily="34" charset="0"/>
              </a:rPr>
              <a:t>De grundläggande egenskaperna hos effektiva team (Källa: </a:t>
            </a:r>
            <a:r>
              <a:rPr lang="en-GB" sz="1200" u="sng" dirty="0" err="1">
                <a:solidFill>
                  <a:srgbClr val="000000"/>
                </a:solidFill>
                <a:effectLst/>
                <a:ea typeface="Times New Roman" panose="02020603050405020304" pitchFamily="18" charset="0"/>
                <a:cs typeface="Open Sans" panose="020B0606030504020204" pitchFamily="34" charset="0"/>
                <a:hlinkClick r:id="rId4"/>
              </a:rPr>
              <a:t>CareerCliff</a:t>
            </a:r>
            <a:r>
              <a:rPr lang="en-GB" sz="1200" dirty="0">
                <a:solidFill>
                  <a:srgbClr val="000000"/>
                </a:solidFill>
                <a:effectLst/>
                <a:ea typeface="Times New Roman" panose="02020603050405020304" pitchFamily="18" charset="0"/>
                <a:cs typeface="Open Sans" panose="020B0606030504020204" pitchFamily="34" charset="0"/>
              </a:rPr>
              <a:t>)</a:t>
            </a:r>
            <a:endParaRPr lang="it-IT" sz="1200" dirty="0"/>
          </a:p>
        </p:txBody>
      </p:sp>
    </p:spTree>
    <p:extLst>
      <p:ext uri="{BB962C8B-B14F-4D97-AF65-F5344CB8AC3E}">
        <p14:creationId xmlns:p14="http://schemas.microsoft.com/office/powerpoint/2010/main" val="1702868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Fastställande av gemensamma mål</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a:t>
            </a:r>
            <a:r>
              <a:rPr lang="en-US" dirty="0" err="1"/>
              <a:t>Lagarbete</a:t>
            </a:r>
            <a:r>
              <a:rPr lang="en-US" dirty="0"/>
              <a:t> och samarbetsförmåga</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38</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747886" y="1509793"/>
            <a:ext cx="10515600" cy="1791837"/>
          </a:xfrm>
          <a:prstGeom prst="rect">
            <a:avLst/>
          </a:prstGeom>
          <a:noFill/>
        </p:spPr>
        <p:txBody>
          <a:bodyPr wrap="square" rtlCol="0">
            <a:spAutoFit/>
          </a:bodyPr>
          <a:lstStyle/>
          <a:p>
            <a:pPr algn="just">
              <a:lnSpc>
                <a:spcPct val="107000"/>
              </a:lnSpc>
              <a:spcAft>
                <a:spcPts val="600"/>
              </a:spcAft>
            </a:pPr>
            <a:r>
              <a:rPr lang="en-US" kern="100" dirty="0">
                <a:solidFill>
                  <a:schemeClr val="tx1">
                    <a:lumMod val="65000"/>
                    <a:lumOff val="35000"/>
                  </a:schemeClr>
                </a:solidFill>
                <a:ea typeface="Calibri" panose="020F0502020204030204" pitchFamily="34" charset="0"/>
                <a:cs typeface="Times New Roman" panose="02020603050405020304" pitchFamily="18" charset="0"/>
              </a:rPr>
              <a:t>En </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grundläggande aspekt av teamets framgång, eftersom det </a:t>
            </a: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ger en gemensam riktning och ett gemensamt syfte </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för alla teammedlemmar.</a:t>
            </a:r>
          </a:p>
          <a:p>
            <a:pPr marL="285750" indent="-285750" algn="just">
              <a:lnSpc>
                <a:spcPct val="107000"/>
              </a:lnSpc>
              <a:spcAft>
                <a:spcPts val="600"/>
              </a:spcAft>
              <a:buFont typeface="Arial" panose="020B0604020202020204" pitchFamily="34" charset="0"/>
              <a:buChar char="•"/>
            </a:pP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Den anpassar de olika talangerna, erfarenheterna och energierna hos individerna i ett team och </a:t>
            </a: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förvandlar en grupp människor till en sammanhängande enhet som </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arbetar tillsammans i harmoni mot ett enda mål.</a:t>
            </a:r>
            <a:endParaRPr lang="it-IT" dirty="0">
              <a:solidFill>
                <a:schemeClr val="tx1">
                  <a:lumMod val="65000"/>
                  <a:lumOff val="35000"/>
                </a:schemeClr>
              </a:solidFill>
            </a:endParaRPr>
          </a:p>
          <a:p>
            <a:pPr algn="just">
              <a:lnSpc>
                <a:spcPct val="107000"/>
              </a:lnSpc>
              <a:spcAft>
                <a:spcPts val="6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a:p>
            <a:pPr algn="just">
              <a:lnSpc>
                <a:spcPct val="107000"/>
              </a:lnSpc>
              <a:spcAft>
                <a:spcPts val="8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
        <p:nvSpPr>
          <p:cNvPr id="8" name="CasellaDiTesto 7">
            <a:extLst>
              <a:ext uri="{FF2B5EF4-FFF2-40B4-BE49-F238E27FC236}">
                <a16:creationId xmlns:a16="http://schemas.microsoft.com/office/drawing/2014/main" id="{8716D004-3BEB-C0B2-7C70-D5A8D1414BD9}"/>
              </a:ext>
            </a:extLst>
          </p:cNvPr>
          <p:cNvSpPr txBox="1"/>
          <p:nvPr/>
        </p:nvSpPr>
        <p:spPr>
          <a:xfrm>
            <a:off x="9281160" y="5569480"/>
            <a:ext cx="2652886" cy="646331"/>
          </a:xfrm>
          <a:prstGeom prst="rect">
            <a:avLst/>
          </a:prstGeom>
          <a:noFill/>
        </p:spPr>
        <p:txBody>
          <a:bodyPr wrap="square">
            <a:spAutoFit/>
          </a:bodyPr>
          <a:lstStyle/>
          <a:p>
            <a:r>
              <a:rPr lang="en-GB" sz="1200" dirty="0">
                <a:solidFill>
                  <a:srgbClr val="000000"/>
                </a:solidFill>
                <a:effectLst/>
                <a:ea typeface="Times New Roman" panose="02020603050405020304" pitchFamily="18" charset="0"/>
                <a:cs typeface="Open Sans" panose="020B0606030504020204" pitchFamily="34" charset="0"/>
              </a:rPr>
              <a:t>De grundläggande egenskaperna hos effektiva team (Källa: </a:t>
            </a:r>
            <a:r>
              <a:rPr lang="en-GB" sz="1200" u="sng" dirty="0" err="1">
                <a:solidFill>
                  <a:srgbClr val="000000"/>
                </a:solidFill>
                <a:effectLst/>
                <a:ea typeface="Times New Roman" panose="02020603050405020304" pitchFamily="18" charset="0"/>
                <a:cs typeface="Open Sans" panose="020B0606030504020204" pitchFamily="34" charset="0"/>
                <a:hlinkClick r:id="rId2"/>
              </a:rPr>
              <a:t>coachcounselcare</a:t>
            </a:r>
            <a:r>
              <a:rPr lang="en-GB" sz="1200" dirty="0">
                <a:solidFill>
                  <a:srgbClr val="000000"/>
                </a:solidFill>
                <a:effectLst/>
                <a:ea typeface="Times New Roman" panose="02020603050405020304" pitchFamily="18" charset="0"/>
                <a:cs typeface="Open Sans" panose="020B0606030504020204" pitchFamily="34" charset="0"/>
              </a:rPr>
              <a:t>)</a:t>
            </a:r>
            <a:endParaRPr lang="it-IT" sz="1200" dirty="0"/>
          </a:p>
        </p:txBody>
      </p:sp>
      <p:pic>
        <p:nvPicPr>
          <p:cNvPr id="4" name="Immagine 3">
            <a:extLst>
              <a:ext uri="{FF2B5EF4-FFF2-40B4-BE49-F238E27FC236}">
                <a16:creationId xmlns:a16="http://schemas.microsoft.com/office/drawing/2014/main" id="{C5A35AE9-7361-88AA-BBA7-1FE7B048B1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38331" y="2720231"/>
            <a:ext cx="6942829" cy="3518645"/>
          </a:xfrm>
          <a:prstGeom prst="rect">
            <a:avLst/>
          </a:prstGeom>
        </p:spPr>
      </p:pic>
    </p:spTree>
    <p:extLst>
      <p:ext uri="{BB962C8B-B14F-4D97-AF65-F5344CB8AC3E}">
        <p14:creationId xmlns:p14="http://schemas.microsoft.com/office/powerpoint/2010/main" val="3657476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Fastställande av gemensamma mål</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a:t>
            </a:r>
            <a:r>
              <a:rPr lang="en-US" dirty="0" err="1"/>
              <a:t>Lagarbete</a:t>
            </a:r>
            <a:r>
              <a:rPr lang="en-US" dirty="0"/>
              <a:t> och samarbetsförmåga</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39</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747886" y="1509793"/>
            <a:ext cx="10515600" cy="1418530"/>
          </a:xfrm>
          <a:prstGeom prst="rect">
            <a:avLst/>
          </a:prstGeom>
          <a:noFill/>
        </p:spPr>
        <p:txBody>
          <a:bodyPr wrap="square" rtlCol="0">
            <a:spAutoFit/>
          </a:bodyPr>
          <a:lstStyle/>
          <a:p>
            <a:pPr algn="just">
              <a:lnSpc>
                <a:spcPct val="107000"/>
              </a:lnSpc>
              <a:spcAft>
                <a:spcPts val="600"/>
              </a:spcAft>
            </a:pPr>
            <a:r>
              <a:rPr lang="en-US" kern="100" dirty="0">
                <a:solidFill>
                  <a:schemeClr val="tx1">
                    <a:lumMod val="65000"/>
                    <a:lumOff val="35000"/>
                  </a:schemeClr>
                </a:solidFill>
                <a:ea typeface="Calibri" panose="020F0502020204030204" pitchFamily="34" charset="0"/>
                <a:cs typeface="Times New Roman" panose="02020603050405020304" pitchFamily="18" charset="0"/>
              </a:rPr>
              <a:t>Det finns dock alltid en möjlighet att göra misstag när man försöker sätta upp gemensamma mål. De vanligaste är: </a:t>
            </a:r>
          </a:p>
          <a:p>
            <a:pPr algn="just">
              <a:lnSpc>
                <a:spcPct val="107000"/>
              </a:lnSpc>
              <a:spcAft>
                <a:spcPts val="6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a:p>
            <a:pPr algn="just">
              <a:lnSpc>
                <a:spcPct val="107000"/>
              </a:lnSpc>
              <a:spcAft>
                <a:spcPts val="8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
        <p:nvSpPr>
          <p:cNvPr id="8" name="CasellaDiTesto 7">
            <a:extLst>
              <a:ext uri="{FF2B5EF4-FFF2-40B4-BE49-F238E27FC236}">
                <a16:creationId xmlns:a16="http://schemas.microsoft.com/office/drawing/2014/main" id="{8716D004-3BEB-C0B2-7C70-D5A8D1414BD9}"/>
              </a:ext>
            </a:extLst>
          </p:cNvPr>
          <p:cNvSpPr txBox="1"/>
          <p:nvPr/>
        </p:nvSpPr>
        <p:spPr>
          <a:xfrm>
            <a:off x="3352800" y="6169581"/>
            <a:ext cx="4662196" cy="246221"/>
          </a:xfrm>
          <a:prstGeom prst="rect">
            <a:avLst/>
          </a:prstGeom>
          <a:noFill/>
        </p:spPr>
        <p:txBody>
          <a:bodyPr wrap="square">
            <a:spAutoFit/>
          </a:bodyPr>
          <a:lstStyle/>
          <a:p>
            <a:pPr algn="just">
              <a:spcAft>
                <a:spcPts val="1000"/>
              </a:spcAft>
            </a:pPr>
            <a:r>
              <a:rPr lang="en-GB" sz="1000" dirty="0">
                <a:effectLst/>
                <a:ea typeface="Times New Roman" panose="02020603050405020304" pitchFamily="18" charset="0"/>
                <a:cs typeface="Open Sans" panose="020B0606030504020204" pitchFamily="34" charset="0"/>
              </a:rPr>
              <a:t>De vanligaste misstagen när man sätter upp gemensamma mål (Källa: </a:t>
            </a:r>
            <a:r>
              <a:rPr lang="en-GB" sz="1000" u="sng" dirty="0" err="1">
                <a:effectLst/>
                <a:ea typeface="Times New Roman" panose="02020603050405020304" pitchFamily="18" charset="0"/>
                <a:cs typeface="Open Sans" panose="020B0606030504020204" pitchFamily="34" charset="0"/>
                <a:hlinkClick r:id="rId2">
                  <a:extLst>
                    <a:ext uri="{A12FA001-AC4F-418D-AE19-62706E023703}">
                      <ahyp:hlinkClr xmlns:ahyp="http://schemas.microsoft.com/office/drawing/2018/hyperlinkcolor" val="tx"/>
                    </a:ext>
                  </a:extLst>
                </a:hlinkClick>
              </a:rPr>
              <a:t>Projectcubicle</a:t>
            </a:r>
            <a:r>
              <a:rPr lang="en-GB" sz="1000" dirty="0">
                <a:effectLst/>
                <a:ea typeface="Times New Roman" panose="02020603050405020304" pitchFamily="18" charset="0"/>
                <a:cs typeface="Open Sans" panose="020B0606030504020204" pitchFamily="34" charset="0"/>
              </a:rPr>
              <a:t>)</a:t>
            </a:r>
            <a:endParaRPr lang="it-IT" sz="1000" dirty="0">
              <a:effectLst/>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011F62B4-5385-2755-FAD2-1B038861A80B}"/>
              </a:ext>
            </a:extLst>
          </p:cNvPr>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998796" y="1941274"/>
            <a:ext cx="7661008" cy="4252508"/>
          </a:xfrm>
          <a:prstGeom prst="rect">
            <a:avLst/>
          </a:prstGeom>
        </p:spPr>
      </p:pic>
    </p:spTree>
    <p:extLst>
      <p:ext uri="{BB962C8B-B14F-4D97-AF65-F5344CB8AC3E}">
        <p14:creationId xmlns:p14="http://schemas.microsoft.com/office/powerpoint/2010/main" val="4093555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p:txBody>
          <a:bodyPr/>
          <a:lstStyle/>
          <a:p>
            <a:r>
              <a:rPr lang="en-GB" dirty="0"/>
              <a:t>Interpersonell och effektiv kommunikation</a:t>
            </a:r>
          </a:p>
        </p:txBody>
      </p:sp>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Principer och nyckelelement för interpersonell och effektiv kommunikation</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t>4</a:t>
            </a:fld>
            <a:endParaRPr lang="en-US" dirty="0"/>
          </a:p>
        </p:txBody>
      </p:sp>
      <p:sp>
        <p:nvSpPr>
          <p:cNvPr id="6" name="CasellaDiTesto 5">
            <a:extLst>
              <a:ext uri="{FF2B5EF4-FFF2-40B4-BE49-F238E27FC236}">
                <a16:creationId xmlns:a16="http://schemas.microsoft.com/office/drawing/2014/main" id="{330ECDBB-9B0E-0E62-FB05-E1F28E5E3E2C}"/>
              </a:ext>
            </a:extLst>
          </p:cNvPr>
          <p:cNvSpPr txBox="1"/>
          <p:nvPr/>
        </p:nvSpPr>
        <p:spPr>
          <a:xfrm>
            <a:off x="2864094" y="1584182"/>
            <a:ext cx="3613872" cy="646331"/>
          </a:xfrm>
          <a:prstGeom prst="rect">
            <a:avLst/>
          </a:prstGeom>
          <a:solidFill>
            <a:schemeClr val="accent2"/>
          </a:solidFill>
          <a:ln>
            <a:solidFill>
              <a:schemeClr val="accent2"/>
            </a:solidFill>
          </a:ln>
        </p:spPr>
        <p:txBody>
          <a:bodyPr wrap="square" rtlCol="0">
            <a:spAutoFit/>
          </a:bodyPr>
          <a:lstStyle/>
          <a:p>
            <a:r>
              <a:rPr lang="en-US" b="1" kern="100" dirty="0">
                <a:solidFill>
                  <a:schemeClr val="bg1"/>
                </a:solidFill>
                <a:latin typeface="Calibri" panose="020F0502020204030204" pitchFamily="34" charset="0"/>
                <a:ea typeface="Calibri" panose="020F0502020204030204" pitchFamily="34" charset="0"/>
              </a:rPr>
              <a:t>INTERPERSONELL  KOMMUNIKATION</a:t>
            </a:r>
            <a:endParaRPr lang="it-IT" b="1" dirty="0">
              <a:solidFill>
                <a:schemeClr val="bg1"/>
              </a:solidFill>
            </a:endParaRPr>
          </a:p>
        </p:txBody>
      </p:sp>
      <p:sp>
        <p:nvSpPr>
          <p:cNvPr id="7" name="CasellaDiTesto 6">
            <a:extLst>
              <a:ext uri="{FF2B5EF4-FFF2-40B4-BE49-F238E27FC236}">
                <a16:creationId xmlns:a16="http://schemas.microsoft.com/office/drawing/2014/main" id="{6C734053-22FF-6AE8-A7B8-8E64E0D0FEB8}"/>
              </a:ext>
            </a:extLst>
          </p:cNvPr>
          <p:cNvSpPr txBox="1"/>
          <p:nvPr/>
        </p:nvSpPr>
        <p:spPr>
          <a:xfrm>
            <a:off x="8120905" y="1584182"/>
            <a:ext cx="3033835" cy="369332"/>
          </a:xfrm>
          <a:prstGeom prst="rect">
            <a:avLst/>
          </a:prstGeom>
          <a:solidFill>
            <a:schemeClr val="accent5">
              <a:lumMod val="75000"/>
            </a:schemeClr>
          </a:solidFill>
          <a:ln>
            <a:solidFill>
              <a:schemeClr val="accent5">
                <a:lumMod val="75000"/>
              </a:schemeClr>
            </a:solidFill>
          </a:ln>
        </p:spPr>
        <p:txBody>
          <a:bodyPr wrap="square" rtlCol="0">
            <a:spAutoFit/>
          </a:bodyPr>
          <a:lstStyle/>
          <a:p>
            <a:r>
              <a:rPr lang="en-US" b="1" kern="100">
                <a:solidFill>
                  <a:schemeClr val="bg1"/>
                </a:solidFill>
                <a:latin typeface="Calibri" panose="020F0502020204030204" pitchFamily="34" charset="0"/>
                <a:ea typeface="Calibri" panose="020F0502020204030204" pitchFamily="34" charset="0"/>
              </a:rPr>
              <a:t>EFFEKTIV KOMMUNIKATION</a:t>
            </a:r>
            <a:endParaRPr lang="it-IT" b="1" dirty="0">
              <a:solidFill>
                <a:schemeClr val="bg1"/>
              </a:solidFill>
            </a:endParaRPr>
          </a:p>
        </p:txBody>
      </p:sp>
      <p:pic>
        <p:nvPicPr>
          <p:cNvPr id="8" name="Immagine 7">
            <a:extLst>
              <a:ext uri="{FF2B5EF4-FFF2-40B4-BE49-F238E27FC236}">
                <a16:creationId xmlns:a16="http://schemas.microsoft.com/office/drawing/2014/main" id="{13495949-E113-9788-4E26-ECCD0AB611FE}"/>
              </a:ext>
            </a:extLst>
          </p:cNvPr>
          <p:cNvPicPr>
            <a:picLocks noChangeAspect="1"/>
          </p:cNvPicPr>
          <p:nvPr/>
        </p:nvPicPr>
        <p:blipFill>
          <a:blip r:embed="rId2"/>
          <a:stretch>
            <a:fillRect/>
          </a:stretch>
        </p:blipFill>
        <p:spPr>
          <a:xfrm>
            <a:off x="802331" y="5368574"/>
            <a:ext cx="866627" cy="769131"/>
          </a:xfrm>
          <a:prstGeom prst="rect">
            <a:avLst/>
          </a:prstGeom>
        </p:spPr>
      </p:pic>
      <p:pic>
        <p:nvPicPr>
          <p:cNvPr id="9" name="Immagine 8">
            <a:extLst>
              <a:ext uri="{FF2B5EF4-FFF2-40B4-BE49-F238E27FC236}">
                <a16:creationId xmlns:a16="http://schemas.microsoft.com/office/drawing/2014/main" id="{CFB061A0-9236-B9E8-AC61-956A0C52E007}"/>
              </a:ext>
            </a:extLst>
          </p:cNvPr>
          <p:cNvPicPr>
            <a:picLocks noChangeAspect="1"/>
          </p:cNvPicPr>
          <p:nvPr/>
        </p:nvPicPr>
        <p:blipFill>
          <a:blip r:embed="rId3">
            <a:clrChange>
              <a:clrFrom>
                <a:srgbClr val="F8FAFB"/>
              </a:clrFrom>
              <a:clrTo>
                <a:srgbClr val="F8FAFB">
                  <a:alpha val="0"/>
                </a:srgbClr>
              </a:clrTo>
            </a:clrChange>
          </a:blip>
          <a:stretch>
            <a:fillRect/>
          </a:stretch>
        </p:blipFill>
        <p:spPr>
          <a:xfrm>
            <a:off x="769215" y="3814665"/>
            <a:ext cx="932858" cy="805123"/>
          </a:xfrm>
          <a:prstGeom prst="rect">
            <a:avLst/>
          </a:prstGeom>
        </p:spPr>
      </p:pic>
      <p:pic>
        <p:nvPicPr>
          <p:cNvPr id="10" name="Immagine 9">
            <a:extLst>
              <a:ext uri="{FF2B5EF4-FFF2-40B4-BE49-F238E27FC236}">
                <a16:creationId xmlns:a16="http://schemas.microsoft.com/office/drawing/2014/main" id="{F187BE64-C7DF-9E1E-9369-893852DE8488}"/>
              </a:ext>
            </a:extLst>
          </p:cNvPr>
          <p:cNvPicPr>
            <a:picLocks noChangeAspect="1"/>
          </p:cNvPicPr>
          <p:nvPr/>
        </p:nvPicPr>
        <p:blipFill>
          <a:blip r:embed="rId4">
            <a:clrChange>
              <a:clrFrom>
                <a:srgbClr val="F8FAFB"/>
              </a:clrFrom>
              <a:clrTo>
                <a:srgbClr val="F8FAFB">
                  <a:alpha val="0"/>
                </a:srgbClr>
              </a:clrTo>
            </a:clrChange>
          </a:blip>
          <a:stretch>
            <a:fillRect/>
          </a:stretch>
        </p:blipFill>
        <p:spPr>
          <a:xfrm>
            <a:off x="752567" y="2079657"/>
            <a:ext cx="966157" cy="914399"/>
          </a:xfrm>
          <a:prstGeom prst="rect">
            <a:avLst/>
          </a:prstGeom>
        </p:spPr>
      </p:pic>
      <p:sp>
        <p:nvSpPr>
          <p:cNvPr id="11" name="CasellaDiTesto 10">
            <a:extLst>
              <a:ext uri="{FF2B5EF4-FFF2-40B4-BE49-F238E27FC236}">
                <a16:creationId xmlns:a16="http://schemas.microsoft.com/office/drawing/2014/main" id="{604CC5B9-FBAD-DB6D-144A-502BB72E6E6D}"/>
              </a:ext>
            </a:extLst>
          </p:cNvPr>
          <p:cNvSpPr txBox="1"/>
          <p:nvPr/>
        </p:nvSpPr>
        <p:spPr>
          <a:xfrm>
            <a:off x="399844" y="3117009"/>
            <a:ext cx="1671599" cy="369332"/>
          </a:xfrm>
          <a:prstGeom prst="rect">
            <a:avLst/>
          </a:prstGeom>
          <a:noFill/>
        </p:spPr>
        <p:txBody>
          <a:bodyPr wrap="square" rtlCol="0">
            <a:spAutoFit/>
          </a:bodyPr>
          <a:lstStyle/>
          <a:p>
            <a:pPr algn="ctr"/>
            <a:r>
              <a:rPr lang="it-IT" b="1" i="1" dirty="0">
                <a:solidFill>
                  <a:schemeClr val="tx1">
                    <a:lumMod val="65000"/>
                    <a:lumOff val="35000"/>
                  </a:schemeClr>
                </a:solidFill>
              </a:rPr>
              <a:t>Definition</a:t>
            </a:r>
          </a:p>
        </p:txBody>
      </p:sp>
      <p:sp>
        <p:nvSpPr>
          <p:cNvPr id="12" name="CasellaDiTesto 11">
            <a:extLst>
              <a:ext uri="{FF2B5EF4-FFF2-40B4-BE49-F238E27FC236}">
                <a16:creationId xmlns:a16="http://schemas.microsoft.com/office/drawing/2014/main" id="{2EDC3A55-CBCD-ACFB-8FBB-ED53DAC672C2}"/>
              </a:ext>
            </a:extLst>
          </p:cNvPr>
          <p:cNvSpPr txBox="1"/>
          <p:nvPr/>
        </p:nvSpPr>
        <p:spPr>
          <a:xfrm>
            <a:off x="399844" y="4637353"/>
            <a:ext cx="1671599" cy="369332"/>
          </a:xfrm>
          <a:prstGeom prst="rect">
            <a:avLst/>
          </a:prstGeom>
          <a:noFill/>
        </p:spPr>
        <p:txBody>
          <a:bodyPr wrap="square" rtlCol="0">
            <a:spAutoFit/>
          </a:bodyPr>
          <a:lstStyle/>
          <a:p>
            <a:pPr algn="ctr"/>
            <a:r>
              <a:rPr lang="it-IT" b="1" i="1" dirty="0">
                <a:solidFill>
                  <a:schemeClr val="tx1">
                    <a:lumMod val="65000"/>
                    <a:lumOff val="35000"/>
                  </a:schemeClr>
                </a:solidFill>
              </a:rPr>
              <a:t>Omfattning</a:t>
            </a:r>
          </a:p>
        </p:txBody>
      </p:sp>
      <p:sp>
        <p:nvSpPr>
          <p:cNvPr id="13" name="CasellaDiTesto 12">
            <a:extLst>
              <a:ext uri="{FF2B5EF4-FFF2-40B4-BE49-F238E27FC236}">
                <a16:creationId xmlns:a16="http://schemas.microsoft.com/office/drawing/2014/main" id="{581F228E-1DEF-82FE-3787-38A9F8BADB62}"/>
              </a:ext>
            </a:extLst>
          </p:cNvPr>
          <p:cNvSpPr txBox="1"/>
          <p:nvPr/>
        </p:nvSpPr>
        <p:spPr>
          <a:xfrm>
            <a:off x="349884" y="6073332"/>
            <a:ext cx="1671599" cy="369332"/>
          </a:xfrm>
          <a:prstGeom prst="rect">
            <a:avLst/>
          </a:prstGeom>
          <a:noFill/>
        </p:spPr>
        <p:txBody>
          <a:bodyPr wrap="square" rtlCol="0">
            <a:spAutoFit/>
          </a:bodyPr>
          <a:lstStyle/>
          <a:p>
            <a:pPr algn="ctr"/>
            <a:r>
              <a:rPr lang="it-IT" b="1" i="1" dirty="0">
                <a:solidFill>
                  <a:schemeClr val="tx1">
                    <a:lumMod val="65000"/>
                    <a:lumOff val="35000"/>
                  </a:schemeClr>
                </a:solidFill>
              </a:rPr>
              <a:t>Fokus</a:t>
            </a:r>
          </a:p>
        </p:txBody>
      </p:sp>
      <p:cxnSp>
        <p:nvCxnSpPr>
          <p:cNvPr id="14" name="Connettore diritto 13">
            <a:extLst>
              <a:ext uri="{FF2B5EF4-FFF2-40B4-BE49-F238E27FC236}">
                <a16:creationId xmlns:a16="http://schemas.microsoft.com/office/drawing/2014/main" id="{73D89020-BBA3-5B34-1D6A-9C8E7E202F6F}"/>
              </a:ext>
            </a:extLst>
          </p:cNvPr>
          <p:cNvCxnSpPr/>
          <p:nvPr/>
        </p:nvCxnSpPr>
        <p:spPr>
          <a:xfrm>
            <a:off x="581991" y="3581591"/>
            <a:ext cx="1087755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A9487ABC-56F7-8E15-9398-98B7F2CEECCA}"/>
              </a:ext>
            </a:extLst>
          </p:cNvPr>
          <p:cNvCxnSpPr/>
          <p:nvPr/>
        </p:nvCxnSpPr>
        <p:spPr>
          <a:xfrm>
            <a:off x="581991" y="5132717"/>
            <a:ext cx="1087755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ED139CEF-FE1C-6A2F-3B5C-DE2D964F175F}"/>
              </a:ext>
            </a:extLst>
          </p:cNvPr>
          <p:cNvSpPr txBox="1"/>
          <p:nvPr/>
        </p:nvSpPr>
        <p:spPr>
          <a:xfrm>
            <a:off x="2731501" y="2461069"/>
            <a:ext cx="3879055" cy="523220"/>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utbyte av information, idéer, tankar och känslor mellan individer</a:t>
            </a:r>
            <a:endParaRPr lang="it-IT" sz="1400" dirty="0">
              <a:solidFill>
                <a:schemeClr val="tx1">
                  <a:lumMod val="65000"/>
                  <a:lumOff val="35000"/>
                </a:schemeClr>
              </a:solidFill>
            </a:endParaRPr>
          </a:p>
        </p:txBody>
      </p:sp>
      <p:sp>
        <p:nvSpPr>
          <p:cNvPr id="17" name="CasellaDiTesto 16">
            <a:extLst>
              <a:ext uri="{FF2B5EF4-FFF2-40B4-BE49-F238E27FC236}">
                <a16:creationId xmlns:a16="http://schemas.microsoft.com/office/drawing/2014/main" id="{8C550B2D-6BB2-027F-EFCB-44536A6FA056}"/>
              </a:ext>
            </a:extLst>
          </p:cNvPr>
          <p:cNvSpPr txBox="1"/>
          <p:nvPr/>
        </p:nvSpPr>
        <p:spPr>
          <a:xfrm>
            <a:off x="2731501" y="4114133"/>
            <a:ext cx="3823422" cy="523220"/>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personliga relationer, oavsett om de är yrkesmässiga eller personliga till sin natur</a:t>
            </a:r>
            <a:endParaRPr lang="it-IT" sz="1400" kern="100" dirty="0">
              <a:solidFill>
                <a:schemeClr val="tx1">
                  <a:lumMod val="65000"/>
                  <a:lumOff val="35000"/>
                </a:schemeClr>
              </a:solidFill>
              <a:ea typeface="Calibri" panose="020F0502020204030204" pitchFamily="34" charset="0"/>
            </a:endParaRPr>
          </a:p>
        </p:txBody>
      </p:sp>
      <p:sp>
        <p:nvSpPr>
          <p:cNvPr id="18" name="CasellaDiTesto 17">
            <a:extLst>
              <a:ext uri="{FF2B5EF4-FFF2-40B4-BE49-F238E27FC236}">
                <a16:creationId xmlns:a16="http://schemas.microsoft.com/office/drawing/2014/main" id="{EE17AAF4-28A9-A715-47FA-D108D728963C}"/>
              </a:ext>
            </a:extLst>
          </p:cNvPr>
          <p:cNvSpPr txBox="1"/>
          <p:nvPr/>
        </p:nvSpPr>
        <p:spPr>
          <a:xfrm>
            <a:off x="2864094" y="5601989"/>
            <a:ext cx="3613872" cy="523220"/>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bygga relationer och upprätthålla kvaliteten på interaktioner</a:t>
            </a:r>
            <a:endParaRPr lang="it-IT" sz="1400" dirty="0">
              <a:solidFill>
                <a:schemeClr val="tx1">
                  <a:lumMod val="65000"/>
                  <a:lumOff val="35000"/>
                </a:schemeClr>
              </a:solidFill>
            </a:endParaRPr>
          </a:p>
        </p:txBody>
      </p:sp>
      <p:sp>
        <p:nvSpPr>
          <p:cNvPr id="19" name="CasellaDiTesto 18">
            <a:extLst>
              <a:ext uri="{FF2B5EF4-FFF2-40B4-BE49-F238E27FC236}">
                <a16:creationId xmlns:a16="http://schemas.microsoft.com/office/drawing/2014/main" id="{71463B48-8ED6-4C53-3A65-8792CD6B0EB3}"/>
              </a:ext>
            </a:extLst>
          </p:cNvPr>
          <p:cNvSpPr txBox="1"/>
          <p:nvPr/>
        </p:nvSpPr>
        <p:spPr>
          <a:xfrm>
            <a:off x="8120904" y="2461069"/>
            <a:ext cx="3033835" cy="523220"/>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Förmåga att förmedla ett budskap på ett klart, </a:t>
            </a:r>
            <a:r>
              <a:rPr lang="en-US" sz="1400" kern="100" dirty="0" err="1">
                <a:solidFill>
                  <a:schemeClr val="tx1">
                    <a:lumMod val="65000"/>
                    <a:lumOff val="35000"/>
                  </a:schemeClr>
                </a:solidFill>
                <a:effectLst/>
                <a:ea typeface="Calibri" panose="020F0502020204030204" pitchFamily="34" charset="0"/>
              </a:rPr>
              <a:t>kortfattad</a:t>
            </a:r>
            <a:r>
              <a:rPr lang="en-US" sz="1400" kern="100" dirty="0">
                <a:solidFill>
                  <a:schemeClr val="tx1">
                    <a:lumMod val="65000"/>
                    <a:lumOff val="35000"/>
                  </a:schemeClr>
                </a:solidFill>
                <a:effectLst/>
                <a:ea typeface="Calibri" panose="020F0502020204030204" pitchFamily="34" charset="0"/>
              </a:rPr>
              <a:t> </a:t>
            </a:r>
            <a:r>
              <a:rPr lang="en-US" sz="1400" kern="100" dirty="0" err="1">
                <a:solidFill>
                  <a:schemeClr val="tx1">
                    <a:lumMod val="65000"/>
                    <a:lumOff val="35000"/>
                  </a:schemeClr>
                </a:solidFill>
                <a:effectLst/>
                <a:ea typeface="Calibri" panose="020F0502020204030204" pitchFamily="34" charset="0"/>
              </a:rPr>
              <a:t>och</a:t>
            </a:r>
            <a:r>
              <a:rPr lang="en-US" sz="1400" kern="100" dirty="0">
                <a:solidFill>
                  <a:schemeClr val="tx1">
                    <a:lumMod val="65000"/>
                    <a:lumOff val="35000"/>
                  </a:schemeClr>
                </a:solidFill>
                <a:effectLst/>
                <a:ea typeface="Calibri" panose="020F0502020204030204" pitchFamily="34" charset="0"/>
              </a:rPr>
              <a:t> </a:t>
            </a:r>
            <a:r>
              <a:rPr lang="en-US" sz="1400" kern="100" dirty="0" err="1">
                <a:solidFill>
                  <a:schemeClr val="tx1">
                    <a:lumMod val="65000"/>
                    <a:lumOff val="35000"/>
                  </a:schemeClr>
                </a:solidFill>
                <a:ea typeface="Calibri" panose="020F0502020204030204" pitchFamily="34" charset="0"/>
              </a:rPr>
              <a:t>effektfull</a:t>
            </a:r>
            <a:r>
              <a:rPr lang="en-US" sz="1400" kern="100" dirty="0">
                <a:solidFill>
                  <a:schemeClr val="tx1">
                    <a:lumMod val="65000"/>
                    <a:lumOff val="35000"/>
                  </a:schemeClr>
                </a:solidFill>
                <a:effectLst/>
                <a:ea typeface="Calibri" panose="020F0502020204030204" pitchFamily="34" charset="0"/>
              </a:rPr>
              <a:t> sätt.</a:t>
            </a:r>
            <a:endParaRPr lang="it-IT" sz="1400" dirty="0">
              <a:solidFill>
                <a:schemeClr val="tx1">
                  <a:lumMod val="65000"/>
                  <a:lumOff val="35000"/>
                </a:schemeClr>
              </a:solidFill>
            </a:endParaRPr>
          </a:p>
        </p:txBody>
      </p:sp>
      <p:sp>
        <p:nvSpPr>
          <p:cNvPr id="20" name="CasellaDiTesto 19">
            <a:extLst>
              <a:ext uri="{FF2B5EF4-FFF2-40B4-BE49-F238E27FC236}">
                <a16:creationId xmlns:a16="http://schemas.microsoft.com/office/drawing/2014/main" id="{65E88DE8-2D9B-FB92-4D12-56076502A282}"/>
              </a:ext>
            </a:extLst>
          </p:cNvPr>
          <p:cNvSpPr txBox="1"/>
          <p:nvPr/>
        </p:nvSpPr>
        <p:spPr>
          <a:xfrm>
            <a:off x="8120904" y="4006411"/>
            <a:ext cx="3033835" cy="738664"/>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både interpersonella och bredare organisatoriska eller offentliga kommunikationssammanhang</a:t>
            </a:r>
            <a:endParaRPr lang="it-IT" sz="1400" dirty="0">
              <a:solidFill>
                <a:schemeClr val="tx1">
                  <a:lumMod val="65000"/>
                  <a:lumOff val="35000"/>
                </a:schemeClr>
              </a:solidFill>
            </a:endParaRPr>
          </a:p>
        </p:txBody>
      </p:sp>
      <p:sp>
        <p:nvSpPr>
          <p:cNvPr id="21" name="CasellaDiTesto 20">
            <a:extLst>
              <a:ext uri="{FF2B5EF4-FFF2-40B4-BE49-F238E27FC236}">
                <a16:creationId xmlns:a16="http://schemas.microsoft.com/office/drawing/2014/main" id="{CC891463-029B-82A6-D4F8-90F14B476216}"/>
              </a:ext>
            </a:extLst>
          </p:cNvPr>
          <p:cNvSpPr txBox="1"/>
          <p:nvPr/>
        </p:nvSpPr>
        <p:spPr>
          <a:xfrm>
            <a:off x="8120904" y="5347933"/>
            <a:ext cx="3033835" cy="954107"/>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framgångsrik överföring av information eller idéer, som säkerställer att meddelandet levereras och tas emot på avsett sätt</a:t>
            </a:r>
            <a:endParaRPr lang="it-IT" sz="1400" dirty="0">
              <a:solidFill>
                <a:schemeClr val="tx1">
                  <a:lumMod val="65000"/>
                  <a:lumOff val="35000"/>
                </a:schemeClr>
              </a:solidFill>
            </a:endParaRPr>
          </a:p>
        </p:txBody>
      </p:sp>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36FB6716-2C44-FE02-73B5-D3B52DE2CB3C}"/>
              </a:ext>
            </a:extLst>
          </p:cNvPr>
          <p:cNvPicPr>
            <a:picLocks noChangeAspect="1"/>
          </p:cNvPicPr>
          <p:nvPr/>
        </p:nvPicPr>
        <p:blipFill>
          <a:blip r:embed="rId2"/>
          <a:stretch>
            <a:fillRect/>
          </a:stretch>
        </p:blipFill>
        <p:spPr>
          <a:xfrm>
            <a:off x="4199918" y="2552458"/>
            <a:ext cx="6925282" cy="3777427"/>
          </a:xfrm>
          <a:prstGeom prst="rect">
            <a:avLst/>
          </a:prstGeom>
        </p:spPr>
      </p:pic>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Konfliktlösning</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40</a:t>
            </a:fld>
            <a:endParaRPr lang="en-US" dirty="0"/>
          </a:p>
        </p:txBody>
      </p:sp>
      <p:sp>
        <p:nvSpPr>
          <p:cNvPr id="12" name="CasellaDiTesto 11">
            <a:extLst>
              <a:ext uri="{FF2B5EF4-FFF2-40B4-BE49-F238E27FC236}">
                <a16:creationId xmlns:a16="http://schemas.microsoft.com/office/drawing/2014/main" id="{A0DBA3EE-89BE-E932-D7E1-41654DCA6FF8}"/>
              </a:ext>
            </a:extLst>
          </p:cNvPr>
          <p:cNvSpPr txBox="1"/>
          <p:nvPr/>
        </p:nvSpPr>
        <p:spPr>
          <a:xfrm>
            <a:off x="550505" y="1445794"/>
            <a:ext cx="10879493" cy="671915"/>
          </a:xfrm>
          <a:prstGeom prst="rect">
            <a:avLst/>
          </a:prstGeom>
          <a:noFill/>
        </p:spPr>
        <p:txBody>
          <a:bodyPr wrap="square" rtlCol="0">
            <a:spAutoFit/>
          </a:bodyPr>
          <a:lstStyle/>
          <a:p>
            <a:pPr algn="just">
              <a:lnSpc>
                <a:spcPct val="107000"/>
              </a:lnSpc>
              <a:spcAft>
                <a:spcPts val="600"/>
              </a:spcAft>
            </a:pPr>
            <a:r>
              <a:rPr lang="en-US" sz="1800" kern="100" dirty="0">
                <a:effectLst/>
                <a:ea typeface="Calibri" panose="020F0502020204030204" pitchFamily="34" charset="0"/>
                <a:cs typeface="Times New Roman" panose="02020603050405020304" pitchFamily="18" charset="0"/>
              </a:rPr>
              <a:t>Kritisk aspekt av teamarbete, eftersom </a:t>
            </a:r>
            <a:r>
              <a:rPr lang="en-US" sz="1800" b="1" kern="100" dirty="0">
                <a:effectLst/>
                <a:ea typeface="Calibri" panose="020F0502020204030204" pitchFamily="34" charset="0"/>
                <a:cs typeface="Times New Roman" panose="02020603050405020304" pitchFamily="18" charset="0"/>
              </a:rPr>
              <a:t>den hanterar oundvikliga meningsskiljaktigheter och spänningar </a:t>
            </a:r>
            <a:r>
              <a:rPr lang="en-US" sz="1800" kern="100" dirty="0">
                <a:effectLst/>
                <a:ea typeface="Calibri" panose="020F0502020204030204" pitchFamily="34" charset="0"/>
                <a:cs typeface="Times New Roman" panose="02020603050405020304" pitchFamily="18" charset="0"/>
              </a:rPr>
              <a:t>som uppstår när individer med olika perspektiv, bakgrunder och prioriteringar samarbetar.</a:t>
            </a:r>
            <a:endParaRPr lang="it-IT" sz="1800" dirty="0">
              <a:solidFill>
                <a:srgbClr val="000000"/>
              </a:solidFill>
              <a:effectLst/>
              <a:ea typeface="Times New Roman" panose="02020603050405020304" pitchFamily="18" charset="0"/>
              <a:cs typeface="Open Sans" panose="020B0606030504020204" pitchFamily="34" charset="0"/>
            </a:endParaRPr>
          </a:p>
        </p:txBody>
      </p:sp>
      <p:sp>
        <p:nvSpPr>
          <p:cNvPr id="13" name="CasellaDiTesto 12">
            <a:extLst>
              <a:ext uri="{FF2B5EF4-FFF2-40B4-BE49-F238E27FC236}">
                <a16:creationId xmlns:a16="http://schemas.microsoft.com/office/drawing/2014/main" id="{6C01482D-7152-3C11-8DB2-EEE28D68659E}"/>
              </a:ext>
            </a:extLst>
          </p:cNvPr>
          <p:cNvSpPr txBox="1"/>
          <p:nvPr/>
        </p:nvSpPr>
        <p:spPr>
          <a:xfrm>
            <a:off x="550504" y="2229293"/>
            <a:ext cx="10879493" cy="646331"/>
          </a:xfrm>
          <a:prstGeom prst="rect">
            <a:avLst/>
          </a:prstGeom>
          <a:noFill/>
        </p:spPr>
        <p:txBody>
          <a:bodyPr wrap="square">
            <a:spAutoFit/>
          </a:bodyPr>
          <a:lstStyle/>
          <a:p>
            <a:pPr marL="285750" indent="-285750">
              <a:buFont typeface="Arial" panose="020B0604020202020204" pitchFamily="34" charset="0"/>
              <a:buChar char="•"/>
            </a:pPr>
            <a:r>
              <a:rPr lang="en-US" sz="1800" kern="100" dirty="0">
                <a:effectLst/>
                <a:ea typeface="Calibri" panose="020F0502020204030204" pitchFamily="34" charset="0"/>
                <a:cs typeface="Times New Roman" panose="02020603050405020304" pitchFamily="18" charset="0"/>
              </a:rPr>
              <a:t>Det är inte förekomsten av konflikter som avgör ett teams öde; det </a:t>
            </a:r>
            <a:r>
              <a:rPr lang="en-US" sz="1800" u="sng" kern="100" dirty="0">
                <a:effectLst/>
                <a:ea typeface="Calibri" panose="020F0502020204030204" pitchFamily="34" charset="0"/>
                <a:cs typeface="Times New Roman" panose="02020603050405020304" pitchFamily="18" charset="0"/>
              </a:rPr>
              <a:t>är </a:t>
            </a:r>
            <a:r>
              <a:rPr lang="en-US" sz="1800" kern="100" dirty="0">
                <a:effectLst/>
                <a:ea typeface="Calibri" panose="020F0502020204030204" pitchFamily="34" charset="0"/>
                <a:cs typeface="Times New Roman" panose="02020603050405020304" pitchFamily="18" charset="0"/>
              </a:rPr>
              <a:t>snarare </a:t>
            </a:r>
            <a:r>
              <a:rPr lang="en-US" sz="1800" u="sng" kern="100" dirty="0">
                <a:effectLst/>
                <a:ea typeface="Calibri" panose="020F0502020204030204" pitchFamily="34" charset="0"/>
                <a:cs typeface="Times New Roman" panose="02020603050405020304" pitchFamily="18" charset="0"/>
              </a:rPr>
              <a:t>hur dessa konflikter hanteras och löses som är det verkligt viktiga</a:t>
            </a:r>
            <a:r>
              <a:rPr lang="en-US" u="sng" kern="100" dirty="0">
                <a:ea typeface="Calibri" panose="020F0502020204030204" pitchFamily="34" charset="0"/>
                <a:cs typeface="Times New Roman" panose="02020603050405020304" pitchFamily="18" charset="0"/>
              </a:rPr>
              <a:t>.</a:t>
            </a:r>
            <a:endParaRPr lang="it-IT" dirty="0"/>
          </a:p>
        </p:txBody>
      </p:sp>
      <p:sp>
        <p:nvSpPr>
          <p:cNvPr id="15" name="CasellaDiTesto 14">
            <a:extLst>
              <a:ext uri="{FF2B5EF4-FFF2-40B4-BE49-F238E27FC236}">
                <a16:creationId xmlns:a16="http://schemas.microsoft.com/office/drawing/2014/main" id="{D4CF70C9-CC49-170A-B4B9-71D80DB93CFD}"/>
              </a:ext>
            </a:extLst>
          </p:cNvPr>
          <p:cNvSpPr txBox="1"/>
          <p:nvPr/>
        </p:nvSpPr>
        <p:spPr>
          <a:xfrm>
            <a:off x="315169" y="3549427"/>
            <a:ext cx="4133462" cy="2308324"/>
          </a:xfrm>
          <a:prstGeom prst="rect">
            <a:avLst/>
          </a:prstGeom>
          <a:noFill/>
        </p:spPr>
        <p:txBody>
          <a:bodyPr wrap="square">
            <a:spAutoFit/>
          </a:bodyPr>
          <a:lstStyle/>
          <a:p>
            <a:pPr marL="285750" indent="-285750">
              <a:buFont typeface="Arial" panose="020B0604020202020204" pitchFamily="34" charset="0"/>
              <a:buChar char="•"/>
            </a:pPr>
            <a:r>
              <a:rPr lang="en-US" sz="1800" kern="100" dirty="0">
                <a:effectLst/>
                <a:ea typeface="Calibri" panose="020F0502020204030204" pitchFamily="34" charset="0"/>
                <a:cs typeface="Times New Roman" panose="02020603050405020304" pitchFamily="18" charset="0"/>
              </a:rPr>
              <a:t>Det finns </a:t>
            </a:r>
            <a:r>
              <a:rPr lang="en-US" sz="1800" b="1" kern="100" dirty="0">
                <a:effectLst/>
                <a:ea typeface="Calibri" panose="020F0502020204030204" pitchFamily="34" charset="0"/>
                <a:cs typeface="Times New Roman" panose="02020603050405020304" pitchFamily="18" charset="0"/>
              </a:rPr>
              <a:t>5 olika sätt </a:t>
            </a:r>
            <a:r>
              <a:rPr lang="en-US" sz="1800" kern="100" dirty="0">
                <a:effectLst/>
                <a:ea typeface="Calibri" panose="020F0502020204030204" pitchFamily="34" charset="0"/>
                <a:cs typeface="Times New Roman" panose="02020603050405020304" pitchFamily="18" charset="0"/>
              </a:rPr>
              <a:t>att lösa konflikter:</a:t>
            </a:r>
          </a:p>
          <a:p>
            <a:pPr marL="285750" indent="-285750">
              <a:buFont typeface="Arial" panose="020B0604020202020204" pitchFamily="34" charset="0"/>
              <a:buChar char="•"/>
            </a:pPr>
            <a:endParaRPr lang="en-US" dirty="0"/>
          </a:p>
          <a:p>
            <a:pPr marL="800100" lvl="1" indent="-342900">
              <a:buFont typeface="+mj-lt"/>
              <a:buAutoNum type="arabicPeriod"/>
            </a:pPr>
            <a:r>
              <a:rPr lang="en-US" dirty="0"/>
              <a:t>Undvikande</a:t>
            </a:r>
          </a:p>
          <a:p>
            <a:pPr marL="800100" lvl="1" indent="-342900">
              <a:buFont typeface="+mj-lt"/>
              <a:buAutoNum type="arabicPeriod"/>
            </a:pPr>
            <a:r>
              <a:rPr lang="en-US" dirty="0"/>
              <a:t>Konkurrens</a:t>
            </a:r>
          </a:p>
          <a:p>
            <a:pPr marL="800100" lvl="1" indent="-342900">
              <a:buFont typeface="+mj-lt"/>
              <a:buAutoNum type="arabicPeriod"/>
            </a:pPr>
            <a:r>
              <a:rPr lang="en-US" dirty="0"/>
              <a:t>Samarbete</a:t>
            </a:r>
          </a:p>
          <a:p>
            <a:pPr marL="800100" lvl="1" indent="-342900">
              <a:buFont typeface="+mj-lt"/>
              <a:buAutoNum type="arabicPeriod"/>
            </a:pPr>
            <a:r>
              <a:rPr lang="en-US" dirty="0"/>
              <a:t>Anpassning</a:t>
            </a:r>
          </a:p>
          <a:p>
            <a:pPr marL="800100" lvl="1" indent="-342900">
              <a:buFont typeface="+mj-lt"/>
              <a:buAutoNum type="arabicPeriod"/>
            </a:pPr>
            <a:r>
              <a:rPr lang="en-US" dirty="0"/>
              <a:t>Kompromisser</a:t>
            </a:r>
            <a:endParaRPr lang="it-IT" dirty="0"/>
          </a:p>
        </p:txBody>
      </p:sp>
      <p:sp>
        <p:nvSpPr>
          <p:cNvPr id="16" name="CasellaDiTesto 15">
            <a:extLst>
              <a:ext uri="{FF2B5EF4-FFF2-40B4-BE49-F238E27FC236}">
                <a16:creationId xmlns:a16="http://schemas.microsoft.com/office/drawing/2014/main" id="{2144FBAB-D230-66E9-D20C-87B5A068D9B8}"/>
              </a:ext>
            </a:extLst>
          </p:cNvPr>
          <p:cNvSpPr txBox="1"/>
          <p:nvPr/>
        </p:nvSpPr>
        <p:spPr>
          <a:xfrm>
            <a:off x="174015" y="6006737"/>
            <a:ext cx="4799370" cy="276999"/>
          </a:xfrm>
          <a:prstGeom prst="rect">
            <a:avLst/>
          </a:prstGeom>
          <a:noFill/>
        </p:spPr>
        <p:txBody>
          <a:bodyPr wrap="square">
            <a:spAutoFit/>
          </a:bodyPr>
          <a:lstStyle/>
          <a:p>
            <a:r>
              <a:rPr lang="en-GB" sz="1200" dirty="0">
                <a:solidFill>
                  <a:srgbClr val="000000"/>
                </a:solidFill>
                <a:effectLst/>
                <a:ea typeface="Times New Roman" panose="02020603050405020304" pitchFamily="18" charset="0"/>
                <a:cs typeface="Open Sans" panose="020B0606030504020204" pitchFamily="34" charset="0"/>
              </a:rPr>
              <a:t>De grundläggande egenskaperna hos effektiva team (Källa: </a:t>
            </a:r>
            <a:r>
              <a:rPr lang="en-GB" sz="1200" u="sng" dirty="0">
                <a:solidFill>
                  <a:srgbClr val="000000"/>
                </a:solidFill>
                <a:effectLst/>
                <a:ea typeface="Times New Roman" panose="02020603050405020304" pitchFamily="18" charset="0"/>
                <a:cs typeface="Open Sans" panose="020B0606030504020204" pitchFamily="34" charset="0"/>
                <a:hlinkClick r:id="rId3"/>
              </a:rPr>
              <a:t>cmbankng</a:t>
            </a:r>
            <a:r>
              <a:rPr lang="en-GB" sz="1200" dirty="0">
                <a:solidFill>
                  <a:srgbClr val="000000"/>
                </a:solidFill>
                <a:effectLst/>
                <a:ea typeface="Times New Roman" panose="02020603050405020304" pitchFamily="18" charset="0"/>
                <a:cs typeface="Open Sans" panose="020B0606030504020204" pitchFamily="34" charset="0"/>
              </a:rPr>
              <a:t>)</a:t>
            </a:r>
            <a:endParaRPr lang="it-IT" sz="1200" dirty="0"/>
          </a:p>
        </p:txBody>
      </p:sp>
    </p:spTree>
    <p:extLst>
      <p:ext uri="{BB962C8B-B14F-4D97-AF65-F5344CB8AC3E}">
        <p14:creationId xmlns:p14="http://schemas.microsoft.com/office/powerpoint/2010/main" val="584620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22935" y="1276349"/>
            <a:ext cx="10515600" cy="1009651"/>
          </a:xfrm>
        </p:spPr>
        <p:txBody>
          <a:bodyPr/>
          <a:lstStyle/>
          <a:p>
            <a:r>
              <a:rPr lang="en-US" dirty="0"/>
              <a:t>Aktivitet nr 3</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41</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lstStyle/>
          <a:p>
            <a:pPr marL="0" indent="0" algn="ctr">
              <a:buNone/>
            </a:pPr>
            <a:endParaRPr lang="en-US"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r>
              <a:rPr lang="en-US" i="1" kern="100" dirty="0" err="1">
                <a:solidFill>
                  <a:schemeClr val="tx1">
                    <a:lumMod val="65000"/>
                    <a:lumOff val="35000"/>
                  </a:schemeClr>
                </a:solidFill>
                <a:ea typeface="Calibri" panose="020F0502020204030204" pitchFamily="34" charset="0"/>
                <a:cs typeface="Times New Roman" panose="02020603050405020304" pitchFamily="18" charset="0"/>
              </a:rPr>
              <a:t>Gruppaktivitet</a:t>
            </a: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endParaRPr lang="en-GB"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hlinkClick r:id="rId2"/>
              </a:rPr>
              <a:t>Förmåga att arbeta i team och samarbeta</a:t>
            </a:r>
            <a:endParaRPr lang="en-GB" i="1" kern="100" dirty="0">
              <a:solidFill>
                <a:schemeClr val="tx1">
                  <a:lumMod val="65000"/>
                  <a:lumOff val="3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1629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684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Innehåll</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515600" cy="3130936"/>
          </a:xfrm>
        </p:spPr>
        <p:txBody>
          <a:bodyPr/>
          <a:lstStyle/>
          <a:p>
            <a:r>
              <a:rPr lang="en-US" dirty="0"/>
              <a:t>Beslutsprocessen</a:t>
            </a:r>
          </a:p>
          <a:p>
            <a:endParaRPr lang="en-US" dirty="0"/>
          </a:p>
          <a:p>
            <a:r>
              <a:rPr lang="en-US" dirty="0"/>
              <a:t>Hinder och fördomar vid beslutsfattande</a:t>
            </a:r>
          </a:p>
          <a:p>
            <a:endParaRPr lang="en-US" dirty="0"/>
          </a:p>
          <a:p>
            <a:r>
              <a:rPr lang="en-US" dirty="0"/>
              <a:t>Kreativ problemlösning </a:t>
            </a:r>
          </a:p>
          <a:p>
            <a:pPr marL="0" indent="0">
              <a:buNone/>
            </a:pPr>
            <a:endParaRPr lang="en-US" dirty="0"/>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Teamarbete och samarbetsförmåga</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44</a:t>
            </a:fld>
            <a:endParaRPr lang="en-US" dirty="0"/>
          </a:p>
        </p:txBody>
      </p:sp>
    </p:spTree>
    <p:extLst>
      <p:ext uri="{BB962C8B-B14F-4D97-AF65-F5344CB8AC3E}">
        <p14:creationId xmlns:p14="http://schemas.microsoft.com/office/powerpoint/2010/main" val="760282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sz="4400" dirty="0"/>
              <a:t>Att fatta beslut</a:t>
            </a:r>
            <a:endParaRPr lang="it-IT" dirty="0"/>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Beslutsfattande och problemlösning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t>45</a:t>
            </a:fld>
            <a:endParaRPr lang="en-US" dirty="0"/>
          </a:p>
        </p:txBody>
      </p:sp>
      <p:sp>
        <p:nvSpPr>
          <p:cNvPr id="14" name="CasellaDiTesto 13">
            <a:extLst>
              <a:ext uri="{FF2B5EF4-FFF2-40B4-BE49-F238E27FC236}">
                <a16:creationId xmlns:a16="http://schemas.microsoft.com/office/drawing/2014/main" id="{692CB75E-418B-A9EE-AB9C-4EB4965E2E67}"/>
              </a:ext>
            </a:extLst>
          </p:cNvPr>
          <p:cNvSpPr txBox="1"/>
          <p:nvPr/>
        </p:nvSpPr>
        <p:spPr>
          <a:xfrm>
            <a:off x="598203" y="1980339"/>
            <a:ext cx="6119961" cy="830997"/>
          </a:xfrm>
          <a:prstGeom prst="rect">
            <a:avLst/>
          </a:prstGeom>
          <a:noFill/>
        </p:spPr>
        <p:txBody>
          <a:bodyPr wrap="square" rtlCol="0">
            <a:spAutoFit/>
          </a:bodyPr>
          <a:lstStyle/>
          <a:p>
            <a:r>
              <a:rPr lang="en-US" sz="2400" kern="100" dirty="0">
                <a:solidFill>
                  <a:schemeClr val="tx1">
                    <a:lumMod val="65000"/>
                    <a:lumOff val="35000"/>
                  </a:schemeClr>
                </a:solidFill>
                <a:ea typeface="Calibri" panose="020F0502020204030204" pitchFamily="34" charset="0"/>
              </a:rPr>
              <a:t>Närhelst det finns ett problem bör ett beslut fattas </a:t>
            </a:r>
          </a:p>
        </p:txBody>
      </p:sp>
      <p:pic>
        <p:nvPicPr>
          <p:cNvPr id="8" name="Picture 7" descr="A hand holding a puzzle piece&#10;&#10;Description automatically generated">
            <a:extLst>
              <a:ext uri="{FF2B5EF4-FFF2-40B4-BE49-F238E27FC236}">
                <a16:creationId xmlns:a16="http://schemas.microsoft.com/office/drawing/2014/main" id="{6E458E49-D8EE-EB13-42EF-75EE118DAD2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8164" y="1685147"/>
            <a:ext cx="4642609" cy="1994820"/>
          </a:xfrm>
          <a:prstGeom prst="rect">
            <a:avLst/>
          </a:prstGeom>
        </p:spPr>
      </p:pic>
      <p:sp>
        <p:nvSpPr>
          <p:cNvPr id="10" name="TextBox 9">
            <a:extLst>
              <a:ext uri="{FF2B5EF4-FFF2-40B4-BE49-F238E27FC236}">
                <a16:creationId xmlns:a16="http://schemas.microsoft.com/office/drawing/2014/main" id="{0703DEB7-447D-B618-6478-7CB6997AF852}"/>
              </a:ext>
            </a:extLst>
          </p:cNvPr>
          <p:cNvSpPr txBox="1"/>
          <p:nvPr/>
        </p:nvSpPr>
        <p:spPr>
          <a:xfrm>
            <a:off x="6718164" y="4249597"/>
            <a:ext cx="5257800" cy="954107"/>
          </a:xfrm>
          <a:prstGeom prst="rect">
            <a:avLst/>
          </a:prstGeom>
          <a:noFill/>
        </p:spPr>
        <p:txBody>
          <a:bodyPr wrap="square" rtlCol="0">
            <a:spAutoFit/>
          </a:bodyPr>
          <a:lstStyle/>
          <a:p>
            <a:r>
              <a:rPr lang="en-US" sz="2800" dirty="0">
                <a:solidFill>
                  <a:schemeClr val="tx1">
                    <a:lumMod val="65000"/>
                    <a:lumOff val="35000"/>
                  </a:schemeClr>
                </a:solidFill>
              </a:rPr>
              <a:t>Två huvudtyper av beslutsfattare </a:t>
            </a:r>
            <a:endParaRPr lang="en-GB" sz="2800" dirty="0">
              <a:solidFill>
                <a:schemeClr val="tx1">
                  <a:lumMod val="65000"/>
                  <a:lumOff val="35000"/>
                </a:schemeClr>
              </a:solidFill>
            </a:endParaRPr>
          </a:p>
        </p:txBody>
      </p:sp>
      <p:pic>
        <p:nvPicPr>
          <p:cNvPr id="12" name="Picture 11" descr="A diagram of a brain and a light bulb&#10;&#10;Description automatically generated">
            <a:extLst>
              <a:ext uri="{FF2B5EF4-FFF2-40B4-BE49-F238E27FC236}">
                <a16:creationId xmlns:a16="http://schemas.microsoft.com/office/drawing/2014/main" id="{1192ABE9-7852-E809-C861-D272AE99BB9B}"/>
              </a:ext>
            </a:extLst>
          </p:cNvPr>
          <p:cNvPicPr>
            <a:picLocks noChangeAspect="1"/>
          </p:cNvPicPr>
          <p:nvPr/>
        </p:nvPicPr>
        <p:blipFill>
          <a:blip r:embed="rId4"/>
          <a:stretch>
            <a:fillRect/>
          </a:stretch>
        </p:blipFill>
        <p:spPr>
          <a:xfrm>
            <a:off x="598203" y="3824351"/>
            <a:ext cx="5352393" cy="2414525"/>
          </a:xfrm>
          <a:prstGeom prst="rect">
            <a:avLst/>
          </a:prstGeom>
        </p:spPr>
      </p:pic>
    </p:spTree>
    <p:extLst>
      <p:ext uri="{BB962C8B-B14F-4D97-AF65-F5344CB8AC3E}">
        <p14:creationId xmlns:p14="http://schemas.microsoft.com/office/powerpoint/2010/main" val="1528248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sz="4400" dirty="0"/>
              <a:t>Beslutsprocessen</a:t>
            </a:r>
            <a:endParaRPr lang="it-IT" dirty="0"/>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Beslutsfattande och problemlösning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t>46</a:t>
            </a:fld>
            <a:endParaRPr lang="en-US" dirty="0"/>
          </a:p>
        </p:txBody>
      </p:sp>
      <p:sp>
        <p:nvSpPr>
          <p:cNvPr id="20" name="CasellaDiTesto 19">
            <a:extLst>
              <a:ext uri="{FF2B5EF4-FFF2-40B4-BE49-F238E27FC236}">
                <a16:creationId xmlns:a16="http://schemas.microsoft.com/office/drawing/2014/main" id="{0678BE9C-C1A9-0BF4-AB0E-02DAD2733476}"/>
              </a:ext>
            </a:extLst>
          </p:cNvPr>
          <p:cNvSpPr txBox="1"/>
          <p:nvPr/>
        </p:nvSpPr>
        <p:spPr>
          <a:xfrm>
            <a:off x="664803" y="1904366"/>
            <a:ext cx="6830007" cy="1200329"/>
          </a:xfrm>
          <a:prstGeom prst="rect">
            <a:avLst/>
          </a:prstGeom>
          <a:noFill/>
        </p:spPr>
        <p:txBody>
          <a:bodyPr wrap="square" rtlCol="0">
            <a:spAutoFit/>
          </a:bodyPr>
          <a:lstStyle/>
          <a:p>
            <a:r>
              <a:rPr lang="en-GB" sz="2400" i="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"processen att göra ett val från ett antal alternativ för att uppnå ett önskat resultat" </a:t>
            </a:r>
            <a:r>
              <a:rPr lang="en-GB"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t>
            </a:r>
            <a:r>
              <a:rPr lang="en-GB" sz="2400" kern="100" dirty="0" err="1">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Eisenfuhr</a:t>
            </a:r>
            <a:r>
              <a:rPr lang="en-GB"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2011) </a:t>
            </a:r>
            <a:endParaRPr lang="it-IT" sz="2000" b="1" dirty="0">
              <a:solidFill>
                <a:schemeClr val="tx1">
                  <a:lumMod val="65000"/>
                  <a:lumOff val="35000"/>
                </a:schemeClr>
              </a:solidFill>
            </a:endParaRPr>
          </a:p>
        </p:txBody>
      </p:sp>
      <p:pic>
        <p:nvPicPr>
          <p:cNvPr id="6" name="Picture 5" descr="Cartoon a cartoon of a person looking at a sign&#10;&#10;Description automatically generated">
            <a:extLst>
              <a:ext uri="{FF2B5EF4-FFF2-40B4-BE49-F238E27FC236}">
                <a16:creationId xmlns:a16="http://schemas.microsoft.com/office/drawing/2014/main" id="{20D940E8-3E98-B5E2-CB0E-92BC3149FA7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46110" y="1560814"/>
            <a:ext cx="3516089" cy="2345231"/>
          </a:xfrm>
          <a:prstGeom prst="rect">
            <a:avLst/>
          </a:prstGeom>
        </p:spPr>
      </p:pic>
      <p:sp>
        <p:nvSpPr>
          <p:cNvPr id="3" name="TextBox 2">
            <a:extLst>
              <a:ext uri="{FF2B5EF4-FFF2-40B4-BE49-F238E27FC236}">
                <a16:creationId xmlns:a16="http://schemas.microsoft.com/office/drawing/2014/main" id="{3D6DDA33-8D11-6D99-F2C8-AFA41E72BF28}"/>
              </a:ext>
            </a:extLst>
          </p:cNvPr>
          <p:cNvSpPr txBox="1"/>
          <p:nvPr/>
        </p:nvSpPr>
        <p:spPr>
          <a:xfrm>
            <a:off x="1182437" y="3639929"/>
            <a:ext cx="6555875" cy="2369880"/>
          </a:xfrm>
          <a:prstGeom prst="rect">
            <a:avLst/>
          </a:prstGeom>
          <a:noFill/>
        </p:spPr>
        <p:txBody>
          <a:bodyPr wrap="square" rtlCol="0">
            <a:spAutoFit/>
          </a:bodyPr>
          <a:lstStyle/>
          <a:p>
            <a:r>
              <a:rPr lang="en-US" sz="2800" dirty="0">
                <a:solidFill>
                  <a:schemeClr val="tx1">
                    <a:lumMod val="65000"/>
                    <a:lumOff val="35000"/>
                  </a:schemeClr>
                </a:solidFill>
              </a:rPr>
              <a:t>  3 viktiga element i definitionen</a:t>
            </a:r>
            <a:r>
              <a:rPr lang="en-US" sz="2400" dirty="0">
                <a:solidFill>
                  <a:schemeClr val="tx1">
                    <a:lumMod val="65000"/>
                    <a:lumOff val="35000"/>
                  </a:schemeClr>
                </a:solidFill>
              </a:rPr>
              <a:t>:</a:t>
            </a:r>
          </a:p>
          <a:p>
            <a:endParaRPr lang="en-US" sz="2400" dirty="0">
              <a:solidFill>
                <a:schemeClr val="tx1">
                  <a:lumMod val="65000"/>
                  <a:lumOff val="35000"/>
                </a:schemeClr>
              </a:solidFill>
            </a:endParaRPr>
          </a:p>
          <a:p>
            <a:pPr marL="800100" lvl="1" indent="-342900">
              <a:buFont typeface="Wingdings" panose="05000000000000000000" pitchFamily="2" charset="2"/>
              <a:buChar char="§"/>
            </a:pPr>
            <a:r>
              <a:rPr lang="en-GB" sz="2400" dirty="0">
                <a:solidFill>
                  <a:schemeClr val="tx1">
                    <a:lumMod val="65000"/>
                    <a:lumOff val="35000"/>
                  </a:schemeClr>
                </a:solidFill>
              </a:rPr>
              <a:t>Antal optioner/alternativ</a:t>
            </a:r>
          </a:p>
          <a:p>
            <a:pPr marL="800100" lvl="1" indent="-342900">
              <a:buFont typeface="Wingdings" panose="05000000000000000000" pitchFamily="2" charset="2"/>
              <a:buChar char="§"/>
            </a:pPr>
            <a:r>
              <a:rPr lang="en-GB" sz="2400" dirty="0">
                <a:solidFill>
                  <a:schemeClr val="tx1">
                    <a:lumMod val="65000"/>
                    <a:lumOff val="35000"/>
                  </a:schemeClr>
                </a:solidFill>
              </a:rPr>
              <a:t>Själva processen</a:t>
            </a:r>
          </a:p>
          <a:p>
            <a:pPr marL="800100" lvl="1" indent="-342900">
              <a:buFont typeface="Wingdings" panose="05000000000000000000" pitchFamily="2" charset="2"/>
              <a:buChar char="§"/>
            </a:pPr>
            <a:r>
              <a:rPr lang="en-GB" sz="2400" dirty="0">
                <a:solidFill>
                  <a:schemeClr val="tx1">
                    <a:lumMod val="65000"/>
                    <a:lumOff val="35000"/>
                  </a:schemeClr>
                </a:solidFill>
              </a:rPr>
              <a:t>Mental aktivitet för att fatta beslut</a:t>
            </a:r>
            <a:endParaRPr lang="en-GB" dirty="0">
              <a:solidFill>
                <a:schemeClr val="tx1">
                  <a:lumMod val="65000"/>
                  <a:lumOff val="35000"/>
                </a:schemeClr>
              </a:solidFill>
            </a:endParaRPr>
          </a:p>
        </p:txBody>
      </p:sp>
      <p:pic>
        <p:nvPicPr>
          <p:cNvPr id="11" name="Graphic 10" descr="Bubbles outline">
            <a:extLst>
              <a:ext uri="{FF2B5EF4-FFF2-40B4-BE49-F238E27FC236}">
                <a16:creationId xmlns:a16="http://schemas.microsoft.com/office/drawing/2014/main" id="{4F4AF0BC-CF03-4AF8-1542-FCCC978035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000" y="3566319"/>
            <a:ext cx="914400" cy="914400"/>
          </a:xfrm>
          <a:prstGeom prst="rect">
            <a:avLst/>
          </a:prstGeom>
        </p:spPr>
      </p:pic>
    </p:spTree>
    <p:extLst>
      <p:ext uri="{BB962C8B-B14F-4D97-AF65-F5344CB8AC3E}">
        <p14:creationId xmlns:p14="http://schemas.microsoft.com/office/powerpoint/2010/main" val="535386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dirty="0"/>
              <a:t>Den rationella beslutsprocessen</a:t>
            </a: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 Horisontella färdigheter / </a:t>
            </a:r>
            <a:r>
              <a:rPr lang="en-US" dirty="0" err="1"/>
              <a:t>Ämne</a:t>
            </a:r>
            <a:r>
              <a:rPr lang="en-US" dirty="0"/>
              <a:t>: Mjuka </a:t>
            </a:r>
            <a:r>
              <a:rPr lang="en-US" dirty="0" err="1"/>
              <a:t>färdigheter</a:t>
            </a:r>
            <a:r>
              <a:rPr lang="en-US" dirty="0"/>
              <a:t> / </a:t>
            </a:r>
            <a:r>
              <a:rPr lang="en-US" dirty="0" err="1"/>
              <a:t>Delämne</a:t>
            </a:r>
            <a:r>
              <a:rPr lang="en-US" dirty="0"/>
              <a:t>: Beslutsfattande och problemlösning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t>47</a:t>
            </a:fld>
            <a:endParaRPr lang="en-US" dirty="0"/>
          </a:p>
        </p:txBody>
      </p:sp>
      <p:pic>
        <p:nvPicPr>
          <p:cNvPr id="3" name="Picture 2">
            <a:extLst>
              <a:ext uri="{FF2B5EF4-FFF2-40B4-BE49-F238E27FC236}">
                <a16:creationId xmlns:a16="http://schemas.microsoft.com/office/drawing/2014/main" id="{84957E2F-BFE9-3CA9-EF83-CB212841C342}"/>
              </a:ext>
            </a:extLst>
          </p:cNvPr>
          <p:cNvPicPr>
            <a:picLocks noChangeAspect="1"/>
          </p:cNvPicPr>
          <p:nvPr/>
        </p:nvPicPr>
        <p:blipFill>
          <a:blip r:embed="rId2"/>
          <a:stretch>
            <a:fillRect/>
          </a:stretch>
        </p:blipFill>
        <p:spPr>
          <a:xfrm>
            <a:off x="2129245" y="1132886"/>
            <a:ext cx="8203475" cy="5307987"/>
          </a:xfrm>
          <a:prstGeom prst="rect">
            <a:avLst/>
          </a:prstGeom>
        </p:spPr>
      </p:pic>
    </p:spTree>
    <p:extLst>
      <p:ext uri="{BB962C8B-B14F-4D97-AF65-F5344CB8AC3E}">
        <p14:creationId xmlns:p14="http://schemas.microsoft.com/office/powerpoint/2010/main" val="3180775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22935" y="1276349"/>
            <a:ext cx="10515600" cy="1009651"/>
          </a:xfrm>
        </p:spPr>
        <p:txBody>
          <a:bodyPr/>
          <a:lstStyle/>
          <a:p>
            <a:r>
              <a:rPr lang="en-US" dirty="0"/>
              <a:t>Aktivitet nr 4</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48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lstStyle/>
          <a:p>
            <a:pPr marL="0" indent="0" algn="ctr">
              <a:buNone/>
            </a:pPr>
            <a:endParaRPr lang="en-US"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r>
              <a:rPr lang="en-US" i="1" kern="100" dirty="0">
                <a:solidFill>
                  <a:schemeClr val="tx1">
                    <a:lumMod val="65000"/>
                    <a:lumOff val="35000"/>
                  </a:schemeClr>
                </a:solidFill>
                <a:ea typeface="Calibri" panose="020F0502020204030204" pitchFamily="34" charset="0"/>
                <a:cs typeface="Times New Roman" panose="02020603050405020304" pitchFamily="18" charset="0"/>
              </a:rPr>
              <a:t>Gruppdiskussion </a:t>
            </a:r>
          </a:p>
          <a:p>
            <a:pPr marL="0" indent="0" algn="ctr">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Försök att tillämpa den rationella beslutsprocessen i fallen med: </a:t>
            </a:r>
          </a:p>
          <a:p>
            <a:pPr marL="514350" indent="-514350" algn="ctr">
              <a:buAutoNum type="alphaLcParenR"/>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köpa nya fuktighetssensorer för ditt jordbruksföretag och </a:t>
            </a:r>
          </a:p>
          <a:p>
            <a:pPr marL="514350" indent="-514350" algn="ctr">
              <a:buAutoNum type="alphaLcParenR"/>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välja vad vi ska äta till lunch.</a:t>
            </a:r>
          </a:p>
          <a:p>
            <a:pPr marL="0" indent="0" algn="ctr">
              <a:buNone/>
            </a:pPr>
            <a:endParaRPr lang="en-GB"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Hur tillämpade du processen i varje enskilt fall? </a:t>
            </a:r>
          </a:p>
          <a:p>
            <a:pPr marL="0" indent="0" algn="ctr">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Var du tvungen att följa alla steg i båda?</a:t>
            </a: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1608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dirty="0"/>
              <a:t>Hinder och fördomar vid beslutsfattande</a:t>
            </a: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Beslutsfattande och problemlösning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t>49</a:t>
            </a:fld>
            <a:endParaRPr lang="en-US" dirty="0"/>
          </a:p>
        </p:txBody>
      </p:sp>
      <p:sp>
        <p:nvSpPr>
          <p:cNvPr id="6" name="TextBox 5">
            <a:extLst>
              <a:ext uri="{FF2B5EF4-FFF2-40B4-BE49-F238E27FC236}">
                <a16:creationId xmlns:a16="http://schemas.microsoft.com/office/drawing/2014/main" id="{2C7C642A-A8CD-9CAB-D8A3-33BB416211A8}"/>
              </a:ext>
            </a:extLst>
          </p:cNvPr>
          <p:cNvSpPr txBox="1"/>
          <p:nvPr/>
        </p:nvSpPr>
        <p:spPr>
          <a:xfrm>
            <a:off x="1030015" y="1807779"/>
            <a:ext cx="5812220" cy="1292662"/>
          </a:xfrm>
          <a:prstGeom prst="rect">
            <a:avLst/>
          </a:prstGeom>
          <a:noFill/>
        </p:spPr>
        <p:txBody>
          <a:bodyPr wrap="square" rtlCol="0">
            <a:spAutoFit/>
          </a:bodyPr>
          <a:lstStyle/>
          <a:p>
            <a:pPr marL="342900" indent="-342900">
              <a:buAutoNum type="arabicPeriod"/>
            </a:pPr>
            <a:r>
              <a:rPr lang="en-US" sz="2000" b="1" dirty="0">
                <a:solidFill>
                  <a:schemeClr val="tx1">
                    <a:lumMod val="65000"/>
                    <a:lumOff val="35000"/>
                  </a:schemeClr>
                </a:solidFill>
              </a:rPr>
              <a:t>Heuristik</a:t>
            </a:r>
          </a:p>
          <a:p>
            <a:r>
              <a:rPr lang="en-US" sz="2000" dirty="0">
                <a:solidFill>
                  <a:schemeClr val="tx1">
                    <a:lumMod val="65000"/>
                    <a:lumOff val="35000"/>
                  </a:schemeClr>
                </a:solidFill>
              </a:rPr>
              <a:t>"</a:t>
            </a:r>
            <a:r>
              <a:rPr lang="en-GB" sz="2000" dirty="0">
                <a:solidFill>
                  <a:schemeClr val="tx1">
                    <a:lumMod val="65000"/>
                    <a:lumOff val="35000"/>
                  </a:schemeClr>
                </a:solidFill>
              </a:rPr>
              <a:t>mentala genvägar som gör det möjligt för människor att fatta snabba men mindre än optimala beslut" (Drew, 2023).</a:t>
            </a:r>
            <a:endParaRPr lang="en-US" sz="2000" dirty="0">
              <a:solidFill>
                <a:schemeClr val="tx1">
                  <a:lumMod val="65000"/>
                  <a:lumOff val="35000"/>
                </a:schemeClr>
              </a:solidFill>
            </a:endParaRPr>
          </a:p>
          <a:p>
            <a:endParaRPr lang="en-US" dirty="0"/>
          </a:p>
        </p:txBody>
      </p:sp>
      <p:sp>
        <p:nvSpPr>
          <p:cNvPr id="7" name="TextBox 6">
            <a:extLst>
              <a:ext uri="{FF2B5EF4-FFF2-40B4-BE49-F238E27FC236}">
                <a16:creationId xmlns:a16="http://schemas.microsoft.com/office/drawing/2014/main" id="{903A0BB9-9A2A-EF14-079B-DB8B798AB4CD}"/>
              </a:ext>
            </a:extLst>
          </p:cNvPr>
          <p:cNvSpPr txBox="1"/>
          <p:nvPr/>
        </p:nvSpPr>
        <p:spPr>
          <a:xfrm>
            <a:off x="4742793" y="4192040"/>
            <a:ext cx="6611007" cy="1569660"/>
          </a:xfrm>
          <a:prstGeom prst="rect">
            <a:avLst/>
          </a:prstGeom>
          <a:noFill/>
        </p:spPr>
        <p:txBody>
          <a:bodyPr wrap="square" rtlCol="0">
            <a:spAutoFit/>
          </a:bodyPr>
          <a:lstStyle/>
          <a:p>
            <a:r>
              <a:rPr lang="en-US" b="1" dirty="0">
                <a:solidFill>
                  <a:schemeClr val="tx1">
                    <a:lumMod val="65000"/>
                    <a:lumOff val="35000"/>
                  </a:schemeClr>
                </a:solidFill>
              </a:rPr>
              <a:t>2. </a:t>
            </a:r>
            <a:r>
              <a:rPr lang="en-US" sz="2000" b="1" dirty="0">
                <a:solidFill>
                  <a:schemeClr val="tx1">
                    <a:lumMod val="65000"/>
                    <a:lumOff val="35000"/>
                  </a:schemeClr>
                </a:solidFill>
              </a:rPr>
              <a:t>Processens komplexitet baserat på:</a:t>
            </a:r>
          </a:p>
          <a:p>
            <a:pPr lvl="1"/>
            <a:r>
              <a:rPr lang="en-US" sz="2000" dirty="0">
                <a:solidFill>
                  <a:schemeClr val="tx1">
                    <a:lumMod val="65000"/>
                    <a:lumOff val="35000"/>
                  </a:schemeClr>
                </a:solidFill>
              </a:rPr>
              <a:t>     Specifik kontext</a:t>
            </a:r>
          </a:p>
          <a:p>
            <a:pPr lvl="1"/>
            <a:r>
              <a:rPr lang="en-US" sz="2000" dirty="0">
                <a:solidFill>
                  <a:schemeClr val="tx1">
                    <a:lumMod val="65000"/>
                    <a:lumOff val="35000"/>
                  </a:schemeClr>
                </a:solidFill>
              </a:rPr>
              <a:t>     Problemets art </a:t>
            </a:r>
          </a:p>
          <a:p>
            <a:r>
              <a:rPr lang="en-US" dirty="0"/>
              <a:t>     </a:t>
            </a:r>
          </a:p>
          <a:p>
            <a:endParaRPr lang="en-US" dirty="0"/>
          </a:p>
        </p:txBody>
      </p:sp>
      <p:pic>
        <p:nvPicPr>
          <p:cNvPr id="9" name="Picture 8" descr="A light bulb drawn on a chalkboard&#10;&#10;Description automatically generated">
            <a:extLst>
              <a:ext uri="{FF2B5EF4-FFF2-40B4-BE49-F238E27FC236}">
                <a16:creationId xmlns:a16="http://schemas.microsoft.com/office/drawing/2014/main" id="{2714DF5A-9E23-9248-E0E5-89C950A4724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36222" y="1600631"/>
            <a:ext cx="4798426" cy="2249262"/>
          </a:xfrm>
          <a:prstGeom prst="rect">
            <a:avLst/>
          </a:prstGeom>
        </p:spPr>
      </p:pic>
      <p:sp>
        <p:nvSpPr>
          <p:cNvPr id="10" name="TextBox 9">
            <a:extLst>
              <a:ext uri="{FF2B5EF4-FFF2-40B4-BE49-F238E27FC236}">
                <a16:creationId xmlns:a16="http://schemas.microsoft.com/office/drawing/2014/main" id="{B1F7E23A-7CA5-C26C-5A04-E17A9C3E856C}"/>
              </a:ext>
            </a:extLst>
          </p:cNvPr>
          <p:cNvSpPr txBox="1"/>
          <p:nvPr/>
        </p:nvSpPr>
        <p:spPr>
          <a:xfrm>
            <a:off x="7588468" y="3989875"/>
            <a:ext cx="4246179" cy="230832"/>
          </a:xfrm>
          <a:prstGeom prst="rect">
            <a:avLst/>
          </a:prstGeom>
          <a:noFill/>
        </p:spPr>
        <p:txBody>
          <a:bodyPr wrap="square" rtlCol="0">
            <a:spAutoFit/>
          </a:bodyPr>
          <a:lstStyle/>
          <a:p>
            <a:r>
              <a:rPr lang="en-GB" sz="900">
                <a:hlinkClick r:id="rId3" tooltip="https://www.actuaries.digital/2018/04/03/biases-and-heuristics-beyond-the-numbers/"/>
              </a:rPr>
              <a:t>Detta foto </a:t>
            </a:r>
            <a:r>
              <a:rPr lang="en-GB" sz="900"/>
              <a:t>av Okänd författare är licensierat under </a:t>
            </a:r>
            <a:r>
              <a:rPr lang="en-GB" sz="900">
                <a:hlinkClick r:id="rId4" tooltip="https://creativecommons.org/licenses/by-nc/3.0/"/>
              </a:rPr>
              <a:t>CC BY-NC</a:t>
            </a:r>
            <a:endParaRPr lang="en-GB" sz="900"/>
          </a:p>
        </p:txBody>
      </p:sp>
      <p:pic>
        <p:nvPicPr>
          <p:cNvPr id="18" name="Picture 17" descr="A person drawing a diagram on a chalkboard&#10;&#10;Description automatically generated">
            <a:extLst>
              <a:ext uri="{FF2B5EF4-FFF2-40B4-BE49-F238E27FC236}">
                <a16:creationId xmlns:a16="http://schemas.microsoft.com/office/drawing/2014/main" id="{BE66434E-1A1D-43C9-15D9-3FDC281D1C8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56141" y="3989875"/>
            <a:ext cx="3447392" cy="1820917"/>
          </a:xfrm>
          <a:prstGeom prst="rect">
            <a:avLst/>
          </a:prstGeom>
        </p:spPr>
      </p:pic>
      <p:sp>
        <p:nvSpPr>
          <p:cNvPr id="19" name="TextBox 18">
            <a:extLst>
              <a:ext uri="{FF2B5EF4-FFF2-40B4-BE49-F238E27FC236}">
                <a16:creationId xmlns:a16="http://schemas.microsoft.com/office/drawing/2014/main" id="{33EBAFB5-9055-E877-7443-EE0FD452129E}"/>
              </a:ext>
            </a:extLst>
          </p:cNvPr>
          <p:cNvSpPr txBox="1"/>
          <p:nvPr/>
        </p:nvSpPr>
        <p:spPr>
          <a:xfrm>
            <a:off x="1372657" y="5815383"/>
            <a:ext cx="2569779" cy="369332"/>
          </a:xfrm>
          <a:prstGeom prst="rect">
            <a:avLst/>
          </a:prstGeom>
          <a:noFill/>
        </p:spPr>
        <p:txBody>
          <a:bodyPr wrap="square" rtlCol="0">
            <a:spAutoFit/>
          </a:bodyPr>
          <a:lstStyle/>
          <a:p>
            <a:r>
              <a:rPr lang="en-GB" sz="900">
                <a:hlinkClick r:id="rId6" tooltip="https://here2there.ca/complexity-and-community-change-managing-adaptively-to-improve-effectiveness/"/>
              </a:rPr>
              <a:t>Detta foto </a:t>
            </a:r>
            <a:r>
              <a:rPr lang="en-GB" sz="900"/>
              <a:t>av Okänd författare är licensierat under </a:t>
            </a:r>
            <a:r>
              <a:rPr lang="en-GB" sz="900">
                <a:hlinkClick r:id="rId4" tooltip="https://creativecommons.org/licenses/by-nc/3.0/"/>
              </a:rPr>
              <a:t>CC BY-NC</a:t>
            </a:r>
            <a:endParaRPr lang="en-GB" sz="900"/>
          </a:p>
        </p:txBody>
      </p:sp>
    </p:spTree>
    <p:extLst>
      <p:ext uri="{BB962C8B-B14F-4D97-AF65-F5344CB8AC3E}">
        <p14:creationId xmlns:p14="http://schemas.microsoft.com/office/powerpoint/2010/main" val="1399154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6AABBD95-E777-DA95-46DC-FFB0D5EC4CE3}"/>
              </a:ext>
            </a:extLst>
          </p:cNvPr>
          <p:cNvPicPr>
            <a:picLocks noChangeAspect="1"/>
          </p:cNvPicPr>
          <p:nvPr/>
        </p:nvPicPr>
        <p:blipFill>
          <a:blip r:embed="rId2"/>
          <a:stretch>
            <a:fillRect/>
          </a:stretch>
        </p:blipFill>
        <p:spPr>
          <a:xfrm>
            <a:off x="6181865" y="2271868"/>
            <a:ext cx="5806368" cy="3599948"/>
          </a:xfrm>
          <a:prstGeom prst="rect">
            <a:avLst/>
          </a:prstGeom>
        </p:spPr>
      </p:pic>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err="1"/>
              <a:t>Vad är effektiv kommunikation</a:t>
            </a:r>
            <a:r>
              <a:rPr lang="it-IT" sz="4400" dirty="0"/>
              <a:t>?</a:t>
            </a:r>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Principer och nyckelelement för interpersonell och effektiv kommunikation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t>5</a:t>
            </a:fld>
            <a:endParaRPr lang="en-US" dirty="0"/>
          </a:p>
        </p:txBody>
      </p:sp>
      <p:sp>
        <p:nvSpPr>
          <p:cNvPr id="12" name="CasellaDiTesto 11">
            <a:extLst>
              <a:ext uri="{FF2B5EF4-FFF2-40B4-BE49-F238E27FC236}">
                <a16:creationId xmlns:a16="http://schemas.microsoft.com/office/drawing/2014/main" id="{6BDA0B7F-9557-918C-A445-39F5288D214D}"/>
              </a:ext>
            </a:extLst>
          </p:cNvPr>
          <p:cNvSpPr txBox="1"/>
          <p:nvPr/>
        </p:nvSpPr>
        <p:spPr>
          <a:xfrm>
            <a:off x="550506" y="1625537"/>
            <a:ext cx="10879493" cy="830997"/>
          </a:xfrm>
          <a:prstGeom prst="rect">
            <a:avLst/>
          </a:prstGeom>
          <a:noFill/>
        </p:spPr>
        <p:txBody>
          <a:bodyPr wrap="square" rtlCol="0">
            <a:spAutoFit/>
          </a:bodyPr>
          <a:lstStyle/>
          <a:p>
            <a:r>
              <a:rPr lang="en-US" sz="2400" kern="100" dirty="0">
                <a:solidFill>
                  <a:schemeClr val="tx1">
                    <a:lumMod val="65000"/>
                    <a:lumOff val="35000"/>
                  </a:schemeClr>
                </a:solidFill>
                <a:latin typeface="Calibri" panose="020F0502020204030204" pitchFamily="34" charset="0"/>
                <a:ea typeface="Calibri" panose="020F0502020204030204" pitchFamily="34" charset="0"/>
              </a:rPr>
              <a:t>Processen att förmedla information eller idéer på ett sätt som </a:t>
            </a:r>
            <a:r>
              <a:rPr lang="en-US" sz="2400" kern="100" dirty="0" err="1">
                <a:solidFill>
                  <a:schemeClr val="tx1">
                    <a:lumMod val="65000"/>
                    <a:lumOff val="35000"/>
                  </a:schemeClr>
                </a:solidFill>
                <a:latin typeface="Calibri" panose="020F0502020204030204" pitchFamily="34" charset="0"/>
                <a:ea typeface="Calibri" panose="020F0502020204030204" pitchFamily="34" charset="0"/>
              </a:rPr>
              <a:t>förstås, och </a:t>
            </a:r>
            <a:r>
              <a:rPr lang="en-US" sz="2400" kern="100" dirty="0">
                <a:solidFill>
                  <a:schemeClr val="tx1">
                    <a:lumMod val="65000"/>
                    <a:lumOff val="35000"/>
                  </a:schemeClr>
                </a:solidFill>
                <a:latin typeface="Calibri" panose="020F0502020204030204" pitchFamily="34" charset="0"/>
                <a:ea typeface="Calibri" panose="020F0502020204030204" pitchFamily="34" charset="0"/>
              </a:rPr>
              <a:t>det avsedda budskapet är framgångsrikt levererat och mottaget</a:t>
            </a:r>
            <a:endParaRPr lang="it-IT" sz="2400" b="1" dirty="0">
              <a:solidFill>
                <a:schemeClr val="tx1">
                  <a:lumMod val="65000"/>
                  <a:lumOff val="35000"/>
                </a:schemeClr>
              </a:solidFill>
            </a:endParaRPr>
          </a:p>
        </p:txBody>
      </p:sp>
      <p:sp>
        <p:nvSpPr>
          <p:cNvPr id="13" name="CasellaDiTesto 12">
            <a:extLst>
              <a:ext uri="{FF2B5EF4-FFF2-40B4-BE49-F238E27FC236}">
                <a16:creationId xmlns:a16="http://schemas.microsoft.com/office/drawing/2014/main" id="{8A9971E9-78D0-CEA0-7B70-FF1EC77F3460}"/>
              </a:ext>
            </a:extLst>
          </p:cNvPr>
          <p:cNvSpPr txBox="1"/>
          <p:nvPr/>
        </p:nvSpPr>
        <p:spPr>
          <a:xfrm>
            <a:off x="908347" y="5164081"/>
            <a:ext cx="5134609" cy="369332"/>
          </a:xfrm>
          <a:prstGeom prst="rect">
            <a:avLst/>
          </a:prstGeom>
          <a:noFill/>
        </p:spPr>
        <p:txBody>
          <a:bodyPr wrap="square" rtlCol="0">
            <a:spAutoFit/>
          </a:bodyPr>
          <a:lstStyle/>
          <a:p>
            <a:pPr algn="ctr"/>
            <a:r>
              <a:rPr lang="it-IT" b="1" dirty="0">
                <a:solidFill>
                  <a:schemeClr val="tx1">
                    <a:lumMod val="65000"/>
                    <a:lumOff val="35000"/>
                  </a:schemeClr>
                </a:solidFill>
              </a:rPr>
              <a:t>ULTIMATE GOAL</a:t>
            </a:r>
          </a:p>
        </p:txBody>
      </p:sp>
      <p:sp>
        <p:nvSpPr>
          <p:cNvPr id="14" name="CasellaDiTesto 13">
            <a:extLst>
              <a:ext uri="{FF2B5EF4-FFF2-40B4-BE49-F238E27FC236}">
                <a16:creationId xmlns:a16="http://schemas.microsoft.com/office/drawing/2014/main" id="{C8956742-7BF3-3B73-4E7A-D33319ABBB9D}"/>
              </a:ext>
            </a:extLst>
          </p:cNvPr>
          <p:cNvSpPr txBox="1"/>
          <p:nvPr/>
        </p:nvSpPr>
        <p:spPr>
          <a:xfrm>
            <a:off x="550504" y="2593066"/>
            <a:ext cx="10879493" cy="369332"/>
          </a:xfrm>
          <a:prstGeom prst="rect">
            <a:avLst/>
          </a:prstGeom>
          <a:noFill/>
        </p:spPr>
        <p:txBody>
          <a:bodyPr wrap="square" rtlCol="0">
            <a:spAutoFit/>
          </a:bodyPr>
          <a:lstStyle/>
          <a:p>
            <a:pPr marL="285750" indent="-285750">
              <a:buFont typeface="Arial" panose="020B0604020202020204" pitchFamily="34" charset="0"/>
              <a:buChar char="•"/>
            </a:pPr>
            <a:r>
              <a:rPr lang="en-US" kern="100" dirty="0">
                <a:solidFill>
                  <a:schemeClr val="tx1">
                    <a:lumMod val="65000"/>
                    <a:lumOff val="35000"/>
                  </a:schemeClr>
                </a:solidFill>
                <a:ea typeface="Calibri" panose="020F0502020204030204" pitchFamily="34" charset="0"/>
              </a:rPr>
              <a:t>Viktiga färdigheter i både personliga och yrkesmässiga sammanhang</a:t>
            </a:r>
          </a:p>
        </p:txBody>
      </p:sp>
      <p:sp>
        <p:nvSpPr>
          <p:cNvPr id="15" name="CasellaDiTesto 14">
            <a:extLst>
              <a:ext uri="{FF2B5EF4-FFF2-40B4-BE49-F238E27FC236}">
                <a16:creationId xmlns:a16="http://schemas.microsoft.com/office/drawing/2014/main" id="{61143F75-5560-30C1-A9AE-BE1EC66B3EB5}"/>
              </a:ext>
            </a:extLst>
          </p:cNvPr>
          <p:cNvSpPr txBox="1"/>
          <p:nvPr/>
        </p:nvSpPr>
        <p:spPr>
          <a:xfrm>
            <a:off x="550504" y="3077868"/>
            <a:ext cx="5850296" cy="646331"/>
          </a:xfrm>
          <a:prstGeom prst="rect">
            <a:avLst/>
          </a:prstGeom>
          <a:noFill/>
        </p:spPr>
        <p:txBody>
          <a:bodyPr wrap="square">
            <a:spAutoFit/>
          </a:bodyPr>
          <a:lstStyle/>
          <a:p>
            <a:pPr marL="285750" indent="-285750">
              <a:buFont typeface="Arial" panose="020B0604020202020204" pitchFamily="34" charset="0"/>
              <a:buChar char="•"/>
            </a:pP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Den omfattar det nyanserade samspelet mellan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språk</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tonfall</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kroppsspråk </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och sammanhang </a:t>
            </a:r>
            <a:endParaRPr lang="it-IT" u="sng" dirty="0">
              <a:solidFill>
                <a:schemeClr val="tx1">
                  <a:lumMod val="65000"/>
                  <a:lumOff val="35000"/>
                </a:schemeClr>
              </a:solidFill>
            </a:endParaRPr>
          </a:p>
        </p:txBody>
      </p:sp>
      <p:pic>
        <p:nvPicPr>
          <p:cNvPr id="16" name="Immagine 15">
            <a:extLst>
              <a:ext uri="{FF2B5EF4-FFF2-40B4-BE49-F238E27FC236}">
                <a16:creationId xmlns:a16="http://schemas.microsoft.com/office/drawing/2014/main" id="{D92CC06A-3205-E448-77C2-E24B143734F6}"/>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2848064" y="3852526"/>
            <a:ext cx="1255176" cy="1255176"/>
          </a:xfrm>
          <a:prstGeom prst="rect">
            <a:avLst/>
          </a:prstGeom>
        </p:spPr>
      </p:pic>
      <p:sp>
        <p:nvSpPr>
          <p:cNvPr id="17" name="CasellaDiTesto 16">
            <a:extLst>
              <a:ext uri="{FF2B5EF4-FFF2-40B4-BE49-F238E27FC236}">
                <a16:creationId xmlns:a16="http://schemas.microsoft.com/office/drawing/2014/main" id="{AF5986C1-9CEF-804F-24C8-A630089427F2}"/>
              </a:ext>
            </a:extLst>
          </p:cNvPr>
          <p:cNvSpPr txBox="1"/>
          <p:nvPr/>
        </p:nvSpPr>
        <p:spPr>
          <a:xfrm>
            <a:off x="419935" y="5626661"/>
            <a:ext cx="6111432" cy="646331"/>
          </a:xfrm>
          <a:prstGeom prst="rect">
            <a:avLst/>
          </a:prstGeom>
          <a:noFill/>
          <a:ln>
            <a:solidFill>
              <a:schemeClr val="tx1">
                <a:lumMod val="65000"/>
                <a:lumOff val="35000"/>
              </a:schemeClr>
            </a:solidFill>
          </a:ln>
        </p:spPr>
        <p:txBody>
          <a:bodyPr wrap="square">
            <a:spAutoFit/>
          </a:bodyPr>
          <a:lstStyle/>
          <a:p>
            <a:pPr algn="ctr"/>
            <a:r>
              <a:rPr lang="en-US" dirty="0">
                <a:solidFill>
                  <a:schemeClr val="tx1">
                    <a:lumMod val="65000"/>
                    <a:lumOff val="35000"/>
                  </a:schemeClr>
                </a:solidFill>
              </a:rPr>
              <a:t>Att förmedla ett budskap med precision och att framkalla önskad respons eller handling från mottagaren</a:t>
            </a:r>
            <a:endParaRPr lang="it-IT" dirty="0">
              <a:solidFill>
                <a:schemeClr val="tx1">
                  <a:lumMod val="65000"/>
                  <a:lumOff val="35000"/>
                </a:schemeClr>
              </a:solidFill>
            </a:endParaRPr>
          </a:p>
        </p:txBody>
      </p:sp>
      <p:sp>
        <p:nvSpPr>
          <p:cNvPr id="19" name="CasellaDiTesto 18">
            <a:extLst>
              <a:ext uri="{FF2B5EF4-FFF2-40B4-BE49-F238E27FC236}">
                <a16:creationId xmlns:a16="http://schemas.microsoft.com/office/drawing/2014/main" id="{937B1B25-3E8E-FBD5-5614-EC6DB7AF5F96}"/>
              </a:ext>
            </a:extLst>
          </p:cNvPr>
          <p:cNvSpPr txBox="1"/>
          <p:nvPr/>
        </p:nvSpPr>
        <p:spPr>
          <a:xfrm>
            <a:off x="8088838" y="6008348"/>
            <a:ext cx="1992422" cy="276999"/>
          </a:xfrm>
          <a:prstGeom prst="rect">
            <a:avLst/>
          </a:prstGeom>
          <a:noFill/>
        </p:spPr>
        <p:txBody>
          <a:bodyPr wrap="square">
            <a:spAutoFit/>
          </a:bodyPr>
          <a:lstStyle/>
          <a:p>
            <a:pPr algn="ctr">
              <a:spcAft>
                <a:spcPts val="1000"/>
              </a:spcAft>
            </a:pP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(Källa: </a:t>
            </a:r>
            <a:r>
              <a:rPr lang="en-GB" sz="1200" u="sng" dirty="0">
                <a:solidFill>
                  <a:schemeClr val="tx1">
                    <a:lumMod val="65000"/>
                    <a:lumOff val="35000"/>
                  </a:schemeClr>
                </a:solidFill>
                <a:ea typeface="Times New Roman" panose="02020603050405020304" pitchFamily="18" charset="0"/>
                <a:cs typeface="Open Sans" panose="020B0606030504020204" pitchFamily="34" charset="0"/>
                <a:hlinkClick r:id="rId4"/>
              </a:rPr>
              <a:t>theinvestorsbook</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66624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839788" y="819150"/>
            <a:ext cx="3932237" cy="1238249"/>
          </a:xfrm>
        </p:spPr>
        <p:txBody>
          <a:bodyPr anchor="b">
            <a:normAutofit/>
          </a:bodyPr>
          <a:lstStyle/>
          <a:p>
            <a:r>
              <a:rPr lang="it-IT" dirty="0"/>
              <a:t>Vanliga fel och fördomar kan:</a:t>
            </a:r>
          </a:p>
        </p:txBody>
      </p:sp>
      <p:pic>
        <p:nvPicPr>
          <p:cNvPr id="3" name="Picture 2">
            <a:extLst>
              <a:ext uri="{FF2B5EF4-FFF2-40B4-BE49-F238E27FC236}">
                <a16:creationId xmlns:a16="http://schemas.microsoft.com/office/drawing/2014/main" id="{148A3EF5-1606-24CA-B2E8-1D34072B1E2A}"/>
              </a:ext>
            </a:extLst>
          </p:cNvPr>
          <p:cNvPicPr>
            <a:picLocks noChangeAspect="1"/>
          </p:cNvPicPr>
          <p:nvPr/>
        </p:nvPicPr>
        <p:blipFill>
          <a:blip r:embed="rId2"/>
          <a:stretch>
            <a:fillRect/>
          </a:stretch>
        </p:blipFill>
        <p:spPr>
          <a:xfrm>
            <a:off x="5336709" y="987425"/>
            <a:ext cx="5865157" cy="5146675"/>
          </a:xfrm>
          <a:prstGeom prst="rect">
            <a:avLst/>
          </a:prstGeom>
          <a:noFill/>
        </p:spPr>
      </p:pic>
      <p:sp>
        <p:nvSpPr>
          <p:cNvPr id="10" name="Text Placeholder 3">
            <a:extLst>
              <a:ext uri="{FF2B5EF4-FFF2-40B4-BE49-F238E27FC236}">
                <a16:creationId xmlns:a16="http://schemas.microsoft.com/office/drawing/2014/main" id="{CE5947BE-E4BA-B60A-E91F-4758CC49D128}"/>
              </a:ext>
            </a:extLst>
          </p:cNvPr>
          <p:cNvSpPr>
            <a:spLocks noGrp="1"/>
          </p:cNvSpPr>
          <p:nvPr>
            <p:ph type="body" sz="half" idx="2"/>
          </p:nvPr>
        </p:nvSpPr>
        <p:spPr>
          <a:xfrm>
            <a:off x="736807" y="2057400"/>
            <a:ext cx="3932237" cy="4076700"/>
          </a:xfrm>
        </p:spPr>
        <p:txBody>
          <a:bodyPr>
            <a:normAutofit/>
          </a:bodyPr>
          <a:lstStyle/>
          <a:p>
            <a:endParaRPr lang="en-GB" sz="2000" b="1" dirty="0">
              <a:solidFill>
                <a:schemeClr val="tx1">
                  <a:lumMod val="65000"/>
                  <a:lumOff val="35000"/>
                </a:schemeClr>
              </a:solidFill>
            </a:endParaRPr>
          </a:p>
          <a:p>
            <a:pPr marL="342900" indent="-342900">
              <a:buFont typeface="Wingdings" panose="05000000000000000000" pitchFamily="2" charset="2"/>
              <a:buChar char="§"/>
            </a:pPr>
            <a:r>
              <a:rPr lang="en-GB" sz="2000" dirty="0">
                <a:solidFill>
                  <a:schemeClr val="tx1">
                    <a:lumMod val="65000"/>
                    <a:lumOff val="35000"/>
                  </a:schemeClr>
                </a:solidFill>
              </a:rPr>
              <a:t>vara </a:t>
            </a:r>
            <a:r>
              <a:rPr lang="en-GB" sz="2000" dirty="0" err="1">
                <a:solidFill>
                  <a:schemeClr val="tx1">
                    <a:lumMod val="65000"/>
                    <a:lumOff val="35000"/>
                  </a:schemeClr>
                </a:solidFill>
              </a:rPr>
              <a:t>antingen</a:t>
            </a:r>
            <a:r>
              <a:rPr lang="en-GB" sz="2000" dirty="0">
                <a:solidFill>
                  <a:schemeClr val="tx1">
                    <a:lumMod val="65000"/>
                    <a:lumOff val="35000"/>
                  </a:schemeClr>
                </a:solidFill>
              </a:rPr>
              <a:t> </a:t>
            </a:r>
            <a:r>
              <a:rPr lang="en-GB" sz="2000" dirty="0" err="1">
                <a:solidFill>
                  <a:schemeClr val="tx1">
                    <a:lumMod val="65000"/>
                    <a:lumOff val="35000"/>
                  </a:schemeClr>
                </a:solidFill>
              </a:rPr>
              <a:t>medvetna</a:t>
            </a:r>
            <a:r>
              <a:rPr lang="en-GB" sz="2000" dirty="0">
                <a:solidFill>
                  <a:schemeClr val="tx1">
                    <a:lumMod val="65000"/>
                    <a:lumOff val="35000"/>
                  </a:schemeClr>
                </a:solidFill>
              </a:rPr>
              <a:t> </a:t>
            </a:r>
            <a:r>
              <a:rPr lang="en-GB" sz="2000" dirty="0" err="1">
                <a:solidFill>
                  <a:schemeClr val="tx1">
                    <a:lumMod val="65000"/>
                    <a:lumOff val="35000"/>
                  </a:schemeClr>
                </a:solidFill>
              </a:rPr>
              <a:t>eller</a:t>
            </a:r>
            <a:r>
              <a:rPr lang="en-GB" sz="2000" dirty="0">
                <a:solidFill>
                  <a:schemeClr val="tx1">
                    <a:lumMod val="65000"/>
                    <a:lumOff val="35000"/>
                  </a:schemeClr>
                </a:solidFill>
              </a:rPr>
              <a:t> </a:t>
            </a:r>
            <a:r>
              <a:rPr lang="en-GB" sz="2000" dirty="0" err="1">
                <a:solidFill>
                  <a:schemeClr val="tx1">
                    <a:lumMod val="65000"/>
                    <a:lumOff val="35000"/>
                  </a:schemeClr>
                </a:solidFill>
              </a:rPr>
              <a:t>omedvetna</a:t>
            </a:r>
            <a:endParaRPr lang="en-GB" sz="2000" dirty="0">
              <a:solidFill>
                <a:schemeClr val="tx1">
                  <a:lumMod val="65000"/>
                  <a:lumOff val="35000"/>
                </a:schemeClr>
              </a:solidFill>
            </a:endParaRPr>
          </a:p>
          <a:p>
            <a:pPr marL="342900" indent="-342900">
              <a:buFont typeface="Wingdings" panose="05000000000000000000" pitchFamily="2" charset="2"/>
              <a:buChar char="§"/>
            </a:pPr>
            <a:r>
              <a:rPr lang="en-GB" sz="2000" dirty="0">
                <a:solidFill>
                  <a:schemeClr val="tx1">
                    <a:lumMod val="65000"/>
                    <a:lumOff val="35000"/>
                  </a:schemeClr>
                </a:solidFill>
              </a:rPr>
              <a:t>Leda till dåligt beslutsfattande, </a:t>
            </a:r>
          </a:p>
          <a:p>
            <a:pPr marL="342900" indent="-342900">
              <a:buFont typeface="Wingdings" panose="05000000000000000000" pitchFamily="2" charset="2"/>
              <a:buChar char="§"/>
            </a:pPr>
            <a:r>
              <a:rPr lang="en-GB" sz="2000" dirty="0" err="1">
                <a:solidFill>
                  <a:schemeClr val="tx1">
                    <a:lumMod val="65000"/>
                    <a:lumOff val="35000"/>
                  </a:schemeClr>
                </a:solidFill>
              </a:rPr>
              <a:t>Framkalla</a:t>
            </a:r>
            <a:r>
              <a:rPr lang="en-GB" sz="2000" dirty="0">
                <a:solidFill>
                  <a:schemeClr val="tx1">
                    <a:lumMod val="65000"/>
                    <a:lumOff val="35000"/>
                  </a:schemeClr>
                </a:solidFill>
              </a:rPr>
              <a:t> </a:t>
            </a:r>
            <a:r>
              <a:rPr lang="en-GB" sz="2000" dirty="0" err="1">
                <a:solidFill>
                  <a:schemeClr val="tx1">
                    <a:lumMod val="65000"/>
                    <a:lumOff val="35000"/>
                  </a:schemeClr>
                </a:solidFill>
              </a:rPr>
              <a:t>ens</a:t>
            </a:r>
            <a:r>
              <a:rPr lang="en-GB" sz="2000" dirty="0">
                <a:solidFill>
                  <a:schemeClr val="tx1">
                    <a:lumMod val="65000"/>
                    <a:lumOff val="35000"/>
                  </a:schemeClr>
                </a:solidFill>
              </a:rPr>
              <a:t> fördomar,</a:t>
            </a:r>
          </a:p>
          <a:p>
            <a:pPr marL="342900" indent="-342900">
              <a:buFont typeface="Wingdings" panose="05000000000000000000" pitchFamily="2" charset="2"/>
              <a:buChar char="§"/>
            </a:pPr>
            <a:r>
              <a:rPr lang="en-GB" sz="2000" dirty="0">
                <a:solidFill>
                  <a:schemeClr val="tx1">
                    <a:lumMod val="65000"/>
                    <a:lumOff val="35000"/>
                  </a:schemeClr>
                </a:solidFill>
              </a:rPr>
              <a:t>Leda till att man överskattar sin förmåga,</a:t>
            </a:r>
          </a:p>
          <a:p>
            <a:pPr marL="342900" indent="-342900">
              <a:buFont typeface="Wingdings" panose="05000000000000000000" pitchFamily="2" charset="2"/>
              <a:buChar char="§"/>
            </a:pPr>
            <a:r>
              <a:rPr lang="en-GB" sz="2000" dirty="0">
                <a:solidFill>
                  <a:schemeClr val="tx1">
                    <a:lumMod val="65000"/>
                    <a:lumOff val="35000"/>
                  </a:schemeClr>
                </a:solidFill>
              </a:rPr>
              <a:t>Leda till missförstånd med andra,</a:t>
            </a:r>
          </a:p>
          <a:p>
            <a:pPr marL="342900" indent="-342900">
              <a:buFont typeface="Wingdings" panose="05000000000000000000" pitchFamily="2" charset="2"/>
              <a:buChar char="§"/>
            </a:pPr>
            <a:r>
              <a:rPr lang="en-GB" sz="2000" dirty="0">
                <a:solidFill>
                  <a:schemeClr val="tx1">
                    <a:lumMod val="65000"/>
                    <a:lumOff val="35000"/>
                  </a:schemeClr>
                </a:solidFill>
              </a:rPr>
              <a:t>Leda till felaktiga tankeprocesser.</a:t>
            </a:r>
            <a:endParaRPr lang="en-US" sz="2000" dirty="0">
              <a:solidFill>
                <a:schemeClr val="tx1">
                  <a:lumMod val="65000"/>
                  <a:lumOff val="35000"/>
                </a:schemeClr>
              </a:solidFill>
            </a:endParaRP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en-US" dirty="0"/>
              <a:t>Modul: Horisontella färdigheter / </a:t>
            </a:r>
            <a:r>
              <a:rPr lang="en-US" dirty="0" err="1"/>
              <a:t>Ämne</a:t>
            </a:r>
            <a:r>
              <a:rPr lang="en-US" dirty="0"/>
              <a:t>: Mjuka färdigheter / </a:t>
            </a:r>
            <a:r>
              <a:rPr lang="en-US" dirty="0" err="1"/>
              <a:t>Delämne</a:t>
            </a:r>
            <a:r>
              <a:rPr lang="en-US" dirty="0"/>
              <a:t>: Beslutsfattande och problemlösning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50</a:t>
            </a:fld>
            <a:endParaRPr lang="en-US"/>
          </a:p>
        </p:txBody>
      </p:sp>
      <p:sp>
        <p:nvSpPr>
          <p:cNvPr id="11" name="TextBox 10">
            <a:extLst>
              <a:ext uri="{FF2B5EF4-FFF2-40B4-BE49-F238E27FC236}">
                <a16:creationId xmlns:a16="http://schemas.microsoft.com/office/drawing/2014/main" id="{82B7FF74-C60E-33E8-4AD9-377420E0EABB}"/>
              </a:ext>
            </a:extLst>
          </p:cNvPr>
          <p:cNvSpPr txBox="1"/>
          <p:nvPr/>
        </p:nvSpPr>
        <p:spPr>
          <a:xfrm>
            <a:off x="7023540" y="5964823"/>
            <a:ext cx="2393812" cy="338554"/>
          </a:xfrm>
          <a:prstGeom prst="rect">
            <a:avLst/>
          </a:prstGeom>
          <a:noFill/>
        </p:spPr>
        <p:txBody>
          <a:bodyPr wrap="square" rtlCol="0">
            <a:spAutoFit/>
          </a:bodyPr>
          <a:lstStyle/>
          <a:p>
            <a:r>
              <a:rPr lang="en-US" sz="1600" dirty="0">
                <a:solidFill>
                  <a:schemeClr val="tx1">
                    <a:lumMod val="65000"/>
                    <a:lumOff val="35000"/>
                  </a:schemeClr>
                </a:solidFill>
              </a:rPr>
              <a:t>Källa: Smith et al (2012)</a:t>
            </a:r>
            <a:endParaRPr lang="en-GB" sz="1600" dirty="0">
              <a:solidFill>
                <a:schemeClr val="tx1">
                  <a:lumMod val="65000"/>
                  <a:lumOff val="35000"/>
                </a:schemeClr>
              </a:solidFill>
            </a:endParaRPr>
          </a:p>
        </p:txBody>
      </p:sp>
    </p:spTree>
    <p:extLst>
      <p:ext uri="{BB962C8B-B14F-4D97-AF65-F5344CB8AC3E}">
        <p14:creationId xmlns:p14="http://schemas.microsoft.com/office/powerpoint/2010/main" val="1404333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838200" y="890829"/>
            <a:ext cx="9060957" cy="820464"/>
          </a:xfrm>
        </p:spPr>
        <p:txBody>
          <a:bodyPr anchor="b">
            <a:normAutofit/>
          </a:bodyPr>
          <a:lstStyle/>
          <a:p>
            <a:r>
              <a:rPr lang="it-IT" dirty="0"/>
              <a:t>Hur man övervinner fördomar och fel</a:t>
            </a: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en-US" dirty="0"/>
              <a:t>Modul: Horisontella färdigheter / </a:t>
            </a:r>
            <a:r>
              <a:rPr lang="en-US" dirty="0" err="1"/>
              <a:t>Ämne</a:t>
            </a:r>
            <a:r>
              <a:rPr lang="en-US" dirty="0"/>
              <a:t>: Mjuka färdigheter / </a:t>
            </a:r>
            <a:r>
              <a:rPr lang="en-US" dirty="0" err="1"/>
              <a:t>Delämne</a:t>
            </a:r>
            <a:r>
              <a:rPr lang="en-US" dirty="0"/>
              <a:t>: Beslutsfattande och problemlösning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51</a:t>
            </a:fld>
            <a:endParaRPr lang="en-US"/>
          </a:p>
        </p:txBody>
      </p:sp>
      <p:graphicFrame>
        <p:nvGraphicFramePr>
          <p:cNvPr id="6" name="Diagram 5">
            <a:extLst>
              <a:ext uri="{FF2B5EF4-FFF2-40B4-BE49-F238E27FC236}">
                <a16:creationId xmlns:a16="http://schemas.microsoft.com/office/drawing/2014/main" id="{548675C0-40EA-B6CB-9E81-74379C624E9B}"/>
              </a:ext>
            </a:extLst>
          </p:cNvPr>
          <p:cNvGraphicFramePr/>
          <p:nvPr>
            <p:extLst>
              <p:ext uri="{D42A27DB-BD31-4B8C-83A1-F6EECF244321}">
                <p14:modId xmlns:p14="http://schemas.microsoft.com/office/powerpoint/2010/main" val="1803042937"/>
              </p:ext>
            </p:extLst>
          </p:nvPr>
        </p:nvGraphicFramePr>
        <p:xfrm>
          <a:off x="1881352" y="1816069"/>
          <a:ext cx="8278648" cy="4322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3008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22935" y="929508"/>
            <a:ext cx="10515600" cy="1009651"/>
          </a:xfrm>
        </p:spPr>
        <p:txBody>
          <a:bodyPr/>
          <a:lstStyle/>
          <a:p>
            <a:r>
              <a:rPr lang="en-US" dirty="0"/>
              <a:t>Aktivitet nr 5</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Effektiva förhandlingar</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52</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normAutofit fontScale="85000" lnSpcReduction="20000"/>
          </a:bodyPr>
          <a:lstStyle/>
          <a:p>
            <a:pPr marL="0" indent="0" algn="ctr">
              <a:buNone/>
            </a:pPr>
            <a:r>
              <a:rPr lang="en-US" sz="3400" kern="100" dirty="0">
                <a:solidFill>
                  <a:schemeClr val="tx1">
                    <a:lumMod val="65000"/>
                    <a:lumOff val="35000"/>
                  </a:schemeClr>
                </a:solidFill>
                <a:effectLst/>
                <a:ea typeface="Calibri" panose="020F0502020204030204" pitchFamily="34" charset="0"/>
                <a:cs typeface="Times New Roman" panose="02020603050405020304" pitchFamily="18" charset="0"/>
              </a:rPr>
              <a:t>Fallstudie</a:t>
            </a:r>
          </a:p>
          <a:p>
            <a:pPr marL="0" indent="0" algn="just">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Du driver ett jordbruksföretag tillsammans med två av dina bästa vänner. Ni har alla tre en mycket bra utbildningsbakgrund med studier som är relevanta för jordbruk, företagsledning och marknadsföring, vilka kompletterar varandra och är obligatoriska för hur man driver ett sådant företag framgångsrikt. Ditt företag är intresserat av att delta i ett samarbetsprogram tillsammans med andra lokala jordbruksföretag i syfte att utöka sitt nätverk och nå fler kunder. Men efter ett års deltagande i detta samarbete verkar ingenting ha förändrats, inte bara för ditt företag utan även för resten av nätverket. Dina partners försöker utifrån sina erfarenheter övertyga dig om att låta domstolarna lösa situationen som den enda lösningen, eftersom resten av partnerna i samarbetsprogrammet hade gjort det, och eftersom de är övertygade om att det är så saker fungerar i liknande situationer.  </a:t>
            </a:r>
          </a:p>
          <a:p>
            <a:pPr marL="0" indent="0" algn="just">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 Vilka misstag har dina partners gjort som hindrar dig från att komma fram till det bästa beslutet?</a:t>
            </a:r>
          </a:p>
          <a:p>
            <a:pPr marL="0" indent="0" algn="ctr">
              <a:buNone/>
            </a:pPr>
            <a:endParaRPr lang="en-GB" i="1" kern="100" dirty="0">
              <a:solidFill>
                <a:schemeClr val="tx1">
                  <a:lumMod val="65000"/>
                  <a:lumOff val="3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3332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838200" y="812800"/>
            <a:ext cx="10515600" cy="877888"/>
          </a:xfrm>
        </p:spPr>
        <p:txBody>
          <a:bodyPr vert="horz" lIns="91440" tIns="45720" rIns="91440" bIns="45720" rtlCol="0" anchor="ctr">
            <a:normAutofit/>
          </a:bodyPr>
          <a:lstStyle/>
          <a:p>
            <a:r>
              <a:rPr lang="it-IT" kern="1200">
                <a:latin typeface="+mj-lt"/>
                <a:ea typeface="+mj-ea"/>
                <a:cs typeface="+mj-cs"/>
              </a:rPr>
              <a:t>Kreativitetens roll vid problemlösning</a:t>
            </a:r>
          </a:p>
        </p:txBody>
      </p:sp>
      <p:sp>
        <p:nvSpPr>
          <p:cNvPr id="3" name="TextBox 2">
            <a:extLst>
              <a:ext uri="{FF2B5EF4-FFF2-40B4-BE49-F238E27FC236}">
                <a16:creationId xmlns:a16="http://schemas.microsoft.com/office/drawing/2014/main" id="{8FC6A7C5-C225-B919-933A-25B7176CF605}"/>
              </a:ext>
            </a:extLst>
          </p:cNvPr>
          <p:cNvSpPr txBox="1"/>
          <p:nvPr/>
        </p:nvSpPr>
        <p:spPr>
          <a:xfrm>
            <a:off x="838199" y="1825626"/>
            <a:ext cx="5458097" cy="1603374"/>
          </a:xfrm>
          <a:prstGeom prst="rect">
            <a:avLst/>
          </a:prstGeom>
        </p:spPr>
        <p:txBody>
          <a:bodyPr vert="horz" lIns="91440" tIns="45720" rIns="91440" bIns="45720" rtlCol="0">
            <a:normAutofit/>
          </a:bodyPr>
          <a:lstStyle/>
          <a:p>
            <a:pPr algn="just">
              <a:lnSpc>
                <a:spcPct val="90000"/>
              </a:lnSpc>
              <a:spcBef>
                <a:spcPts val="1000"/>
              </a:spcBef>
              <a:spcAft>
                <a:spcPts val="600"/>
              </a:spcAft>
            </a:pPr>
            <a:r>
              <a:rPr lang="it-IT" sz="2000" i="1" dirty="0">
                <a:solidFill>
                  <a:schemeClr val="tx1">
                    <a:lumMod val="65000"/>
                    <a:lumOff val="35000"/>
                  </a:schemeClr>
                </a:solidFill>
              </a:rPr>
              <a:t>"</a:t>
            </a:r>
            <a:r>
              <a:rPr lang="it-IT" sz="2000" i="1" dirty="0">
                <a:solidFill>
                  <a:schemeClr val="tx1">
                    <a:lumMod val="65000"/>
                    <a:lumOff val="35000"/>
                  </a:schemeClr>
                </a:solidFill>
                <a:effectLst/>
              </a:rPr>
              <a:t>tendensen att generera eller känna igen idéer, alternativ eller möjligheter som kan vara användbara för att lösa problem, kommunicera med andra och underhålla oss själva och andra" </a:t>
            </a:r>
            <a:r>
              <a:rPr lang="it-IT" sz="2000" dirty="0">
                <a:solidFill>
                  <a:schemeClr val="tx1">
                    <a:lumMod val="65000"/>
                    <a:lumOff val="35000"/>
                  </a:schemeClr>
                </a:solidFill>
                <a:effectLst/>
              </a:rPr>
              <a:t>(Franken, 1994). </a:t>
            </a:r>
            <a:endParaRPr lang="it-IT" sz="2000" dirty="0">
              <a:solidFill>
                <a:schemeClr val="tx1">
                  <a:lumMod val="65000"/>
                  <a:lumOff val="35000"/>
                </a:schemeClr>
              </a:solidFill>
            </a:endParaRPr>
          </a:p>
        </p:txBody>
      </p:sp>
      <p:pic>
        <p:nvPicPr>
          <p:cNvPr id="8" name="Picture 7" descr="A person sitting on a chair with gears&#10;&#10;Description automatically generated">
            <a:extLst>
              <a:ext uri="{FF2B5EF4-FFF2-40B4-BE49-F238E27FC236}">
                <a16:creationId xmlns:a16="http://schemas.microsoft.com/office/drawing/2014/main" id="{0DCCED53-FE87-87E6-54F6-F41BD3D80AB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71482" y="2307630"/>
            <a:ext cx="3925118" cy="2766235"/>
          </a:xfrm>
          <a:prstGeom prst="rect">
            <a:avLst/>
          </a:prstGeom>
          <a:noFill/>
        </p:spPr>
      </p:pic>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vert="horz" lIns="91440" tIns="45720" rIns="91440" bIns="45720" rtlCol="0" anchor="ctr">
            <a:normAutofit/>
          </a:bodyPr>
          <a:lstStyle/>
          <a:p>
            <a:pPr>
              <a:spcAft>
                <a:spcPts val="600"/>
              </a:spcAft>
            </a:pPr>
            <a:r>
              <a:rPr lang="en-US" kern="1200" dirty="0">
                <a:latin typeface="+mn-lt"/>
                <a:ea typeface="+mn-ea"/>
                <a:cs typeface="+mn-cs"/>
              </a:rPr>
              <a:t>Modul: </a:t>
            </a:r>
            <a:r>
              <a:rPr lang="en-US" kern="1200" dirty="0" err="1">
                <a:latin typeface="+mn-lt"/>
                <a:ea typeface="+mn-ea"/>
                <a:cs typeface="+mn-cs"/>
              </a:rPr>
              <a:t>Horisontella</a:t>
            </a:r>
            <a:r>
              <a:rPr lang="en-US" kern="1200" dirty="0">
                <a:latin typeface="+mn-lt"/>
                <a:ea typeface="+mn-ea"/>
                <a:cs typeface="+mn-cs"/>
              </a:rPr>
              <a:t> </a:t>
            </a:r>
            <a:r>
              <a:rPr lang="en-US" kern="1200" dirty="0" err="1">
                <a:latin typeface="+mn-lt"/>
                <a:ea typeface="+mn-ea"/>
                <a:cs typeface="+mn-cs"/>
              </a:rPr>
              <a:t>färdigheter</a:t>
            </a:r>
            <a:r>
              <a:rPr lang="en-US" kern="1200" dirty="0">
                <a:latin typeface="+mn-lt"/>
                <a:ea typeface="+mn-ea"/>
                <a:cs typeface="+mn-cs"/>
              </a:rPr>
              <a:t> / </a:t>
            </a:r>
            <a:r>
              <a:rPr lang="en-US" dirty="0" err="1"/>
              <a:t>Ämne</a:t>
            </a:r>
            <a:r>
              <a:rPr lang="en-US" kern="1200" dirty="0">
                <a:latin typeface="+mn-lt"/>
                <a:ea typeface="+mn-ea"/>
                <a:cs typeface="+mn-cs"/>
              </a:rPr>
              <a:t>: </a:t>
            </a:r>
            <a:r>
              <a:rPr lang="en-US" kern="1200" dirty="0" err="1">
                <a:latin typeface="+mn-lt"/>
                <a:ea typeface="+mn-ea"/>
                <a:cs typeface="+mn-cs"/>
              </a:rPr>
              <a:t>Mjuka</a:t>
            </a:r>
            <a:r>
              <a:rPr lang="en-US" kern="1200" dirty="0">
                <a:latin typeface="+mn-lt"/>
                <a:ea typeface="+mn-ea"/>
                <a:cs typeface="+mn-cs"/>
              </a:rPr>
              <a:t> </a:t>
            </a:r>
            <a:r>
              <a:rPr lang="en-US" kern="1200" dirty="0" err="1">
                <a:latin typeface="+mn-lt"/>
                <a:ea typeface="+mn-ea"/>
                <a:cs typeface="+mn-cs"/>
              </a:rPr>
              <a:t>färdigheter</a:t>
            </a:r>
            <a:r>
              <a:rPr lang="en-US" kern="1200" dirty="0">
                <a:latin typeface="+mn-lt"/>
                <a:ea typeface="+mn-ea"/>
                <a:cs typeface="+mn-cs"/>
              </a:rPr>
              <a:t> / </a:t>
            </a:r>
            <a:r>
              <a:rPr lang="en-US" dirty="0" err="1"/>
              <a:t>Delämne</a:t>
            </a:r>
            <a:r>
              <a:rPr lang="en-US" kern="1200" dirty="0">
                <a:latin typeface="+mn-lt"/>
                <a:ea typeface="+mn-ea"/>
                <a:cs typeface="+mn-cs"/>
              </a:rPr>
              <a:t>: </a:t>
            </a:r>
            <a:r>
              <a:rPr lang="en-US" kern="1200" dirty="0" err="1">
                <a:latin typeface="+mn-lt"/>
                <a:ea typeface="+mn-ea"/>
                <a:cs typeface="+mn-cs"/>
              </a:rPr>
              <a:t>Beslutsfattande</a:t>
            </a:r>
            <a:r>
              <a:rPr lang="en-US" kern="1200" dirty="0">
                <a:latin typeface="+mn-lt"/>
                <a:ea typeface="+mn-ea"/>
                <a:cs typeface="+mn-cs"/>
              </a:rPr>
              <a:t> </a:t>
            </a:r>
            <a:r>
              <a:rPr lang="en-US" kern="1200" dirty="0" err="1">
                <a:latin typeface="+mn-lt"/>
                <a:ea typeface="+mn-ea"/>
                <a:cs typeface="+mn-cs"/>
              </a:rPr>
              <a:t>och</a:t>
            </a:r>
            <a:r>
              <a:rPr lang="en-US" kern="1200" dirty="0">
                <a:latin typeface="+mn-lt"/>
                <a:ea typeface="+mn-ea"/>
                <a:cs typeface="+mn-cs"/>
              </a:rPr>
              <a:t> </a:t>
            </a:r>
            <a:r>
              <a:rPr lang="en-US" kern="1200" dirty="0" err="1">
                <a:latin typeface="+mn-lt"/>
                <a:ea typeface="+mn-ea"/>
                <a:cs typeface="+mn-cs"/>
              </a:rPr>
              <a:t>problemlösning</a:t>
            </a:r>
            <a:endParaRPr lang="en-US" kern="1200" dirty="0">
              <a:latin typeface="+mn-lt"/>
              <a:ea typeface="+mn-ea"/>
              <a:cs typeface="+mn-cs"/>
            </a:endParaRP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vert="horz" lIns="91440" tIns="45720" rIns="91440" bIns="45720" rtlCol="0" anchor="ctr">
            <a:normAutofit/>
          </a:bodyPr>
          <a:lstStyle/>
          <a:p>
            <a:pPr>
              <a:spcAft>
                <a:spcPts val="600"/>
              </a:spcAft>
            </a:pPr>
            <a:fld id="{D57F1E4F-1CFF-5643-939E-217C01CDF565}" type="slidenum">
              <a:rPr lang="en-US" smtClean="0"/>
              <a:t>53</a:t>
            </a:fld>
            <a:endParaRPr lang="en-US"/>
          </a:p>
        </p:txBody>
      </p:sp>
      <p:sp>
        <p:nvSpPr>
          <p:cNvPr id="9" name="TextBox 8">
            <a:extLst>
              <a:ext uri="{FF2B5EF4-FFF2-40B4-BE49-F238E27FC236}">
                <a16:creationId xmlns:a16="http://schemas.microsoft.com/office/drawing/2014/main" id="{44BACD06-A1D4-39E5-A99E-FDF8C7FC5894}"/>
              </a:ext>
            </a:extLst>
          </p:cNvPr>
          <p:cNvSpPr txBox="1"/>
          <p:nvPr/>
        </p:nvSpPr>
        <p:spPr>
          <a:xfrm>
            <a:off x="877612" y="3867608"/>
            <a:ext cx="5783318" cy="1785104"/>
          </a:xfrm>
          <a:prstGeom prst="rect">
            <a:avLst/>
          </a:prstGeom>
          <a:noFill/>
        </p:spPr>
        <p:txBody>
          <a:bodyPr wrap="square" rtlCol="0">
            <a:spAutoFit/>
          </a:bodyPr>
          <a:lstStyle/>
          <a:p>
            <a:r>
              <a:rPr lang="en-GB" sz="2000" i="1" dirty="0">
                <a:solidFill>
                  <a:schemeClr val="tx1">
                    <a:lumMod val="65000"/>
                    <a:lumOff val="35000"/>
                  </a:schemeClr>
                </a:solidFill>
              </a:rPr>
              <a:t>"Problemlösning med relevans och nytänkande" </a:t>
            </a:r>
            <a:r>
              <a:rPr lang="en-GB" dirty="0">
                <a:solidFill>
                  <a:schemeClr val="tx1">
                    <a:lumMod val="65000"/>
                    <a:lumOff val="35000"/>
                  </a:schemeClr>
                </a:solidFill>
              </a:rPr>
              <a:t>(Doherty, 2020) </a:t>
            </a:r>
            <a:r>
              <a:rPr lang="en-GB" u="sng" dirty="0">
                <a:solidFill>
                  <a:schemeClr val="tx1">
                    <a:lumMod val="65000"/>
                    <a:lumOff val="35000"/>
                  </a:schemeClr>
                </a:solidFill>
              </a:rPr>
              <a:t>var:</a:t>
            </a:r>
          </a:p>
          <a:p>
            <a:r>
              <a:rPr lang="en-GB" b="1" dirty="0">
                <a:solidFill>
                  <a:schemeClr val="tx1">
                    <a:lumMod val="65000"/>
                    <a:lumOff val="35000"/>
                  </a:schemeClr>
                </a:solidFill>
              </a:rPr>
              <a:t>      Relevans - </a:t>
            </a:r>
            <a:r>
              <a:rPr lang="en-GB" dirty="0">
                <a:solidFill>
                  <a:schemeClr val="tx1">
                    <a:lumMod val="65000"/>
                    <a:lumOff val="35000"/>
                  </a:schemeClr>
                </a:solidFill>
              </a:rPr>
              <a:t>faktisk lösning som tillhandahålls för ett specifikt problem</a:t>
            </a:r>
          </a:p>
          <a:p>
            <a:r>
              <a:rPr lang="en-GB" b="1" dirty="0">
                <a:solidFill>
                  <a:schemeClr val="tx1">
                    <a:lumMod val="65000"/>
                    <a:lumOff val="35000"/>
                  </a:schemeClr>
                </a:solidFill>
              </a:rPr>
              <a:t>      Nyhet - </a:t>
            </a:r>
            <a:r>
              <a:rPr lang="en-GB" dirty="0">
                <a:solidFill>
                  <a:schemeClr val="tx1">
                    <a:lumMod val="65000"/>
                    <a:lumOff val="35000"/>
                  </a:schemeClr>
                </a:solidFill>
              </a:rPr>
              <a:t>den lösning som inte har gjorts tidigare när det gäller genuinitet</a:t>
            </a:r>
          </a:p>
        </p:txBody>
      </p:sp>
      <p:sp>
        <p:nvSpPr>
          <p:cNvPr id="10" name="Arrow: Right 9">
            <a:extLst>
              <a:ext uri="{FF2B5EF4-FFF2-40B4-BE49-F238E27FC236}">
                <a16:creationId xmlns:a16="http://schemas.microsoft.com/office/drawing/2014/main" id="{68C3454E-BC36-722D-0700-CAAC023E28DD}"/>
              </a:ext>
            </a:extLst>
          </p:cNvPr>
          <p:cNvSpPr/>
          <p:nvPr/>
        </p:nvSpPr>
        <p:spPr>
          <a:xfrm>
            <a:off x="426732" y="4500564"/>
            <a:ext cx="591208" cy="2859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1B6E9EE3-D774-ECA3-4D8A-592A22298FE2}"/>
              </a:ext>
            </a:extLst>
          </p:cNvPr>
          <p:cNvSpPr/>
          <p:nvPr/>
        </p:nvSpPr>
        <p:spPr>
          <a:xfrm>
            <a:off x="426732" y="5073865"/>
            <a:ext cx="591208" cy="2859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530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838200" y="812800"/>
            <a:ext cx="10515600" cy="877888"/>
          </a:xfrm>
        </p:spPr>
        <p:txBody>
          <a:bodyPr vert="horz" lIns="91440" tIns="45720" rIns="91440" bIns="45720" rtlCol="0" anchor="ctr">
            <a:normAutofit/>
          </a:bodyPr>
          <a:lstStyle/>
          <a:p>
            <a:r>
              <a:rPr lang="it-IT" kern="1200" dirty="0">
                <a:latin typeface="+mj-lt"/>
                <a:ea typeface="+mj-ea"/>
                <a:cs typeface="+mj-cs"/>
              </a:rPr>
              <a:t>Kreativ problemlösning</a:t>
            </a:r>
          </a:p>
        </p:txBody>
      </p:sp>
      <p:sp>
        <p:nvSpPr>
          <p:cNvPr id="3" name="TextBox 2">
            <a:extLst>
              <a:ext uri="{FF2B5EF4-FFF2-40B4-BE49-F238E27FC236}">
                <a16:creationId xmlns:a16="http://schemas.microsoft.com/office/drawing/2014/main" id="{8FC6A7C5-C225-B919-933A-25B7176CF605}"/>
              </a:ext>
            </a:extLst>
          </p:cNvPr>
          <p:cNvSpPr txBox="1"/>
          <p:nvPr/>
        </p:nvSpPr>
        <p:spPr>
          <a:xfrm>
            <a:off x="1279634" y="1824314"/>
            <a:ext cx="3323898" cy="3492608"/>
          </a:xfrm>
          <a:prstGeom prst="rect">
            <a:avLst/>
          </a:prstGeom>
        </p:spPr>
        <p:txBody>
          <a:bodyPr vert="horz" lIns="91440" tIns="45720" rIns="91440" bIns="45720" rtlCol="0">
            <a:normAutofit/>
          </a:bodyPr>
          <a:lstStyle/>
          <a:p>
            <a:pPr algn="just">
              <a:lnSpc>
                <a:spcPct val="90000"/>
              </a:lnSpc>
              <a:spcBef>
                <a:spcPts val="1000"/>
              </a:spcBef>
              <a:spcAft>
                <a:spcPts val="600"/>
              </a:spcAft>
            </a:pPr>
            <a:r>
              <a:rPr lang="it-IT" sz="2000" b="1" i="1" dirty="0">
                <a:solidFill>
                  <a:schemeClr val="tx1">
                    <a:lumMod val="65000"/>
                    <a:lumOff val="35000"/>
                  </a:schemeClr>
                </a:solidFill>
              </a:rPr>
              <a:t>               </a:t>
            </a:r>
          </a:p>
          <a:p>
            <a:pPr algn="just">
              <a:lnSpc>
                <a:spcPct val="90000"/>
              </a:lnSpc>
              <a:spcBef>
                <a:spcPts val="1000"/>
              </a:spcBef>
              <a:spcAft>
                <a:spcPts val="600"/>
              </a:spcAft>
            </a:pPr>
            <a:r>
              <a:rPr lang="it-IT" sz="2000" b="1" i="1" dirty="0">
                <a:solidFill>
                  <a:schemeClr val="tx1">
                    <a:lumMod val="65000"/>
                    <a:lumOff val="35000"/>
                  </a:schemeClr>
                </a:solidFill>
              </a:rPr>
              <a:t> Leder till:</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Hitta kreativa lösningar på komplexa problem</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Öka anpassningsförmågan till förändringar</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Skapa innovationskraft och tillväxtanda</a:t>
            </a:r>
          </a:p>
          <a:p>
            <a:pPr marL="342900" indent="-342900" algn="just">
              <a:lnSpc>
                <a:spcPct val="90000"/>
              </a:lnSpc>
              <a:spcBef>
                <a:spcPts val="1000"/>
              </a:spcBef>
              <a:spcAft>
                <a:spcPts val="600"/>
              </a:spcAft>
              <a:buFont typeface="Wingdings" panose="05000000000000000000" pitchFamily="2" charset="2"/>
              <a:buChar char="§"/>
            </a:pPr>
            <a:endParaRPr lang="it-IT" sz="2000" dirty="0">
              <a:solidFill>
                <a:schemeClr val="tx1">
                  <a:lumMod val="65000"/>
                  <a:lumOff val="35000"/>
                </a:schemeClr>
              </a:solidFill>
            </a:endParaRP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vert="horz" lIns="91440" tIns="45720" rIns="91440" bIns="45720" rtlCol="0" anchor="ctr">
            <a:normAutofit/>
          </a:bodyPr>
          <a:lstStyle/>
          <a:p>
            <a:pPr>
              <a:spcAft>
                <a:spcPts val="600"/>
              </a:spcAft>
            </a:pPr>
            <a:r>
              <a:rPr lang="en-US" kern="1200" dirty="0">
                <a:latin typeface="+mn-lt"/>
                <a:ea typeface="+mn-ea"/>
                <a:cs typeface="+mn-cs"/>
              </a:rPr>
              <a:t>Modul: </a:t>
            </a:r>
            <a:r>
              <a:rPr lang="en-US" kern="1200" dirty="0" err="1">
                <a:latin typeface="+mn-lt"/>
                <a:ea typeface="+mn-ea"/>
                <a:cs typeface="+mn-cs"/>
              </a:rPr>
              <a:t>Horisontella</a:t>
            </a:r>
            <a:r>
              <a:rPr lang="en-US" kern="1200" dirty="0">
                <a:latin typeface="+mn-lt"/>
                <a:ea typeface="+mn-ea"/>
                <a:cs typeface="+mn-cs"/>
              </a:rPr>
              <a:t> </a:t>
            </a:r>
            <a:r>
              <a:rPr lang="en-US" kern="1200" dirty="0" err="1">
                <a:latin typeface="+mn-lt"/>
                <a:ea typeface="+mn-ea"/>
                <a:cs typeface="+mn-cs"/>
              </a:rPr>
              <a:t>färdigheter</a:t>
            </a:r>
            <a:r>
              <a:rPr lang="en-US" kern="1200" dirty="0">
                <a:latin typeface="+mn-lt"/>
                <a:ea typeface="+mn-ea"/>
                <a:cs typeface="+mn-cs"/>
              </a:rPr>
              <a:t> / </a:t>
            </a:r>
            <a:r>
              <a:rPr lang="en-US" dirty="0" err="1"/>
              <a:t>Ämne</a:t>
            </a:r>
            <a:r>
              <a:rPr lang="en-US" kern="1200" dirty="0">
                <a:latin typeface="+mn-lt"/>
                <a:ea typeface="+mn-ea"/>
                <a:cs typeface="+mn-cs"/>
              </a:rPr>
              <a:t>: </a:t>
            </a:r>
            <a:r>
              <a:rPr lang="en-US" kern="1200" dirty="0" err="1">
                <a:latin typeface="+mn-lt"/>
                <a:ea typeface="+mn-ea"/>
                <a:cs typeface="+mn-cs"/>
              </a:rPr>
              <a:t>Mjuka</a:t>
            </a:r>
            <a:r>
              <a:rPr lang="en-US" kern="1200" dirty="0">
                <a:latin typeface="+mn-lt"/>
                <a:ea typeface="+mn-ea"/>
                <a:cs typeface="+mn-cs"/>
              </a:rPr>
              <a:t> </a:t>
            </a:r>
            <a:r>
              <a:rPr lang="en-US" kern="1200" dirty="0" err="1">
                <a:latin typeface="+mn-lt"/>
                <a:ea typeface="+mn-ea"/>
                <a:cs typeface="+mn-cs"/>
              </a:rPr>
              <a:t>färdigheter</a:t>
            </a:r>
            <a:r>
              <a:rPr lang="en-US" kern="1200" dirty="0">
                <a:latin typeface="+mn-lt"/>
                <a:ea typeface="+mn-ea"/>
                <a:cs typeface="+mn-cs"/>
              </a:rPr>
              <a:t> / </a:t>
            </a:r>
            <a:r>
              <a:rPr lang="en-US" dirty="0" err="1"/>
              <a:t>Delämen</a:t>
            </a:r>
            <a:r>
              <a:rPr lang="en-US" kern="1200" dirty="0">
                <a:latin typeface="+mn-lt"/>
                <a:ea typeface="+mn-ea"/>
                <a:cs typeface="+mn-cs"/>
              </a:rPr>
              <a:t>: </a:t>
            </a:r>
            <a:r>
              <a:rPr lang="en-US" kern="1200" dirty="0" err="1">
                <a:latin typeface="+mn-lt"/>
                <a:ea typeface="+mn-ea"/>
                <a:cs typeface="+mn-cs"/>
              </a:rPr>
              <a:t>Beslutsfattande</a:t>
            </a:r>
            <a:r>
              <a:rPr lang="en-US" kern="1200" dirty="0">
                <a:latin typeface="+mn-lt"/>
                <a:ea typeface="+mn-ea"/>
                <a:cs typeface="+mn-cs"/>
              </a:rPr>
              <a:t> </a:t>
            </a:r>
            <a:r>
              <a:rPr lang="en-US" kern="1200" dirty="0" err="1">
                <a:latin typeface="+mn-lt"/>
                <a:ea typeface="+mn-ea"/>
                <a:cs typeface="+mn-cs"/>
              </a:rPr>
              <a:t>och</a:t>
            </a:r>
            <a:r>
              <a:rPr lang="en-US" kern="1200" dirty="0">
                <a:latin typeface="+mn-lt"/>
                <a:ea typeface="+mn-ea"/>
                <a:cs typeface="+mn-cs"/>
              </a:rPr>
              <a:t> </a:t>
            </a:r>
            <a:r>
              <a:rPr lang="en-US" kern="1200" dirty="0" err="1">
                <a:latin typeface="+mn-lt"/>
                <a:ea typeface="+mn-ea"/>
                <a:cs typeface="+mn-cs"/>
              </a:rPr>
              <a:t>problemlösning</a:t>
            </a:r>
            <a:endParaRPr lang="en-US" kern="1200" dirty="0">
              <a:latin typeface="+mn-lt"/>
              <a:ea typeface="+mn-ea"/>
              <a:cs typeface="+mn-cs"/>
            </a:endParaRP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vert="horz" lIns="91440" tIns="45720" rIns="91440" bIns="45720" rtlCol="0" anchor="ctr">
            <a:normAutofit/>
          </a:bodyPr>
          <a:lstStyle/>
          <a:p>
            <a:pPr>
              <a:spcAft>
                <a:spcPts val="600"/>
              </a:spcAft>
            </a:pPr>
            <a:fld id="{D57F1E4F-1CFF-5643-939E-217C01CDF565}" type="slidenum">
              <a:rPr lang="en-US" smtClean="0"/>
              <a:t>54</a:t>
            </a:fld>
            <a:endParaRPr lang="en-US"/>
          </a:p>
        </p:txBody>
      </p:sp>
      <p:sp>
        <p:nvSpPr>
          <p:cNvPr id="6" name="TextBox 5">
            <a:extLst>
              <a:ext uri="{FF2B5EF4-FFF2-40B4-BE49-F238E27FC236}">
                <a16:creationId xmlns:a16="http://schemas.microsoft.com/office/drawing/2014/main" id="{6912DDD8-A96B-95E2-F32B-9ED7FF4134C7}"/>
              </a:ext>
            </a:extLst>
          </p:cNvPr>
          <p:cNvSpPr txBox="1"/>
          <p:nvPr/>
        </p:nvSpPr>
        <p:spPr>
          <a:xfrm>
            <a:off x="5829299" y="2214948"/>
            <a:ext cx="4449817" cy="3492608"/>
          </a:xfrm>
          <a:prstGeom prst="rect">
            <a:avLst/>
          </a:prstGeom>
        </p:spPr>
        <p:txBody>
          <a:bodyPr vert="horz" lIns="91440" tIns="45720" rIns="91440" bIns="45720" rtlCol="0">
            <a:normAutofit fontScale="92500" lnSpcReduction="10000"/>
          </a:bodyPr>
          <a:lstStyle/>
          <a:p>
            <a:pPr algn="just">
              <a:lnSpc>
                <a:spcPct val="90000"/>
              </a:lnSpc>
              <a:spcBef>
                <a:spcPts val="1000"/>
              </a:spcBef>
              <a:spcAft>
                <a:spcPts val="600"/>
              </a:spcAft>
            </a:pPr>
            <a:r>
              <a:rPr lang="it-IT" sz="2000" b="1" i="1" dirty="0">
                <a:solidFill>
                  <a:schemeClr val="tx1">
                    <a:lumMod val="65000"/>
                    <a:lumOff val="35000"/>
                  </a:schemeClr>
                </a:solidFill>
              </a:rPr>
              <a:t>4 viktiga principer:</a:t>
            </a:r>
          </a:p>
          <a:p>
            <a:pPr marL="342900" indent="-342900" algn="just">
              <a:lnSpc>
                <a:spcPct val="90000"/>
              </a:lnSpc>
              <a:spcBef>
                <a:spcPts val="1000"/>
              </a:spcBef>
              <a:spcAft>
                <a:spcPts val="600"/>
              </a:spcAft>
              <a:buFont typeface="Wingdings" panose="05000000000000000000" pitchFamily="2" charset="2"/>
              <a:buChar char="§"/>
            </a:pPr>
            <a:r>
              <a:rPr lang="en-GB" sz="2000" dirty="0">
                <a:solidFill>
                  <a:schemeClr val="tx1">
                    <a:lumMod val="65000"/>
                    <a:lumOff val="35000"/>
                  </a:schemeClr>
                </a:solidFill>
              </a:rPr>
              <a:t>balans mellan divergent och konvergent tänkande</a:t>
            </a:r>
          </a:p>
          <a:p>
            <a:pPr marL="342900" indent="-342900" algn="just">
              <a:lnSpc>
                <a:spcPct val="90000"/>
              </a:lnSpc>
              <a:spcBef>
                <a:spcPts val="1000"/>
              </a:spcBef>
              <a:spcAft>
                <a:spcPts val="600"/>
              </a:spcAft>
              <a:buFont typeface="Wingdings" panose="05000000000000000000" pitchFamily="2" charset="2"/>
              <a:buChar char="§"/>
            </a:pPr>
            <a:r>
              <a:rPr lang="en-GB" sz="2000" dirty="0">
                <a:solidFill>
                  <a:schemeClr val="tx1">
                    <a:lumMod val="65000"/>
                    <a:lumOff val="35000"/>
                  </a:schemeClr>
                </a:solidFill>
              </a:rPr>
              <a:t>omformulera problem till frågor</a:t>
            </a:r>
          </a:p>
          <a:p>
            <a:pPr marL="342900" indent="-342900" algn="just">
              <a:lnSpc>
                <a:spcPct val="90000"/>
              </a:lnSpc>
              <a:spcBef>
                <a:spcPts val="1000"/>
              </a:spcBef>
              <a:spcAft>
                <a:spcPts val="600"/>
              </a:spcAft>
              <a:buFont typeface="Wingdings" panose="05000000000000000000" pitchFamily="2" charset="2"/>
              <a:buChar char="§"/>
            </a:pPr>
            <a:r>
              <a:rPr lang="en-GB" sz="2000" dirty="0">
                <a:solidFill>
                  <a:schemeClr val="tx1">
                    <a:lumMod val="65000"/>
                    <a:lumOff val="35000"/>
                  </a:schemeClr>
                </a:solidFill>
              </a:rPr>
              <a:t>undvika att döma ut en idé oavsett hur galen och/eller ogenomförbar den verkar vara</a:t>
            </a:r>
          </a:p>
          <a:p>
            <a:pPr marL="342900" indent="-342900" algn="just">
              <a:lnSpc>
                <a:spcPct val="90000"/>
              </a:lnSpc>
              <a:spcBef>
                <a:spcPts val="1000"/>
              </a:spcBef>
              <a:spcAft>
                <a:spcPts val="600"/>
              </a:spcAft>
              <a:buFont typeface="Wingdings" panose="05000000000000000000" pitchFamily="2" charset="2"/>
              <a:buChar char="§"/>
            </a:pPr>
            <a:r>
              <a:rPr lang="en-GB" sz="2000" dirty="0">
                <a:solidFill>
                  <a:schemeClr val="tx1">
                    <a:lumMod val="65000"/>
                    <a:lumOff val="35000"/>
                  </a:schemeClr>
                </a:solidFill>
              </a:rPr>
              <a:t>vara angelägen om att skapa en positiv miljö som främjar utvecklingen av kreativa idéer</a:t>
            </a:r>
          </a:p>
          <a:p>
            <a:pPr marL="342900" indent="-342900" algn="just">
              <a:lnSpc>
                <a:spcPct val="90000"/>
              </a:lnSpc>
              <a:spcBef>
                <a:spcPts val="1000"/>
              </a:spcBef>
              <a:spcAft>
                <a:spcPts val="600"/>
              </a:spcAft>
              <a:buFont typeface="Wingdings" panose="05000000000000000000" pitchFamily="2" charset="2"/>
              <a:buChar char="§"/>
            </a:pPr>
            <a:endParaRPr lang="it-IT" sz="2000" dirty="0">
              <a:solidFill>
                <a:schemeClr val="tx1">
                  <a:lumMod val="65000"/>
                  <a:lumOff val="35000"/>
                </a:schemeClr>
              </a:solidFill>
            </a:endParaRPr>
          </a:p>
        </p:txBody>
      </p:sp>
      <p:pic>
        <p:nvPicPr>
          <p:cNvPr id="10" name="Graphic 9" descr="Idea outline">
            <a:extLst>
              <a:ext uri="{FF2B5EF4-FFF2-40B4-BE49-F238E27FC236}">
                <a16:creationId xmlns:a16="http://schemas.microsoft.com/office/drawing/2014/main" id="{6502FD33-1D15-0F00-464A-8D4BE0E94B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0271" y="1955202"/>
            <a:ext cx="914400" cy="914400"/>
          </a:xfrm>
          <a:prstGeom prst="rect">
            <a:avLst/>
          </a:prstGeom>
        </p:spPr>
      </p:pic>
      <p:pic>
        <p:nvPicPr>
          <p:cNvPr id="12" name="Graphic 11" descr="Clipboard Checked outline">
            <a:extLst>
              <a:ext uri="{FF2B5EF4-FFF2-40B4-BE49-F238E27FC236}">
                <a16:creationId xmlns:a16="http://schemas.microsoft.com/office/drawing/2014/main" id="{B4943E5E-5806-38DE-CF77-D0F05B2CCE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9936" y="1884364"/>
            <a:ext cx="914400" cy="914400"/>
          </a:xfrm>
          <a:prstGeom prst="rect">
            <a:avLst/>
          </a:prstGeom>
        </p:spPr>
      </p:pic>
    </p:spTree>
    <p:extLst>
      <p:ext uri="{BB962C8B-B14F-4D97-AF65-F5344CB8AC3E}">
        <p14:creationId xmlns:p14="http://schemas.microsoft.com/office/powerpoint/2010/main" val="36307136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365060" y="1011009"/>
            <a:ext cx="2905397" cy="3025414"/>
          </a:xfrm>
        </p:spPr>
        <p:txBody>
          <a:bodyPr vert="horz" lIns="91440" tIns="45720" rIns="91440" bIns="45720" rtlCol="0" anchor="ctr">
            <a:normAutofit/>
          </a:bodyPr>
          <a:lstStyle/>
          <a:p>
            <a:r>
              <a:rPr lang="it-IT" kern="1200" dirty="0"/>
              <a:t>Kreativ problemlösningsprocess</a:t>
            </a:r>
          </a:p>
        </p:txBody>
      </p:sp>
      <p:pic>
        <p:nvPicPr>
          <p:cNvPr id="7" name="Picture 6">
            <a:extLst>
              <a:ext uri="{FF2B5EF4-FFF2-40B4-BE49-F238E27FC236}">
                <a16:creationId xmlns:a16="http://schemas.microsoft.com/office/drawing/2014/main" id="{39708973-0488-EB9D-C8B0-567F0CD3EB0E}"/>
              </a:ext>
            </a:extLst>
          </p:cNvPr>
          <p:cNvPicPr>
            <a:picLocks noChangeAspect="1"/>
          </p:cNvPicPr>
          <p:nvPr/>
        </p:nvPicPr>
        <p:blipFill>
          <a:blip r:embed="rId2"/>
          <a:stretch>
            <a:fillRect/>
          </a:stretch>
        </p:blipFill>
        <p:spPr>
          <a:xfrm>
            <a:off x="3198468" y="1011009"/>
            <a:ext cx="7898881" cy="5165954"/>
          </a:xfrm>
          <a:prstGeom prst="rect">
            <a:avLst/>
          </a:prstGeom>
          <a:noFill/>
        </p:spPr>
      </p:pic>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vert="horz" lIns="91440" tIns="45720" rIns="91440" bIns="45720" rtlCol="0" anchor="ctr">
            <a:normAutofit/>
          </a:bodyPr>
          <a:lstStyle/>
          <a:p>
            <a:pPr>
              <a:spcAft>
                <a:spcPts val="600"/>
              </a:spcAft>
            </a:pPr>
            <a:r>
              <a:rPr lang="en-US" kern="1200" dirty="0"/>
              <a:t>Modul: </a:t>
            </a:r>
            <a:r>
              <a:rPr lang="en-US" kern="1200" dirty="0" err="1"/>
              <a:t>Horisontella</a:t>
            </a:r>
            <a:r>
              <a:rPr lang="en-US" kern="1200" dirty="0"/>
              <a:t> </a:t>
            </a:r>
            <a:r>
              <a:rPr lang="en-US" kern="1200" dirty="0" err="1"/>
              <a:t>färdigheter</a:t>
            </a:r>
            <a:r>
              <a:rPr lang="en-US" kern="1200" dirty="0"/>
              <a:t> / </a:t>
            </a:r>
            <a:r>
              <a:rPr lang="en-US" dirty="0" err="1"/>
              <a:t>Ämne</a:t>
            </a:r>
            <a:r>
              <a:rPr lang="en-US" kern="1200" dirty="0"/>
              <a:t>: </a:t>
            </a:r>
            <a:r>
              <a:rPr lang="en-US" kern="1200" dirty="0" err="1"/>
              <a:t>Mjuka</a:t>
            </a:r>
            <a:r>
              <a:rPr lang="en-US" kern="1200" dirty="0"/>
              <a:t> </a:t>
            </a:r>
            <a:r>
              <a:rPr lang="en-US" kern="1200" dirty="0" err="1"/>
              <a:t>färdigheter</a:t>
            </a:r>
            <a:r>
              <a:rPr lang="en-US" kern="1200" dirty="0"/>
              <a:t> / </a:t>
            </a:r>
            <a:r>
              <a:rPr lang="en-US" dirty="0" err="1"/>
              <a:t>Delämne</a:t>
            </a:r>
            <a:r>
              <a:rPr lang="en-US" kern="1200" dirty="0"/>
              <a:t>: </a:t>
            </a:r>
            <a:r>
              <a:rPr lang="en-US" kern="1200" dirty="0" err="1"/>
              <a:t>Beslutsfattande</a:t>
            </a:r>
            <a:r>
              <a:rPr lang="en-US" kern="1200" dirty="0"/>
              <a:t> </a:t>
            </a:r>
            <a:r>
              <a:rPr lang="en-US" kern="1200" dirty="0" err="1"/>
              <a:t>och</a:t>
            </a:r>
            <a:r>
              <a:rPr lang="en-US" kern="1200" dirty="0"/>
              <a:t> </a:t>
            </a:r>
            <a:r>
              <a:rPr lang="en-US" kern="1200" dirty="0" err="1"/>
              <a:t>problemlösning</a:t>
            </a:r>
            <a:endParaRPr lang="en-US" kern="1200" dirty="0"/>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vert="horz" lIns="91440" tIns="45720" rIns="91440" bIns="45720" rtlCol="0" anchor="ctr">
            <a:normAutofit/>
          </a:bodyPr>
          <a:lstStyle/>
          <a:p>
            <a:pPr>
              <a:spcAft>
                <a:spcPts val="600"/>
              </a:spcAft>
            </a:pPr>
            <a:fld id="{D57F1E4F-1CFF-5643-939E-217C01CDF565}" type="slidenum">
              <a:rPr lang="en-US" smtClean="0"/>
              <a:t>55</a:t>
            </a:fld>
            <a:endParaRPr lang="en-US"/>
          </a:p>
        </p:txBody>
      </p:sp>
    </p:spTree>
    <p:extLst>
      <p:ext uri="{BB962C8B-B14F-4D97-AF65-F5344CB8AC3E}">
        <p14:creationId xmlns:p14="http://schemas.microsoft.com/office/powerpoint/2010/main" val="2888792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275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3070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Innehåll</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515600" cy="3130936"/>
          </a:xfrm>
        </p:spPr>
        <p:txBody>
          <a:bodyPr/>
          <a:lstStyle/>
          <a:p>
            <a:pPr marL="0" indent="0">
              <a:buNone/>
            </a:pPr>
            <a:endParaRPr lang="en-US" dirty="0"/>
          </a:p>
          <a:p>
            <a:r>
              <a:rPr lang="en-US" dirty="0" err="1"/>
              <a:t>Motståndskraft</a:t>
            </a:r>
            <a:r>
              <a:rPr lang="en-US" dirty="0"/>
              <a:t> och anpassningsförmågans roll</a:t>
            </a:r>
          </a:p>
          <a:p>
            <a:pPr marL="0" indent="0">
              <a:buNone/>
            </a:pPr>
            <a:endParaRPr lang="en-US" dirty="0"/>
          </a:p>
          <a:p>
            <a:r>
              <a:rPr lang="en-US" dirty="0"/>
              <a:t>Ansvarsskyldighet </a:t>
            </a:r>
          </a:p>
          <a:p>
            <a:pPr marL="0" indent="0">
              <a:buNone/>
            </a:pPr>
            <a:endParaRPr lang="en-US" dirty="0"/>
          </a:p>
          <a:p>
            <a:r>
              <a:rPr lang="en-US" dirty="0"/>
              <a:t>Etiskt beteende  </a:t>
            </a:r>
          </a:p>
          <a:p>
            <a:endParaRPr lang="en-US" dirty="0"/>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a:t>
            </a:r>
            <a:r>
              <a:rPr lang="en-US" dirty="0" err="1"/>
              <a:t>Lagarbete</a:t>
            </a:r>
            <a:r>
              <a:rPr lang="en-US" dirty="0"/>
              <a:t> och samarbetsförmåga</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58</a:t>
            </a:fld>
            <a:endParaRPr lang="en-US" dirty="0"/>
          </a:p>
        </p:txBody>
      </p:sp>
    </p:spTree>
    <p:extLst>
      <p:ext uri="{BB962C8B-B14F-4D97-AF65-F5344CB8AC3E}">
        <p14:creationId xmlns:p14="http://schemas.microsoft.com/office/powerpoint/2010/main" val="4118863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Motståndskraft</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1" y="1825625"/>
            <a:ext cx="5972414" cy="4312416"/>
          </a:xfrm>
        </p:spPr>
        <p:txBody>
          <a:bodyPr>
            <a:normAutofit/>
          </a:bodyPr>
          <a:lstStyle/>
          <a:p>
            <a:pPr marL="0" indent="0">
              <a:buNone/>
            </a:pPr>
            <a:endParaRPr lang="en-US" dirty="0"/>
          </a:p>
          <a:p>
            <a:pPr marL="0" indent="0">
              <a:buNone/>
            </a:pPr>
            <a:r>
              <a:rPr lang="en-GB" sz="1800" i="1" dirty="0">
                <a:effectLst/>
                <a:latin typeface="Minion Pro"/>
                <a:ea typeface="Times New Roman" panose="02020603050405020304" pitchFamily="18" charset="0"/>
                <a:cs typeface="Calibri" panose="020F0502020204030204" pitchFamily="34" charset="0"/>
              </a:rPr>
              <a:t>"processen, förmågan eller resultatet av en framgångsrik anpassning trots utmanande omständigheter" (Garmezy och </a:t>
            </a:r>
            <a:r>
              <a:rPr lang="en-GB" sz="1800" i="1" dirty="0" err="1">
                <a:effectLst/>
                <a:latin typeface="Minion Pro"/>
                <a:ea typeface="Times New Roman" panose="02020603050405020304" pitchFamily="18" charset="0"/>
                <a:cs typeface="Calibri" panose="020F0502020204030204" pitchFamily="34" charset="0"/>
              </a:rPr>
              <a:t>Masten</a:t>
            </a:r>
            <a:r>
              <a:rPr lang="en-GB" sz="1800" i="1" dirty="0">
                <a:latin typeface="Minion Pro"/>
                <a:ea typeface="Times New Roman" panose="02020603050405020304" pitchFamily="18" charset="0"/>
                <a:cs typeface="Calibri" panose="020F0502020204030204" pitchFamily="34" charset="0"/>
              </a:rPr>
              <a:t>, </a:t>
            </a:r>
            <a:r>
              <a:rPr lang="en-GB" sz="1800" i="1" dirty="0">
                <a:effectLst/>
                <a:latin typeface="Minion Pro"/>
                <a:ea typeface="Times New Roman" panose="02020603050405020304" pitchFamily="18" charset="0"/>
                <a:cs typeface="Calibri" panose="020F0502020204030204" pitchFamily="34" charset="0"/>
              </a:rPr>
              <a:t>1991).</a:t>
            </a:r>
          </a:p>
          <a:p>
            <a:pPr marL="0" indent="0">
              <a:buNone/>
            </a:pPr>
            <a:endParaRPr lang="en-GB" sz="1800" i="1" dirty="0">
              <a:latin typeface="Minion Pro"/>
              <a:cs typeface="Calibri" panose="020F0502020204030204" pitchFamily="34" charset="0"/>
            </a:endParaRPr>
          </a:p>
          <a:p>
            <a:pPr marL="342900" lvl="0" indent="-342900" algn="just">
              <a:lnSpc>
                <a:spcPct val="115000"/>
              </a:lnSpc>
              <a:spcBef>
                <a:spcPts val="600"/>
              </a:spcBef>
              <a:spcAft>
                <a:spcPts val="600"/>
              </a:spcAft>
              <a:buFont typeface="Wingdings" panose="05000000000000000000" pitchFamily="2"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förknippas med inre styrka, kompetens och flexibilitet</a:t>
            </a:r>
            <a:endParaRPr lang="en-GB"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anose="05000000000000000000" pitchFamily="2"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gör det möjligt för människor att hantera motgångar</a:t>
            </a:r>
            <a:endParaRPr lang="en-GB"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anose="05000000000000000000" pitchFamily="2"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minimerar effekterna av riskfaktorer (stressande livshändelser)</a:t>
            </a:r>
            <a:endParaRPr lang="en-GB"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anose="05000000000000000000" pitchFamily="2"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förstärker de stödjande faktorerna (optimism, socialt stöd, aktiv coping)</a:t>
            </a:r>
            <a:endParaRPr lang="en-GB"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a:t>
            </a:r>
            <a:r>
              <a:rPr lang="en-US" dirty="0" err="1"/>
              <a:t>Lagarbete</a:t>
            </a:r>
            <a:r>
              <a:rPr lang="en-US" dirty="0"/>
              <a:t> och samarbetsförmåga</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59</a:t>
            </a:fld>
            <a:endParaRPr lang="en-US" dirty="0"/>
          </a:p>
        </p:txBody>
      </p:sp>
      <p:pic>
        <p:nvPicPr>
          <p:cNvPr id="4" name="Picture 3">
            <a:extLst>
              <a:ext uri="{FF2B5EF4-FFF2-40B4-BE49-F238E27FC236}">
                <a16:creationId xmlns:a16="http://schemas.microsoft.com/office/drawing/2014/main" id="{8367ED8B-5CB3-DF97-97E2-E9980D23DD21}"/>
              </a:ext>
            </a:extLst>
          </p:cNvPr>
          <p:cNvPicPr>
            <a:picLocks noChangeAspect="1"/>
          </p:cNvPicPr>
          <p:nvPr/>
        </p:nvPicPr>
        <p:blipFill>
          <a:blip r:embed="rId2"/>
          <a:stretch>
            <a:fillRect/>
          </a:stretch>
        </p:blipFill>
        <p:spPr>
          <a:xfrm>
            <a:off x="6810615" y="2072350"/>
            <a:ext cx="5210118" cy="3902337"/>
          </a:xfrm>
          <a:prstGeom prst="rect">
            <a:avLst/>
          </a:prstGeom>
        </p:spPr>
      </p:pic>
    </p:spTree>
    <p:extLst>
      <p:ext uri="{BB962C8B-B14F-4D97-AF65-F5344CB8AC3E}">
        <p14:creationId xmlns:p14="http://schemas.microsoft.com/office/powerpoint/2010/main" val="33243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p:txBody>
          <a:bodyPr/>
          <a:lstStyle/>
          <a:p>
            <a:r>
              <a:rPr lang="en-US" sz="4400" dirty="0"/>
              <a:t>Verbal och icke-verbal kommunikation</a:t>
            </a:r>
            <a:endParaRPr lang="en-GB" dirty="0"/>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idx="1"/>
          </p:nvPr>
        </p:nvSpPr>
        <p:spPr>
          <a:xfrm>
            <a:off x="527374" y="1825624"/>
            <a:ext cx="5329416" cy="4496797"/>
          </a:xfrm>
        </p:spPr>
        <p:txBody>
          <a:bodyPr/>
          <a:lstStyle/>
          <a:p>
            <a:pPr marL="0" indent="0">
              <a:buNone/>
            </a:pPr>
            <a:r>
              <a:rPr lang="en-US" sz="2000" kern="100" dirty="0">
                <a:ea typeface="Calibri" panose="020F0502020204030204" pitchFamily="34" charset="0"/>
              </a:rPr>
              <a:t>Två distinkta men sammanflätade former av mänsklig interaktion som tillsammans formar vår förmåga att förmedla budskap, känslor och avsikter på ett effektivt sätt:</a:t>
            </a:r>
          </a:p>
          <a:p>
            <a:pPr marL="0" indent="0">
              <a:buNone/>
            </a:pPr>
            <a:endParaRPr lang="it-IT" sz="1800" b="1" dirty="0"/>
          </a:p>
          <a:p>
            <a:r>
              <a:rPr lang="en-US" sz="1800" b="1" kern="100" dirty="0">
                <a:effectLst/>
                <a:ea typeface="Calibri" panose="020F0502020204030204" pitchFamily="34" charset="0"/>
                <a:cs typeface="Times New Roman" panose="02020603050405020304" pitchFamily="18" charset="0"/>
              </a:rPr>
              <a:t>Verbal kommunikation </a:t>
            </a:r>
            <a:r>
              <a:rPr lang="en-US" sz="1800" kern="100" dirty="0">
                <a:effectLst/>
                <a:ea typeface="Calibri" panose="020F0502020204030204" pitchFamily="34" charset="0"/>
                <a:cs typeface="Times New Roman" panose="02020603050405020304" pitchFamily="18" charset="0"/>
              </a:rPr>
              <a:t>är användningen av talade eller skrivna ord för att förmedla budskap. Det är den språkliga delen av kommunikationen, som inte bara omfattar själva orden utan även deras struktur, ton och sammanhang.</a:t>
            </a:r>
            <a:endParaRPr lang="it-IT" sz="1800" dirty="0"/>
          </a:p>
          <a:p>
            <a:r>
              <a:rPr lang="en-US" sz="1800" b="1" kern="100" dirty="0">
                <a:effectLst/>
                <a:ea typeface="Calibri" panose="020F0502020204030204" pitchFamily="34" charset="0"/>
                <a:cs typeface="Times New Roman" panose="02020603050405020304" pitchFamily="18" charset="0"/>
              </a:rPr>
              <a:t>Icke-verbal kommunikation, å </a:t>
            </a:r>
            <a:r>
              <a:rPr lang="en-US" sz="1800" kern="100" dirty="0">
                <a:effectLst/>
                <a:ea typeface="Calibri" panose="020F0502020204030204" pitchFamily="34" charset="0"/>
                <a:cs typeface="Times New Roman" panose="02020603050405020304" pitchFamily="18" charset="0"/>
              </a:rPr>
              <a:t>andra sidan, omfattar alla former av kommunikation utan användning av ord. Det inkluderar kroppsspråk, ansiktsuttryck, ögonkontakt och till och med tystnad</a:t>
            </a:r>
            <a:endParaRPr lang="en-GB" dirty="0"/>
          </a:p>
        </p:txBody>
      </p:sp>
      <p:sp>
        <p:nvSpPr>
          <p:cNvPr id="4" name="Segnaposto piè di pagina 3">
            <a:extLst>
              <a:ext uri="{FF2B5EF4-FFF2-40B4-BE49-F238E27FC236}">
                <a16:creationId xmlns:a16="http://schemas.microsoft.com/office/drawing/2014/main" id="{D87BE30D-4BBB-B618-5093-189B014C156C}"/>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Principer och nyckelelement för interpersonell och effektiv kommunikation</a:t>
            </a:r>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t>6</a:t>
            </a:fld>
            <a:endParaRPr lang="en-US" dirty="0"/>
          </a:p>
        </p:txBody>
      </p:sp>
      <p:pic>
        <p:nvPicPr>
          <p:cNvPr id="6" name="Immagine 5">
            <a:extLst>
              <a:ext uri="{FF2B5EF4-FFF2-40B4-BE49-F238E27FC236}">
                <a16:creationId xmlns:a16="http://schemas.microsoft.com/office/drawing/2014/main" id="{1516B20B-4EB4-C65D-BC4F-949CF228B934}"/>
              </a:ext>
            </a:extLst>
          </p:cNvPr>
          <p:cNvPicPr>
            <a:picLocks noChangeAspect="1"/>
          </p:cNvPicPr>
          <p:nvPr/>
        </p:nvPicPr>
        <p:blipFill>
          <a:blip r:embed="rId2"/>
          <a:stretch>
            <a:fillRect/>
          </a:stretch>
        </p:blipFill>
        <p:spPr>
          <a:xfrm>
            <a:off x="5856790" y="1600014"/>
            <a:ext cx="5807836" cy="4496798"/>
          </a:xfrm>
          <a:prstGeom prst="rect">
            <a:avLst/>
          </a:prstGeom>
        </p:spPr>
      </p:pic>
      <p:sp>
        <p:nvSpPr>
          <p:cNvPr id="7" name="CasellaDiTesto 6">
            <a:extLst>
              <a:ext uri="{FF2B5EF4-FFF2-40B4-BE49-F238E27FC236}">
                <a16:creationId xmlns:a16="http://schemas.microsoft.com/office/drawing/2014/main" id="{A6F2E5EF-361C-0393-ED47-46B1FF835B81}"/>
              </a:ext>
            </a:extLst>
          </p:cNvPr>
          <p:cNvSpPr txBox="1"/>
          <p:nvPr/>
        </p:nvSpPr>
        <p:spPr>
          <a:xfrm>
            <a:off x="7660325" y="6103940"/>
            <a:ext cx="2200766" cy="276999"/>
          </a:xfrm>
          <a:prstGeom prst="rect">
            <a:avLst/>
          </a:prstGeom>
          <a:noFill/>
        </p:spPr>
        <p:txBody>
          <a:bodyPr wrap="square">
            <a:spAutoFit/>
          </a:bodyPr>
          <a:lstStyle/>
          <a:p>
            <a:pPr algn="ctr">
              <a:spcAft>
                <a:spcPts val="1000"/>
              </a:spcAft>
            </a:pPr>
            <a:r>
              <a:rPr lang="en-GB" sz="1200" dirty="0">
                <a:solidFill>
                  <a:schemeClr val="tx1">
                    <a:lumMod val="65000"/>
                    <a:lumOff val="35000"/>
                  </a:schemeClr>
                </a:solidFill>
                <a:cs typeface="Open Sans" panose="020B0606030504020204" pitchFamily="34" charset="0"/>
              </a:rPr>
              <a:t>(Källa</a:t>
            </a: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 </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hlinkClick r:id="rId3"/>
              </a:rPr>
              <a:t>Santander</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3144644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a:t>
            </a:r>
            <a:r>
              <a:rPr lang="en-US" dirty="0" err="1"/>
              <a:t>Lagarbete</a:t>
            </a:r>
            <a:r>
              <a:rPr lang="en-US" dirty="0"/>
              <a:t> och samarbetsförmåga</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60</a:t>
            </a:fld>
            <a:endParaRPr lang="en-US" dirty="0"/>
          </a:p>
        </p:txBody>
      </p:sp>
      <p:sp>
        <p:nvSpPr>
          <p:cNvPr id="4" name="TextBox 3">
            <a:extLst>
              <a:ext uri="{FF2B5EF4-FFF2-40B4-BE49-F238E27FC236}">
                <a16:creationId xmlns:a16="http://schemas.microsoft.com/office/drawing/2014/main" id="{FD60BE04-3919-2C7C-E01D-8D2A6FC723A8}"/>
              </a:ext>
            </a:extLst>
          </p:cNvPr>
          <p:cNvSpPr txBox="1"/>
          <p:nvPr/>
        </p:nvSpPr>
        <p:spPr>
          <a:xfrm>
            <a:off x="672662" y="1825625"/>
            <a:ext cx="7189076" cy="646331"/>
          </a:xfrm>
          <a:prstGeom prst="rect">
            <a:avLst/>
          </a:prstGeom>
          <a:noFill/>
        </p:spPr>
        <p:txBody>
          <a:bodyPr wrap="square" rtlCol="0">
            <a:spAutoFit/>
          </a:bodyPr>
          <a:lstStyle/>
          <a:p>
            <a:r>
              <a:rPr lang="en-GB" sz="1800" dirty="0">
                <a:solidFill>
                  <a:schemeClr val="tx1">
                    <a:lumMod val="65000"/>
                    <a:lumOff val="35000"/>
                  </a:schemeClr>
                </a:solidFill>
                <a:effectLst/>
                <a:latin typeface="Minion Pro"/>
                <a:ea typeface="Times New Roman" panose="02020603050405020304" pitchFamily="18" charset="0"/>
                <a:cs typeface="Calibri" panose="020F0502020204030204" pitchFamily="34" charset="0"/>
              </a:rPr>
              <a:t>Anpassningsförmåga är nära relaterat till förmågan att lätt anpassa sig till förändrade omständigheter</a:t>
            </a:r>
            <a:endParaRPr lang="en-GB" dirty="0">
              <a:solidFill>
                <a:schemeClr val="tx1">
                  <a:lumMod val="65000"/>
                  <a:lumOff val="35000"/>
                </a:schemeClr>
              </a:solidFill>
            </a:endParaRPr>
          </a:p>
        </p:txBody>
      </p:sp>
      <p:sp>
        <p:nvSpPr>
          <p:cNvPr id="5" name="TextBox 4">
            <a:extLst>
              <a:ext uri="{FF2B5EF4-FFF2-40B4-BE49-F238E27FC236}">
                <a16:creationId xmlns:a16="http://schemas.microsoft.com/office/drawing/2014/main" id="{E155EFF0-C38B-8464-746E-F48F7414E732}"/>
              </a:ext>
            </a:extLst>
          </p:cNvPr>
          <p:cNvSpPr txBox="1"/>
          <p:nvPr/>
        </p:nvSpPr>
        <p:spPr>
          <a:xfrm>
            <a:off x="3436882" y="3627581"/>
            <a:ext cx="7189076" cy="646331"/>
          </a:xfrm>
          <a:prstGeom prst="rect">
            <a:avLst/>
          </a:prstGeom>
          <a:noFill/>
        </p:spPr>
        <p:txBody>
          <a:bodyPr wrap="square" rtlCol="0">
            <a:spAutoFit/>
          </a:bodyPr>
          <a:lstStyle/>
          <a:p>
            <a:r>
              <a:rPr lang="en-US" sz="1800" dirty="0">
                <a:solidFill>
                  <a:schemeClr val="tx1">
                    <a:lumMod val="65000"/>
                    <a:lumOff val="35000"/>
                  </a:schemeClr>
                </a:solidFill>
                <a:effectLst/>
                <a:latin typeface="Minion Pro"/>
                <a:ea typeface="Times New Roman" panose="02020603050405020304" pitchFamily="18" charset="0"/>
                <a:cs typeface="Calibri" panose="020F0502020204030204" pitchFamily="34" charset="0"/>
              </a:rPr>
              <a:t>Optimism innebär att man </a:t>
            </a:r>
            <a:r>
              <a:rPr lang="en-GB" sz="1800" dirty="0">
                <a:solidFill>
                  <a:schemeClr val="tx1">
                    <a:lumMod val="65000"/>
                    <a:lumOff val="35000"/>
                  </a:schemeClr>
                </a:solidFill>
                <a:effectLst/>
                <a:latin typeface="Minion Pro"/>
                <a:ea typeface="Times New Roman" panose="02020603050405020304" pitchFamily="18" charset="0"/>
                <a:cs typeface="Calibri" panose="020F0502020204030204" pitchFamily="34" charset="0"/>
              </a:rPr>
              <a:t>förblir positiv under dessa föränderliga utmaningar och lägger tonvikten på de goda aspekterna av en given situation.</a:t>
            </a:r>
            <a:endParaRPr lang="en-GB" dirty="0">
              <a:solidFill>
                <a:schemeClr val="tx1">
                  <a:lumMod val="65000"/>
                  <a:lumOff val="35000"/>
                </a:schemeClr>
              </a:solidFill>
            </a:endParaRPr>
          </a:p>
        </p:txBody>
      </p:sp>
      <p:sp>
        <p:nvSpPr>
          <p:cNvPr id="10" name="TextBox 9">
            <a:extLst>
              <a:ext uri="{FF2B5EF4-FFF2-40B4-BE49-F238E27FC236}">
                <a16:creationId xmlns:a16="http://schemas.microsoft.com/office/drawing/2014/main" id="{DF3609AB-A954-533D-5EEA-BE973475A342}"/>
              </a:ext>
            </a:extLst>
          </p:cNvPr>
          <p:cNvSpPr txBox="1"/>
          <p:nvPr/>
        </p:nvSpPr>
        <p:spPr>
          <a:xfrm>
            <a:off x="1303283" y="5028146"/>
            <a:ext cx="9186041" cy="923330"/>
          </a:xfrm>
          <a:prstGeom prst="rect">
            <a:avLst/>
          </a:prstGeom>
          <a:noFill/>
          <a:ln>
            <a:solidFill>
              <a:schemeClr val="tx1"/>
            </a:solidFill>
          </a:ln>
        </p:spPr>
        <p:txBody>
          <a:bodyPr wrap="square" rtlCol="0">
            <a:spAutoFit/>
          </a:bodyPr>
          <a:lstStyle/>
          <a:p>
            <a:r>
              <a:rPr lang="en-GB" dirty="0">
                <a:solidFill>
                  <a:schemeClr val="tx1">
                    <a:lumMod val="65000"/>
                    <a:lumOff val="35000"/>
                  </a:schemeClr>
                </a:solidFill>
              </a:rPr>
              <a:t>Båda elementen betraktas som mänsklig styrka och dygd (</a:t>
            </a:r>
            <a:r>
              <a:rPr lang="en-GB" dirty="0" err="1">
                <a:solidFill>
                  <a:schemeClr val="tx1">
                    <a:lumMod val="65000"/>
                    <a:lumOff val="35000"/>
                  </a:schemeClr>
                </a:solidFill>
              </a:rPr>
              <a:t>Santilli </a:t>
            </a:r>
            <a:r>
              <a:rPr lang="en-GB" dirty="0">
                <a:solidFill>
                  <a:schemeClr val="tx1">
                    <a:lumMod val="65000"/>
                    <a:lumOff val="35000"/>
                  </a:schemeClr>
                </a:solidFill>
              </a:rPr>
              <a:t>et al, 2017) som ger människor egenskaper som gör att de kan övervinna kritiska hinder under sin livstid i sina personliga och / eller professionella sfärer</a:t>
            </a:r>
          </a:p>
        </p:txBody>
      </p:sp>
      <p:pic>
        <p:nvPicPr>
          <p:cNvPr id="7" name="Picture 6" descr="Two ladybugs on a leaf&#10;&#10;Description automatically generated">
            <a:extLst>
              <a:ext uri="{FF2B5EF4-FFF2-40B4-BE49-F238E27FC236}">
                <a16:creationId xmlns:a16="http://schemas.microsoft.com/office/drawing/2014/main" id="{4B78DCEA-F717-4736-CF64-5928446EF85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61738" y="1500912"/>
            <a:ext cx="3657600" cy="1942088"/>
          </a:xfrm>
          <a:prstGeom prst="rect">
            <a:avLst/>
          </a:prstGeom>
        </p:spPr>
      </p:pic>
      <p:pic>
        <p:nvPicPr>
          <p:cNvPr id="9" name="Picture 8" descr="Cartoon elephant and monkey looking at a monkey&#10;&#10;Description automatically generated">
            <a:extLst>
              <a:ext uri="{FF2B5EF4-FFF2-40B4-BE49-F238E27FC236}">
                <a16:creationId xmlns:a16="http://schemas.microsoft.com/office/drawing/2014/main" id="{C66D299C-9DE2-3172-449B-4123DB7F7F4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13515" y="2747832"/>
            <a:ext cx="3123367" cy="1759497"/>
          </a:xfrm>
          <a:prstGeom prst="rect">
            <a:avLst/>
          </a:prstGeom>
        </p:spPr>
      </p:pic>
      <p:sp>
        <p:nvSpPr>
          <p:cNvPr id="11" name="TextBox 10">
            <a:extLst>
              <a:ext uri="{FF2B5EF4-FFF2-40B4-BE49-F238E27FC236}">
                <a16:creationId xmlns:a16="http://schemas.microsoft.com/office/drawing/2014/main" id="{BD7ACB5D-96CB-BD20-13C7-C5CF4E0B1D7C}"/>
              </a:ext>
            </a:extLst>
          </p:cNvPr>
          <p:cNvSpPr txBox="1"/>
          <p:nvPr/>
        </p:nvSpPr>
        <p:spPr>
          <a:xfrm>
            <a:off x="762000" y="4549210"/>
            <a:ext cx="2458107" cy="369332"/>
          </a:xfrm>
          <a:prstGeom prst="rect">
            <a:avLst/>
          </a:prstGeom>
          <a:noFill/>
        </p:spPr>
        <p:txBody>
          <a:bodyPr wrap="square" rtlCol="0">
            <a:spAutoFit/>
          </a:bodyPr>
          <a:lstStyle/>
          <a:p>
            <a:r>
              <a:rPr lang="en-GB" sz="900" dirty="0">
                <a:hlinkClick r:id="rId5" tooltip="https://grobljanskikrug.blogspot.com/2016/03/optimism-is.html"/>
              </a:rPr>
              <a:t>Detta foto </a:t>
            </a:r>
            <a:r>
              <a:rPr lang="en-GB" sz="900" dirty="0"/>
              <a:t>av Okänd författare är licensierat under </a:t>
            </a:r>
            <a:r>
              <a:rPr lang="en-GB" sz="900" dirty="0">
                <a:hlinkClick r:id="rId6" tooltip="https://creativecommons.org/licenses/by-nc-nd/3.0/"/>
              </a:rPr>
              <a:t>CC BY-NC-ND</a:t>
            </a:r>
            <a:endParaRPr lang="en-GB" sz="900" dirty="0"/>
          </a:p>
        </p:txBody>
      </p:sp>
    </p:spTree>
    <p:extLst>
      <p:ext uri="{BB962C8B-B14F-4D97-AF65-F5344CB8AC3E}">
        <p14:creationId xmlns:p14="http://schemas.microsoft.com/office/powerpoint/2010/main" val="532526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Ansvarighet (Accountability)</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515600" cy="1705851"/>
          </a:xfrm>
        </p:spPr>
        <p:txBody>
          <a:bodyPr/>
          <a:lstStyle/>
          <a:p>
            <a:pPr marL="0" indent="0">
              <a:buNone/>
            </a:pPr>
            <a:endParaRPr lang="en-US" dirty="0"/>
          </a:p>
          <a:p>
            <a:pPr marL="0" indent="0">
              <a:buNone/>
            </a:pPr>
            <a:r>
              <a:rPr lang="en-GB" dirty="0"/>
              <a:t>"individers, organisationers eller institutioners ansvar och ansvarighet för sina handlingar, beslut och resultat" (Sergeeva, 2021)</a:t>
            </a:r>
            <a:endParaRPr lang="en-US" dirty="0"/>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sv-SE"/>
              <a:t>Modul: Horisontella färdigheter / Ämne: Mjuka färdigheter / Delämne: Lagarbete och samarbetsförmåga</a:t>
            </a:r>
            <a:endParaRPr lang="en-US"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61</a:t>
            </a:fld>
            <a:endParaRPr lang="en-US" dirty="0"/>
          </a:p>
        </p:txBody>
      </p:sp>
      <p:sp>
        <p:nvSpPr>
          <p:cNvPr id="4" name="Segnaposto contenuto 7">
            <a:extLst>
              <a:ext uri="{FF2B5EF4-FFF2-40B4-BE49-F238E27FC236}">
                <a16:creationId xmlns:a16="http://schemas.microsoft.com/office/drawing/2014/main" id="{29AE1317-C1AC-8CCC-03D2-BE6589699550}"/>
              </a:ext>
            </a:extLst>
          </p:cNvPr>
          <p:cNvSpPr txBox="1">
            <a:spLocks/>
          </p:cNvSpPr>
          <p:nvPr/>
        </p:nvSpPr>
        <p:spPr>
          <a:xfrm>
            <a:off x="571500" y="4059784"/>
            <a:ext cx="10325100" cy="1854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b="1" dirty="0" err="1"/>
              <a:t>Ansvarighet</a:t>
            </a:r>
            <a:r>
              <a:rPr lang="en-US" b="1" dirty="0"/>
              <a:t> </a:t>
            </a:r>
            <a:r>
              <a:rPr lang="en-US" i="1" dirty="0"/>
              <a:t>(</a:t>
            </a:r>
            <a:r>
              <a:rPr lang="en-US" i="1" dirty="0" err="1"/>
              <a:t>accoutability</a:t>
            </a:r>
            <a:r>
              <a:rPr lang="en-US" i="1" dirty="0"/>
              <a:t>) </a:t>
            </a:r>
            <a:r>
              <a:rPr lang="en-US" b="1" dirty="0" err="1"/>
              <a:t>kontra</a:t>
            </a:r>
            <a:r>
              <a:rPr lang="en-US" b="1" dirty="0"/>
              <a:t> Ansvar </a:t>
            </a:r>
            <a:r>
              <a:rPr lang="en-US" i="1" dirty="0"/>
              <a:t>(Responsibility)</a:t>
            </a:r>
          </a:p>
          <a:p>
            <a:pPr marL="0" indent="0">
              <a:buFont typeface="Arial" panose="020B0604020202020204" pitchFamily="34" charset="0"/>
              <a:buNone/>
            </a:pPr>
            <a:r>
              <a:rPr lang="en-GB" dirty="0"/>
              <a:t>fokuserar på resultaten av en åtgärd jämfört med att bara slutföra uppgifter  </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GB" dirty="0"/>
          </a:p>
        </p:txBody>
      </p:sp>
      <p:pic>
        <p:nvPicPr>
          <p:cNvPr id="6" name="Picture 5" descr="A close up of words&#10;&#10;Description automatically generated">
            <a:extLst>
              <a:ext uri="{FF2B5EF4-FFF2-40B4-BE49-F238E27FC236}">
                <a16:creationId xmlns:a16="http://schemas.microsoft.com/office/drawing/2014/main" id="{431A6071-2387-DD05-0C28-28D9B1954F6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94632" y="3048666"/>
            <a:ext cx="3124051" cy="1642228"/>
          </a:xfrm>
          <a:prstGeom prst="rect">
            <a:avLst/>
          </a:prstGeom>
        </p:spPr>
      </p:pic>
      <p:sp>
        <p:nvSpPr>
          <p:cNvPr id="9" name="TextBox 8">
            <a:extLst>
              <a:ext uri="{FF2B5EF4-FFF2-40B4-BE49-F238E27FC236}">
                <a16:creationId xmlns:a16="http://schemas.microsoft.com/office/drawing/2014/main" id="{AB7F111B-F8C7-C7EC-E9D8-3EFE080C5C4C}"/>
              </a:ext>
            </a:extLst>
          </p:cNvPr>
          <p:cNvSpPr txBox="1"/>
          <p:nvPr/>
        </p:nvSpPr>
        <p:spPr>
          <a:xfrm>
            <a:off x="8096957" y="4562862"/>
            <a:ext cx="2493480" cy="369332"/>
          </a:xfrm>
          <a:prstGeom prst="rect">
            <a:avLst/>
          </a:prstGeom>
          <a:noFill/>
        </p:spPr>
        <p:txBody>
          <a:bodyPr wrap="square" rtlCol="0">
            <a:spAutoFit/>
          </a:bodyPr>
          <a:lstStyle/>
          <a:p>
            <a:r>
              <a:rPr lang="en-GB" sz="900" dirty="0">
                <a:hlinkClick r:id="rId3" tooltip="http://pmstories.com/bg/2014/01/24/responsible-accountable/"/>
              </a:rPr>
              <a:t>Detta foto </a:t>
            </a:r>
            <a:r>
              <a:rPr lang="en-GB" sz="900" dirty="0"/>
              <a:t>av Okänd författare är licensierat under </a:t>
            </a:r>
            <a:r>
              <a:rPr lang="en-GB" sz="900" dirty="0">
                <a:hlinkClick r:id="rId4" tooltip="https://creativecommons.org/licenses/by-nd/3.0/"/>
              </a:rPr>
              <a:t>CC BY-ND</a:t>
            </a:r>
            <a:endParaRPr lang="en-GB" sz="900" dirty="0"/>
          </a:p>
        </p:txBody>
      </p:sp>
    </p:spTree>
    <p:extLst>
      <p:ext uri="{BB962C8B-B14F-4D97-AF65-F5344CB8AC3E}">
        <p14:creationId xmlns:p14="http://schemas.microsoft.com/office/powerpoint/2010/main" val="9345456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5 viktiga principer</a:t>
            </a: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a:t>
            </a:r>
            <a:r>
              <a:rPr lang="en-US" dirty="0" err="1"/>
              <a:t>Lagarbete</a:t>
            </a:r>
            <a:r>
              <a:rPr lang="en-US" dirty="0"/>
              <a:t> och samarbetsförmåga</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62</a:t>
            </a:fld>
            <a:endParaRPr lang="en-US" dirty="0"/>
          </a:p>
        </p:txBody>
      </p:sp>
      <p:graphicFrame>
        <p:nvGraphicFramePr>
          <p:cNvPr id="9" name="Content Placeholder 8">
            <a:extLst>
              <a:ext uri="{FF2B5EF4-FFF2-40B4-BE49-F238E27FC236}">
                <a16:creationId xmlns:a16="http://schemas.microsoft.com/office/drawing/2014/main" id="{385A1AA9-5923-E65D-059A-08E3DB1FDDC3}"/>
              </a:ext>
            </a:extLst>
          </p:cNvPr>
          <p:cNvGraphicFramePr>
            <a:graphicFrameLocks noGrp="1"/>
          </p:cNvGraphicFramePr>
          <p:nvPr>
            <p:ph idx="1"/>
            <p:extLst>
              <p:ext uri="{D42A27DB-BD31-4B8C-83A1-F6EECF244321}">
                <p14:modId xmlns:p14="http://schemas.microsoft.com/office/powerpoint/2010/main" val="1224235593"/>
              </p:ext>
            </p:extLst>
          </p:nvPr>
        </p:nvGraphicFramePr>
        <p:xfrm>
          <a:off x="775138" y="174991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3751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Etiskt uppträdande</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515600" cy="1603375"/>
          </a:xfrm>
        </p:spPr>
        <p:txBody>
          <a:bodyPr/>
          <a:lstStyle/>
          <a:p>
            <a:pPr marL="0" indent="0">
              <a:buNone/>
            </a:pPr>
            <a:endParaRPr lang="en-US" dirty="0"/>
          </a:p>
          <a:p>
            <a:pPr marL="0" indent="0">
              <a:buNone/>
            </a:pPr>
            <a:r>
              <a:rPr lang="en-GB" dirty="0"/>
              <a:t>"En uppsättning regler eller principer som definierar rätt och fel beteende" (Robbins et al, 2012)</a:t>
            </a:r>
            <a:endParaRPr lang="en-US" dirty="0"/>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sv-SE"/>
              <a:t>Modul: Horisontella färdigheter / Ämne: Mjuka färdigheter / Delämne: Lagarbete och samarbetsförmåga</a:t>
            </a:r>
            <a:endParaRPr lang="en-US"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63</a:t>
            </a:fld>
            <a:endParaRPr lang="en-US" dirty="0"/>
          </a:p>
        </p:txBody>
      </p:sp>
      <p:sp>
        <p:nvSpPr>
          <p:cNvPr id="4" name="Segnaposto contenuto 7">
            <a:extLst>
              <a:ext uri="{FF2B5EF4-FFF2-40B4-BE49-F238E27FC236}">
                <a16:creationId xmlns:a16="http://schemas.microsoft.com/office/drawing/2014/main" id="{29AE1317-C1AC-8CCC-03D2-BE6589699550}"/>
              </a:ext>
            </a:extLst>
          </p:cNvPr>
          <p:cNvSpPr txBox="1">
            <a:spLocks/>
          </p:cNvSpPr>
          <p:nvPr/>
        </p:nvSpPr>
        <p:spPr>
          <a:xfrm>
            <a:off x="838200" y="3179324"/>
            <a:ext cx="7055069" cy="229656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GB" dirty="0"/>
              <a:t>Med etiskt beteende avses handlingar och beteenden som överensstämmer med accepterade principer och standarder för moral, integritet och rättvisa (Peek, 2023).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ärlighet, öppenhet, lojalitet, ansvar och respekt </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GB" dirty="0"/>
          </a:p>
        </p:txBody>
      </p:sp>
      <p:pic>
        <p:nvPicPr>
          <p:cNvPr id="6" name="Picture 5" descr="A notepad and pen next to a computer&#10;&#10;Description automatically generated">
            <a:extLst>
              <a:ext uri="{FF2B5EF4-FFF2-40B4-BE49-F238E27FC236}">
                <a16:creationId xmlns:a16="http://schemas.microsoft.com/office/drawing/2014/main" id="{6D642F95-2C0A-05FB-BC03-5717F85838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82456" y="3330551"/>
            <a:ext cx="3693072" cy="2462048"/>
          </a:xfrm>
          <a:prstGeom prst="rect">
            <a:avLst/>
          </a:prstGeom>
        </p:spPr>
      </p:pic>
      <p:sp>
        <p:nvSpPr>
          <p:cNvPr id="9" name="TextBox 8">
            <a:extLst>
              <a:ext uri="{FF2B5EF4-FFF2-40B4-BE49-F238E27FC236}">
                <a16:creationId xmlns:a16="http://schemas.microsoft.com/office/drawing/2014/main" id="{5CE5B0B5-E5E3-8190-9BC2-862E01227559}"/>
              </a:ext>
            </a:extLst>
          </p:cNvPr>
          <p:cNvSpPr txBox="1"/>
          <p:nvPr/>
        </p:nvSpPr>
        <p:spPr>
          <a:xfrm>
            <a:off x="8082456" y="5946131"/>
            <a:ext cx="3693072" cy="230832"/>
          </a:xfrm>
          <a:prstGeom prst="rect">
            <a:avLst/>
          </a:prstGeom>
          <a:noFill/>
        </p:spPr>
        <p:txBody>
          <a:bodyPr wrap="square" rtlCol="0">
            <a:spAutoFit/>
          </a:bodyPr>
          <a:lstStyle/>
          <a:p>
            <a:r>
              <a:rPr lang="en-GB" sz="900">
                <a:hlinkClick r:id="rId3" tooltip="https://www.picpedia.org/post-it-note/e/ethical-behavior.html"/>
              </a:rPr>
              <a:t>Detta foto </a:t>
            </a:r>
            <a:r>
              <a:rPr lang="en-GB" sz="900"/>
              <a:t>av Unknown Author är licensierat under </a:t>
            </a:r>
            <a:r>
              <a:rPr lang="en-GB" sz="900">
                <a:hlinkClick r:id="rId4" tooltip="https://creativecommons.org/licenses/by-sa/3.0/"/>
              </a:rPr>
              <a:t>CC BY-SA</a:t>
            </a:r>
            <a:endParaRPr lang="en-GB" sz="900"/>
          </a:p>
        </p:txBody>
      </p:sp>
    </p:spTree>
    <p:extLst>
      <p:ext uri="{BB962C8B-B14F-4D97-AF65-F5344CB8AC3E}">
        <p14:creationId xmlns:p14="http://schemas.microsoft.com/office/powerpoint/2010/main" val="3771439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689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24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279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97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normAutofit fontScale="90000"/>
          </a:bodyPr>
          <a:lstStyle/>
          <a:p>
            <a:r>
              <a:rPr lang="en-US" sz="4400" dirty="0"/>
              <a:t>De viktigaste skillnaderna mellan verbal och icke-verbal kommunikation</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Principer och nyckelelement för interpersonell och effektiv kommunikation</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a:t>
            </a:fld>
            <a:endParaRPr lang="en-US" dirty="0"/>
          </a:p>
        </p:txBody>
      </p:sp>
      <p:graphicFrame>
        <p:nvGraphicFramePr>
          <p:cNvPr id="4" name="Tabella 3">
            <a:extLst>
              <a:ext uri="{FF2B5EF4-FFF2-40B4-BE49-F238E27FC236}">
                <a16:creationId xmlns:a16="http://schemas.microsoft.com/office/drawing/2014/main" id="{C095E726-8941-004F-613F-E22EB58D3047}"/>
              </a:ext>
            </a:extLst>
          </p:cNvPr>
          <p:cNvGraphicFramePr>
            <a:graphicFrameLocks noGrp="1"/>
          </p:cNvGraphicFramePr>
          <p:nvPr>
            <p:extLst>
              <p:ext uri="{D42A27DB-BD31-4B8C-83A1-F6EECF244321}">
                <p14:modId xmlns:p14="http://schemas.microsoft.com/office/powerpoint/2010/main" val="2973746596"/>
              </p:ext>
            </p:extLst>
          </p:nvPr>
        </p:nvGraphicFramePr>
        <p:xfrm>
          <a:off x="613462" y="1864400"/>
          <a:ext cx="10832937" cy="4436644"/>
        </p:xfrm>
        <a:graphic>
          <a:graphicData uri="http://schemas.openxmlformats.org/drawingml/2006/table">
            <a:tbl>
              <a:tblPr firstRow="1" firstCol="1" bandRow="1">
                <a:tableStyleId>{68D230F3-CF80-4859-8CE7-A43EE81993B5}</a:tableStyleId>
              </a:tblPr>
              <a:tblGrid>
                <a:gridCol w="2974692">
                  <a:extLst>
                    <a:ext uri="{9D8B030D-6E8A-4147-A177-3AD203B41FA5}">
                      <a16:colId xmlns:a16="http://schemas.microsoft.com/office/drawing/2014/main" val="2613746447"/>
                    </a:ext>
                  </a:extLst>
                </a:gridCol>
                <a:gridCol w="3518704">
                  <a:extLst>
                    <a:ext uri="{9D8B030D-6E8A-4147-A177-3AD203B41FA5}">
                      <a16:colId xmlns:a16="http://schemas.microsoft.com/office/drawing/2014/main" val="3048448982"/>
                    </a:ext>
                  </a:extLst>
                </a:gridCol>
                <a:gridCol w="4339541">
                  <a:extLst>
                    <a:ext uri="{9D8B030D-6E8A-4147-A177-3AD203B41FA5}">
                      <a16:colId xmlns:a16="http://schemas.microsoft.com/office/drawing/2014/main" val="1785320057"/>
                    </a:ext>
                  </a:extLst>
                </a:gridCol>
              </a:tblGrid>
              <a:tr h="438964">
                <a:tc>
                  <a:txBody>
                    <a:bodyPr/>
                    <a:lstStyle/>
                    <a:p>
                      <a:pPr algn="just">
                        <a:lnSpc>
                          <a:spcPct val="107000"/>
                        </a:lnSpc>
                        <a:spcAft>
                          <a:spcPts val="800"/>
                        </a:spcAft>
                      </a:pPr>
                      <a:r>
                        <a:rPr lang="en-US" sz="1800" kern="100" dirty="0">
                          <a:solidFill>
                            <a:schemeClr val="tx1">
                              <a:lumMod val="65000"/>
                              <a:lumOff val="35000"/>
                            </a:schemeClr>
                          </a:solidFill>
                          <a:effectLst/>
                        </a:rPr>
                        <a:t>Grund</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Verbal kommunikation</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Icke-verbal kommunikation</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2525558478"/>
                  </a:ext>
                </a:extLst>
              </a:tr>
              <a:tr h="544010">
                <a:tc>
                  <a:txBody>
                    <a:bodyPr/>
                    <a:lstStyle/>
                    <a:p>
                      <a:pPr algn="just">
                        <a:lnSpc>
                          <a:spcPct val="107000"/>
                        </a:lnSpc>
                        <a:spcAft>
                          <a:spcPts val="1125"/>
                        </a:spcAft>
                      </a:pPr>
                      <a:r>
                        <a:rPr lang="en-US" sz="1800" kern="100" dirty="0">
                          <a:solidFill>
                            <a:schemeClr val="tx1">
                              <a:lumMod val="65000"/>
                              <a:lumOff val="35000"/>
                            </a:schemeClr>
                          </a:solidFill>
                          <a:effectLst/>
                        </a:rPr>
                        <a:t>Användning av ord</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Användning av muntliga eller skriftliga ord</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Annat än muntliga eller skriftliga ord</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121652532"/>
                  </a:ext>
                </a:extLst>
              </a:tr>
              <a:tr h="1169043">
                <a:tc>
                  <a:txBody>
                    <a:bodyPr/>
                    <a:lstStyle/>
                    <a:p>
                      <a:pPr algn="just">
                        <a:lnSpc>
                          <a:spcPct val="107000"/>
                        </a:lnSpc>
                        <a:spcAft>
                          <a:spcPts val="1125"/>
                        </a:spcAft>
                      </a:pPr>
                      <a:r>
                        <a:rPr lang="en-US" sz="1800" kern="100" dirty="0">
                          <a:solidFill>
                            <a:schemeClr val="tx1">
                              <a:lumMod val="65000"/>
                              <a:lumOff val="35000"/>
                            </a:schemeClr>
                          </a:solidFill>
                          <a:effectLst/>
                        </a:rPr>
                        <a:t>Typer</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Muntligt och skriftligt</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Ansiktsuttryck, kroppsrörelser och kroppshållning, gester, ögonkontakt, beröring, utrymme, men även visuellt, ljud, audiovisuellt, etc.</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3528421916"/>
                  </a:ext>
                </a:extLst>
              </a:tr>
              <a:tr h="563665">
                <a:tc>
                  <a:txBody>
                    <a:bodyPr/>
                    <a:lstStyle/>
                    <a:p>
                      <a:pPr algn="just">
                        <a:lnSpc>
                          <a:spcPct val="107000"/>
                        </a:lnSpc>
                        <a:spcAft>
                          <a:spcPts val="1125"/>
                        </a:spcAft>
                      </a:pPr>
                      <a:r>
                        <a:rPr lang="en-US" sz="1800" kern="100" dirty="0">
                          <a:solidFill>
                            <a:schemeClr val="tx1">
                              <a:lumMod val="65000"/>
                              <a:lumOff val="35000"/>
                            </a:schemeClr>
                          </a:solidFill>
                          <a:effectLst/>
                        </a:rPr>
                        <a:t>Förståelse</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Lätt</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Jämförelsevis svårt</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4202908242"/>
                  </a:ext>
                </a:extLst>
              </a:tr>
              <a:tr h="563665">
                <a:tc>
                  <a:txBody>
                    <a:bodyPr/>
                    <a:lstStyle/>
                    <a:p>
                      <a:pPr algn="just">
                        <a:lnSpc>
                          <a:spcPct val="107000"/>
                        </a:lnSpc>
                        <a:spcAft>
                          <a:spcPts val="1125"/>
                        </a:spcAft>
                      </a:pPr>
                      <a:r>
                        <a:rPr lang="en-US" sz="1800" kern="100" dirty="0">
                          <a:solidFill>
                            <a:schemeClr val="tx1">
                              <a:lumMod val="65000"/>
                              <a:lumOff val="35000"/>
                            </a:schemeClr>
                          </a:solidFill>
                          <a:effectLst/>
                        </a:rPr>
                        <a:t>Struktur</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a:solidFill>
                            <a:schemeClr val="tx1">
                              <a:lumMod val="65000"/>
                              <a:lumOff val="35000"/>
                            </a:schemeClr>
                          </a:solidFill>
                          <a:effectLst/>
                        </a:rPr>
                        <a:t>Väl strukturerad</a:t>
                      </a:r>
                      <a:endParaRPr lang="it-IT" sz="180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Saknar formell struktur</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1406822398"/>
                  </a:ext>
                </a:extLst>
              </a:tr>
              <a:tr h="563665">
                <a:tc>
                  <a:txBody>
                    <a:bodyPr/>
                    <a:lstStyle/>
                    <a:p>
                      <a:pPr algn="just">
                        <a:lnSpc>
                          <a:spcPct val="107000"/>
                        </a:lnSpc>
                        <a:spcAft>
                          <a:spcPts val="1125"/>
                        </a:spcAft>
                      </a:pPr>
                      <a:r>
                        <a:rPr lang="en-US" sz="1800" kern="100">
                          <a:solidFill>
                            <a:schemeClr val="tx1">
                              <a:lumMod val="65000"/>
                              <a:lumOff val="35000"/>
                            </a:schemeClr>
                          </a:solidFill>
                          <a:effectLst/>
                        </a:rPr>
                        <a:t>Förvrängning av information</a:t>
                      </a:r>
                      <a:endParaRPr lang="it-IT" sz="180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a:solidFill>
                            <a:schemeClr val="tx1">
                              <a:lumMod val="65000"/>
                              <a:lumOff val="35000"/>
                            </a:schemeClr>
                          </a:solidFill>
                          <a:effectLst/>
                        </a:rPr>
                        <a:t>Mindre möjligt</a:t>
                      </a:r>
                      <a:endParaRPr lang="it-IT" sz="180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Mycket möjligt</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3398665309"/>
                  </a:ext>
                </a:extLst>
              </a:tr>
              <a:tr h="563665">
                <a:tc>
                  <a:txBody>
                    <a:bodyPr/>
                    <a:lstStyle/>
                    <a:p>
                      <a:pPr algn="just">
                        <a:lnSpc>
                          <a:spcPct val="107000"/>
                        </a:lnSpc>
                        <a:spcAft>
                          <a:spcPts val="1125"/>
                        </a:spcAft>
                      </a:pPr>
                      <a:r>
                        <a:rPr lang="en-US" sz="1800" kern="100">
                          <a:solidFill>
                            <a:schemeClr val="tx1">
                              <a:lumMod val="65000"/>
                              <a:lumOff val="35000"/>
                            </a:schemeClr>
                          </a:solidFill>
                          <a:effectLst/>
                        </a:rPr>
                        <a:t>Återkoppling</a:t>
                      </a:r>
                      <a:endParaRPr lang="it-IT" sz="180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a:solidFill>
                            <a:schemeClr val="tx1">
                              <a:lumMod val="65000"/>
                              <a:lumOff val="35000"/>
                            </a:schemeClr>
                          </a:solidFill>
                          <a:effectLst/>
                        </a:rPr>
                        <a:t>Mindre och fördröjd feedback</a:t>
                      </a:r>
                      <a:endParaRPr lang="it-IT" sz="180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Ger mycket feedback</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1653104977"/>
                  </a:ext>
                </a:extLst>
              </a:tr>
            </a:tbl>
          </a:graphicData>
        </a:graphic>
      </p:graphicFrame>
    </p:spTree>
    <p:extLst>
      <p:ext uri="{BB962C8B-B14F-4D97-AF65-F5344CB8AC3E}">
        <p14:creationId xmlns:p14="http://schemas.microsoft.com/office/powerpoint/2010/main" val="145548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Effektivt tal och aktivt lyssnande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Principer och nyckelelement för interpersonell och effektiv kommunikation</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658792" y="1570445"/>
            <a:ext cx="10874415" cy="4394200"/>
          </a:xfrm>
        </p:spPr>
        <p:txBody>
          <a:bodyPr/>
          <a:lstStyle/>
          <a:p>
            <a:pPr marL="0" indent="0" algn="just">
              <a:lnSpc>
                <a:spcPct val="107000"/>
              </a:lnSpc>
              <a:spcAft>
                <a:spcPts val="600"/>
              </a:spcAft>
              <a:buNone/>
            </a:pPr>
            <a:r>
              <a:rPr lang="en-US" sz="2000" b="1" kern="100" dirty="0">
                <a:solidFill>
                  <a:schemeClr val="tx1">
                    <a:lumMod val="65000"/>
                    <a:lumOff val="35000"/>
                  </a:schemeClr>
                </a:solidFill>
                <a:effectLst/>
                <a:ea typeface="Calibri" panose="020F0502020204030204" pitchFamily="34" charset="0"/>
                <a:cs typeface="Times New Roman" panose="02020603050405020304" pitchFamily="18" charset="0"/>
              </a:rPr>
              <a:t>Att tala </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och </a:t>
            </a:r>
            <a:r>
              <a:rPr lang="en-US" sz="2000" b="1" kern="100" dirty="0">
                <a:solidFill>
                  <a:schemeClr val="tx1">
                    <a:lumMod val="65000"/>
                    <a:lumOff val="35000"/>
                  </a:schemeClr>
                </a:solidFill>
                <a:effectLst/>
                <a:ea typeface="Calibri" panose="020F0502020204030204" pitchFamily="34" charset="0"/>
                <a:cs typeface="Times New Roman" panose="02020603050405020304" pitchFamily="18" charset="0"/>
              </a:rPr>
              <a:t>lyssna </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är två grundläggande komponenter i mänsklig kommunikation som gör det möjligt för individer att utbyta idéer, information, känslor och erfarenheter. Dessa två kompletterande färdigheter är avgörande för effektiva och meningsfulla interaktioner i både personliga och yrkesmässiga sammanhang. </a:t>
            </a:r>
            <a:r>
              <a:rPr lang="en-US" sz="2000" u="sng" kern="100" dirty="0">
                <a:solidFill>
                  <a:schemeClr val="tx1">
                    <a:lumMod val="65000"/>
                    <a:lumOff val="35000"/>
                  </a:schemeClr>
                </a:solidFill>
                <a:effectLst/>
                <a:ea typeface="Calibri" panose="020F0502020204030204" pitchFamily="34" charset="0"/>
                <a:cs typeface="Times New Roman" panose="02020603050405020304" pitchFamily="18" charset="0"/>
              </a:rPr>
              <a:t>Effektiva talare </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är ofta också </a:t>
            </a:r>
            <a:r>
              <a:rPr lang="en-US" sz="2000" u="sng" kern="100" dirty="0">
                <a:solidFill>
                  <a:schemeClr val="tx1">
                    <a:lumMod val="65000"/>
                    <a:lumOff val="35000"/>
                  </a:schemeClr>
                </a:solidFill>
                <a:effectLst/>
                <a:ea typeface="Calibri" panose="020F0502020204030204" pitchFamily="34" charset="0"/>
                <a:cs typeface="Times New Roman" panose="02020603050405020304" pitchFamily="18" charset="0"/>
              </a:rPr>
              <a:t>effektiva lyssnare </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eftersom de förstår vikten av att ta emot feedback och anpassa sin kommunikationsstil därefter.</a:t>
            </a:r>
            <a:endParaRPr lang="it-IT" sz="2000" dirty="0">
              <a:solidFill>
                <a:schemeClr val="tx1">
                  <a:lumMod val="65000"/>
                  <a:lumOff val="35000"/>
                </a:schemeClr>
              </a:solidFill>
              <a:effectLst/>
              <a:ea typeface="Times New Roman" panose="02020603050405020304" pitchFamily="18" charset="0"/>
              <a:cs typeface="Open Sans" panose="020B0606030504020204" pitchFamily="34" charset="0"/>
            </a:endParaRPr>
          </a:p>
          <a:p>
            <a:endParaRPr lang="en-GB" dirty="0"/>
          </a:p>
        </p:txBody>
      </p:sp>
      <p:pic>
        <p:nvPicPr>
          <p:cNvPr id="2" name="Immagine 1">
            <a:extLst>
              <a:ext uri="{FF2B5EF4-FFF2-40B4-BE49-F238E27FC236}">
                <a16:creationId xmlns:a16="http://schemas.microsoft.com/office/drawing/2014/main" id="{67DA998A-350C-F9BF-BC9E-F8F0B4F90CB0}"/>
              </a:ext>
            </a:extLst>
          </p:cNvPr>
          <p:cNvPicPr>
            <a:picLocks noChangeAspect="1"/>
          </p:cNvPicPr>
          <p:nvPr/>
        </p:nvPicPr>
        <p:blipFill>
          <a:blip r:embed="rId2"/>
          <a:stretch>
            <a:fillRect/>
          </a:stretch>
        </p:blipFill>
        <p:spPr>
          <a:xfrm>
            <a:off x="3193365" y="3459455"/>
            <a:ext cx="5433916" cy="2609750"/>
          </a:xfrm>
          <a:prstGeom prst="rect">
            <a:avLst/>
          </a:prstGeom>
        </p:spPr>
      </p:pic>
      <p:sp>
        <p:nvSpPr>
          <p:cNvPr id="3" name="CasellaDiTesto 2">
            <a:extLst>
              <a:ext uri="{FF2B5EF4-FFF2-40B4-BE49-F238E27FC236}">
                <a16:creationId xmlns:a16="http://schemas.microsoft.com/office/drawing/2014/main" id="{60E50C28-43B0-4892-3098-AA47DC5F610C}"/>
              </a:ext>
            </a:extLst>
          </p:cNvPr>
          <p:cNvSpPr txBox="1"/>
          <p:nvPr/>
        </p:nvSpPr>
        <p:spPr>
          <a:xfrm>
            <a:off x="5330922" y="6100376"/>
            <a:ext cx="1530153" cy="276999"/>
          </a:xfrm>
          <a:prstGeom prst="rect">
            <a:avLst/>
          </a:prstGeom>
          <a:noFill/>
        </p:spPr>
        <p:txBody>
          <a:bodyPr wrap="square">
            <a:spAutoFit/>
          </a:bodyPr>
          <a:lstStyle/>
          <a:p>
            <a:pPr algn="ctr">
              <a:spcAft>
                <a:spcPts val="1000"/>
              </a:spcAft>
            </a:pP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(Källa: </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hlinkClick r:id="rId3"/>
              </a:rPr>
              <a:t>thriveglobal</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372308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Effektivt talande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 Horisontella färdigheter / </a:t>
            </a:r>
            <a:r>
              <a:rPr lang="en-US" dirty="0" err="1"/>
              <a:t>Ämne</a:t>
            </a:r>
            <a:r>
              <a:rPr lang="en-US" dirty="0"/>
              <a:t>: Mjuka färdigheter / </a:t>
            </a:r>
            <a:r>
              <a:rPr lang="en-US" dirty="0" err="1"/>
              <a:t>Delämne</a:t>
            </a:r>
            <a:r>
              <a:rPr lang="en-US" dirty="0"/>
              <a:t>: Principer och nyckelelement för interpersonell och effektiv kommunikation</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9</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658793" y="1675005"/>
            <a:ext cx="4445642" cy="4394200"/>
          </a:xfrm>
        </p:spPr>
        <p:txBody>
          <a:bodyPr/>
          <a:lstStyle/>
          <a:p>
            <a:pPr marL="0" indent="0" algn="just">
              <a:lnSpc>
                <a:spcPct val="107000"/>
              </a:lnSpc>
              <a:spcAft>
                <a:spcPts val="600"/>
              </a:spcAft>
              <a:buNone/>
            </a:pP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Att förmedla tankar, idéer och budskap med hjälp av talade ord.</a:t>
            </a:r>
          </a:p>
          <a:p>
            <a:r>
              <a:rPr lang="en-US" sz="1800" dirty="0">
                <a:solidFill>
                  <a:schemeClr val="tx1">
                    <a:lumMod val="65000"/>
                    <a:lumOff val="35000"/>
                  </a:schemeClr>
                </a:solidFill>
              </a:rPr>
              <a:t>För att vara en effektiv talare räcker det dock inte att bara använda språket. Effektivt talande innebär i själva verket en högre nivå av skicklighet och behärskning när det gäller att förmedla budskap, engagera en publik och uppnå önskade resultat. </a:t>
            </a:r>
          </a:p>
          <a:p>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Den kännetecknas av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tydlighet</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samstämmighet </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och förmågan att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engagera </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och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knyta an till </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publiken med hjälp av olika strategier och tekniker.</a:t>
            </a:r>
            <a:endParaRPr lang="it-IT" sz="1800" dirty="0">
              <a:solidFill>
                <a:schemeClr val="tx1">
                  <a:lumMod val="65000"/>
                  <a:lumOff val="35000"/>
                </a:schemeClr>
              </a:solidFill>
            </a:endParaRPr>
          </a:p>
          <a:p>
            <a:endParaRPr lang="en-GB" dirty="0">
              <a:solidFill>
                <a:schemeClr val="tx1">
                  <a:lumMod val="65000"/>
                  <a:lumOff val="35000"/>
                </a:schemeClr>
              </a:solidFill>
            </a:endParaRPr>
          </a:p>
        </p:txBody>
      </p:sp>
      <p:pic>
        <p:nvPicPr>
          <p:cNvPr id="3" name="Immagine 2">
            <a:extLst>
              <a:ext uri="{FF2B5EF4-FFF2-40B4-BE49-F238E27FC236}">
                <a16:creationId xmlns:a16="http://schemas.microsoft.com/office/drawing/2014/main" id="{AD8B462A-3C1D-C4F0-4ACF-98422A21903F}"/>
              </a:ext>
            </a:extLst>
          </p:cNvPr>
          <p:cNvPicPr>
            <a:picLocks noChangeAspect="1"/>
          </p:cNvPicPr>
          <p:nvPr/>
        </p:nvPicPr>
        <p:blipFill>
          <a:blip r:embed="rId2" cstate="print">
            <a:clrChange>
              <a:clrFrom>
                <a:srgbClr val="E3F6F4"/>
              </a:clrFrom>
              <a:clrTo>
                <a:srgbClr val="E3F6F4">
                  <a:alpha val="0"/>
                </a:srgbClr>
              </a:clrTo>
            </a:clrChange>
            <a:extLst>
              <a:ext uri="{28A0092B-C50C-407E-A947-70E740481C1C}">
                <a14:useLocalDpi xmlns:a14="http://schemas.microsoft.com/office/drawing/2010/main" val="0"/>
              </a:ext>
            </a:extLst>
          </a:blip>
          <a:srcRect/>
          <a:stretch>
            <a:fillRect/>
          </a:stretch>
        </p:blipFill>
        <p:spPr bwMode="auto">
          <a:xfrm>
            <a:off x="4994476" y="1418637"/>
            <a:ext cx="6966090" cy="4395843"/>
          </a:xfrm>
          <a:prstGeom prst="rect">
            <a:avLst/>
          </a:prstGeom>
          <a:noFill/>
        </p:spPr>
      </p:pic>
      <p:sp>
        <p:nvSpPr>
          <p:cNvPr id="4" name="CasellaDiTesto 3">
            <a:extLst>
              <a:ext uri="{FF2B5EF4-FFF2-40B4-BE49-F238E27FC236}">
                <a16:creationId xmlns:a16="http://schemas.microsoft.com/office/drawing/2014/main" id="{BF2A038C-B368-5FCB-68E6-41124AD9F48D}"/>
              </a:ext>
            </a:extLst>
          </p:cNvPr>
          <p:cNvSpPr txBox="1"/>
          <p:nvPr/>
        </p:nvSpPr>
        <p:spPr>
          <a:xfrm>
            <a:off x="6350160" y="5869186"/>
            <a:ext cx="4263824" cy="307777"/>
          </a:xfrm>
          <a:prstGeom prst="rect">
            <a:avLst/>
          </a:prstGeom>
          <a:noFill/>
        </p:spPr>
        <p:txBody>
          <a:bodyPr wrap="square">
            <a:spAutoFit/>
          </a:bodyPr>
          <a:lstStyle/>
          <a:p>
            <a:r>
              <a:rPr lang="en-GB" sz="1400" dirty="0">
                <a:solidFill>
                  <a:srgbClr val="000000"/>
                </a:solidFill>
                <a:effectLst/>
                <a:ea typeface="Times New Roman" panose="02020603050405020304" pitchFamily="18" charset="0"/>
                <a:cs typeface="Open Sans" panose="020B0606030504020204" pitchFamily="34" charset="0"/>
              </a:rPr>
              <a:t>De 7 C:na för effektiv kommunikation (Källa: </a:t>
            </a:r>
            <a:r>
              <a:rPr lang="en-GB" sz="1400" u="sng" dirty="0" err="1">
                <a:solidFill>
                  <a:srgbClr val="000000"/>
                </a:solidFill>
                <a:effectLst/>
                <a:ea typeface="Times New Roman" panose="02020603050405020304" pitchFamily="18" charset="0"/>
                <a:cs typeface="Open Sans" panose="020B0606030504020204" pitchFamily="34" charset="0"/>
                <a:hlinkClick r:id="rId3"/>
              </a:rPr>
              <a:t>Crowjack</a:t>
            </a:r>
            <a:r>
              <a:rPr lang="en-GB" sz="1400" u="sng" dirty="0">
                <a:solidFill>
                  <a:srgbClr val="000000"/>
                </a:solidFill>
                <a:effectLst/>
                <a:ea typeface="Times New Roman" panose="02020603050405020304" pitchFamily="18" charset="0"/>
                <a:cs typeface="Open Sans" panose="020B0606030504020204" pitchFamily="34" charset="0"/>
              </a:rPr>
              <a:t>)</a:t>
            </a:r>
            <a:endParaRPr lang="it-IT" sz="1400" dirty="0"/>
          </a:p>
        </p:txBody>
      </p:sp>
      <p:sp>
        <p:nvSpPr>
          <p:cNvPr id="9" name="CasellaDiTesto 8">
            <a:extLst>
              <a:ext uri="{FF2B5EF4-FFF2-40B4-BE49-F238E27FC236}">
                <a16:creationId xmlns:a16="http://schemas.microsoft.com/office/drawing/2014/main" id="{6ABC325C-C69E-B106-199C-314233E44284}"/>
              </a:ext>
            </a:extLst>
          </p:cNvPr>
          <p:cNvSpPr txBox="1"/>
          <p:nvPr/>
        </p:nvSpPr>
        <p:spPr>
          <a:xfrm>
            <a:off x="983720" y="5388439"/>
            <a:ext cx="3685829" cy="646331"/>
          </a:xfrm>
          <a:prstGeom prst="rect">
            <a:avLst/>
          </a:prstGeom>
          <a:noFill/>
          <a:ln>
            <a:solidFill>
              <a:schemeClr val="tx1">
                <a:lumMod val="65000"/>
                <a:lumOff val="35000"/>
              </a:schemeClr>
            </a:solidFill>
          </a:ln>
        </p:spPr>
        <p:txBody>
          <a:bodyPr wrap="square">
            <a:spAutoFit/>
          </a:bodyPr>
          <a:lstStyle/>
          <a:p>
            <a:pPr algn="ct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Det innebär användning av både </a:t>
            </a:r>
            <a:r>
              <a:rPr lang="en-US"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verbal </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och </a:t>
            </a:r>
            <a:r>
              <a:rPr lang="en-US"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icke-verbal kommunikation</a:t>
            </a:r>
            <a:endParaRPr lang="it-IT" b="1" dirty="0">
              <a:solidFill>
                <a:schemeClr val="tx1">
                  <a:lumMod val="65000"/>
                  <a:lumOff val="35000"/>
                </a:schemeClr>
              </a:solidFill>
            </a:endParaRPr>
          </a:p>
        </p:txBody>
      </p:sp>
    </p:spTree>
    <p:extLst>
      <p:ext uri="{BB962C8B-B14F-4D97-AF65-F5344CB8AC3E}">
        <p14:creationId xmlns:p14="http://schemas.microsoft.com/office/powerpoint/2010/main" val="1918584576"/>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067D13-C4A1-41CF-9F52-825F5788A10D}"/>
</file>

<file path=customXml/itemProps2.xml><?xml version="1.0" encoding="utf-8"?>
<ds:datastoreItem xmlns:ds="http://schemas.openxmlformats.org/officeDocument/2006/customXml" ds:itemID="{66369E69-6A10-41C3-922C-FE012CFC2C33}"/>
</file>

<file path=docProps/app.xml><?xml version="1.0" encoding="utf-8"?>
<Properties xmlns="http://schemas.openxmlformats.org/officeDocument/2006/extended-properties" xmlns:vt="http://schemas.openxmlformats.org/officeDocument/2006/docPropsVTypes">
  <Template/>
  <TotalTime>2391</TotalTime>
  <Words>4860</Words>
  <Application>Microsoft Office PowerPoint</Application>
  <PresentationFormat>Widescreen</PresentationFormat>
  <Paragraphs>476</Paragraphs>
  <Slides>68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Calibri Light</vt:lpstr>
      <vt:lpstr>Minion Pro</vt:lpstr>
      <vt:lpstr>Open Sans</vt:lpstr>
      <vt:lpstr>Times New Roman</vt:lpstr>
      <vt:lpstr>Wingdings</vt:lpstr>
      <vt:lpstr>Tema1</vt:lpstr>
      <vt:lpstr>PowerPoint Presentation</vt:lpstr>
      <vt:lpstr>Kurs: YRKESUTBILDNING Modul: Horisontella färdigheter Ämne: Mjuka färdigheter</vt:lpstr>
      <vt:lpstr>Innehåll</vt:lpstr>
      <vt:lpstr>Interpersonell och effektiv kommunikation</vt:lpstr>
      <vt:lpstr>Vad är effektiv kommunikation?</vt:lpstr>
      <vt:lpstr>Verbal och icke-verbal kommunikation</vt:lpstr>
      <vt:lpstr>De viktigaste skillnaderna mellan verbal och icke-verbal kommunikation</vt:lpstr>
      <vt:lpstr>Effektivt tal och aktivt lyssnande</vt:lpstr>
      <vt:lpstr>Effektivt talande</vt:lpstr>
      <vt:lpstr>Aktivt lyssnande</vt:lpstr>
      <vt:lpstr>Hinder för kommunikation</vt:lpstr>
      <vt:lpstr>Hinder för kommunikation</vt:lpstr>
      <vt:lpstr>Praktisk aktivitet nr 1</vt:lpstr>
      <vt:lpstr>PowerPoint Presentation</vt:lpstr>
      <vt:lpstr>PowerPoint Presentation</vt:lpstr>
      <vt:lpstr>Innehåll</vt:lpstr>
      <vt:lpstr>Vad är förhandling?</vt:lpstr>
      <vt:lpstr>De viktigaste egenskaperna hos en framgångsrik förhandlare</vt:lpstr>
      <vt:lpstr>De viktigaste egenskaperna hos en framgångsrik förhandlare</vt:lpstr>
      <vt:lpstr>De viktigaste egenskaperna hos en framgångsrik förhandlare</vt:lpstr>
      <vt:lpstr>Hur analyserar man en förhandlingssituation?</vt:lpstr>
      <vt:lpstr>Hur analyserar man en förhandlingssituation?</vt:lpstr>
      <vt:lpstr>Hur analyserar man en förhandlingssituation?</vt:lpstr>
      <vt:lpstr>Hur analyserar man en förhandlingssituation?</vt:lpstr>
      <vt:lpstr>Hur analyserar man en förhandlingssituation?</vt:lpstr>
      <vt:lpstr>Hur analyserar man en förhandlingssituation?</vt:lpstr>
      <vt:lpstr>Hur analyserar man en förhandlingssituation?</vt:lpstr>
      <vt:lpstr>Praktisk aktivitet nr 2</vt:lpstr>
      <vt:lpstr>Förhandlingsstilar och förhandlingsteknik</vt:lpstr>
      <vt:lpstr>Förhandlingsstilar och förhandlingsteknik</vt:lpstr>
      <vt:lpstr>PowerPoint Presentation</vt:lpstr>
      <vt:lpstr>PowerPoint Presentation</vt:lpstr>
      <vt:lpstr>Innehåll</vt:lpstr>
      <vt:lpstr>Lagarbete och samarbetsförmåga</vt:lpstr>
      <vt:lpstr>Deras roll i företagets framgång</vt:lpstr>
      <vt:lpstr>Effektiva team och deras egenskaper</vt:lpstr>
      <vt:lpstr>Deras roll i företagets framgång</vt:lpstr>
      <vt:lpstr>Fastställande av gemensamma mål</vt:lpstr>
      <vt:lpstr>Fastställande av gemensamma mål</vt:lpstr>
      <vt:lpstr>Konfliktlösning</vt:lpstr>
      <vt:lpstr>Aktivitet nr 3</vt:lpstr>
      <vt:lpstr>PowerPoint Presentation</vt:lpstr>
      <vt:lpstr>PowerPoint Presentation</vt:lpstr>
      <vt:lpstr>Innehåll</vt:lpstr>
      <vt:lpstr>Att fatta beslut</vt:lpstr>
      <vt:lpstr>Beslutsprocessen</vt:lpstr>
      <vt:lpstr>Den rationella beslutsprocessen</vt:lpstr>
      <vt:lpstr>Aktivitet nr 4</vt:lpstr>
      <vt:lpstr>Hinder och fördomar vid beslutsfattande</vt:lpstr>
      <vt:lpstr>Vanliga fel och fördomar kan:</vt:lpstr>
      <vt:lpstr>Hur man övervinner fördomar och fel</vt:lpstr>
      <vt:lpstr>Aktivitet nr 5</vt:lpstr>
      <vt:lpstr>Kreativitetens roll vid problemlösning</vt:lpstr>
      <vt:lpstr>Kreativ problemlösning</vt:lpstr>
      <vt:lpstr>Kreativ problemlösningsprocess</vt:lpstr>
      <vt:lpstr>PowerPoint Presentation</vt:lpstr>
      <vt:lpstr>PowerPoint Presentation</vt:lpstr>
      <vt:lpstr>Innehåll</vt:lpstr>
      <vt:lpstr>Motståndskraft</vt:lpstr>
      <vt:lpstr>PowerPoint Presentation</vt:lpstr>
      <vt:lpstr>Ansvarighet (Accountability)</vt:lpstr>
      <vt:lpstr>5 viktiga principer</vt:lpstr>
      <vt:lpstr>Etiskt uppträdande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keywords>, docId:5EACEBA97F1A953C0BF1F1656EE111DC</cp:keywords>
  <cp:lastModifiedBy>A S</cp:lastModifiedBy>
  <cp:revision>43</cp:revision>
  <dcterms:created xsi:type="dcterms:W3CDTF">2022-08-02T09:54:50Z</dcterms:created>
  <dcterms:modified xsi:type="dcterms:W3CDTF">2024-02-26T16:23:21Z</dcterms:modified>
</cp:coreProperties>
</file>