
<file path=[Content_Types].xml><?xml version="1.0" encoding="utf-8"?>
<Types xmlns="http://schemas.openxmlformats.org/package/2006/content-types">
  <Default Extension="6"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2"/>
  </p:notesMasterIdLst>
  <p:sldIdLst>
    <p:sldId id="265" r:id="rId2"/>
    <p:sldId id="256" r:id="rId3"/>
    <p:sldId id="260" r:id="rId4"/>
    <p:sldId id="267" r:id="rId5"/>
    <p:sldId id="269" r:id="rId6"/>
    <p:sldId id="268" r:id="rId7"/>
    <p:sldId id="277" r:id="rId8"/>
    <p:sldId id="312" r:id="rId9"/>
    <p:sldId id="270" r:id="rId10"/>
    <p:sldId id="278" r:id="rId11"/>
    <p:sldId id="279" r:id="rId12"/>
    <p:sldId id="280" r:id="rId13"/>
    <p:sldId id="281" r:id="rId14"/>
    <p:sldId id="282" r:id="rId15"/>
    <p:sldId id="313" r:id="rId16"/>
    <p:sldId id="283" r:id="rId17"/>
    <p:sldId id="284" r:id="rId18"/>
    <p:sldId id="285" r:id="rId19"/>
    <p:sldId id="286" r:id="rId20"/>
    <p:sldId id="287"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15" r:id="rId34"/>
    <p:sldId id="316" r:id="rId35"/>
    <p:sldId id="317" r:id="rId36"/>
    <p:sldId id="319" r:id="rId37"/>
    <p:sldId id="321" r:id="rId38"/>
    <p:sldId id="320" r:id="rId39"/>
    <p:sldId id="318" r:id="rId40"/>
    <p:sldId id="314" r:id="rId41"/>
    <p:sldId id="302" r:id="rId42"/>
    <p:sldId id="303" r:id="rId43"/>
    <p:sldId id="304" r:id="rId44"/>
    <p:sldId id="305" r:id="rId45"/>
    <p:sldId id="306" r:id="rId46"/>
    <p:sldId id="308" r:id="rId47"/>
    <p:sldId id="309" r:id="rId48"/>
    <p:sldId id="310" r:id="rId49"/>
    <p:sldId id="311" r:id="rId50"/>
    <p:sldId id="322" r:id="rId51"/>
    <p:sldId id="323" r:id="rId52"/>
    <p:sldId id="324" r:id="rId53"/>
    <p:sldId id="325" r:id="rId54"/>
    <p:sldId id="326" r:id="rId55"/>
    <p:sldId id="327" r:id="rId56"/>
    <p:sldId id="266" r:id="rId57"/>
    <p:sldId id="273" r:id="rId58"/>
    <p:sldId id="274" r:id="rId59"/>
    <p:sldId id="275" r:id="rId60"/>
    <p:sldId id="276"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222E6-3A05-47AE-8E7F-2D3E6FB65B5F}" v="19" dt="2024-02-28T15:59:47.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63" d="100"/>
          <a:sy n="63" d="100"/>
        </p:scale>
        <p:origin x="6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S" userId="bff0dd6adc7f4841" providerId="LiveId" clId="{A44222E6-3A05-47AE-8E7F-2D3E6FB65B5F}"/>
    <pc:docChg chg="undo custSel modSld">
      <pc:chgData name="A S" userId="bff0dd6adc7f4841" providerId="LiveId" clId="{A44222E6-3A05-47AE-8E7F-2D3E6FB65B5F}" dt="2024-02-28T15:59:21.699" v="953" actId="20577"/>
      <pc:docMkLst>
        <pc:docMk/>
      </pc:docMkLst>
      <pc:sldChg chg="modSp mod">
        <pc:chgData name="A S" userId="bff0dd6adc7f4841" providerId="LiveId" clId="{A44222E6-3A05-47AE-8E7F-2D3E6FB65B5F}" dt="2024-02-28T14:46:34.582" v="32" actId="20577"/>
        <pc:sldMkLst>
          <pc:docMk/>
          <pc:sldMk cId="1666243206" sldId="267"/>
        </pc:sldMkLst>
        <pc:spChg chg="mod">
          <ac:chgData name="A S" userId="bff0dd6adc7f4841" providerId="LiveId" clId="{A44222E6-3A05-47AE-8E7F-2D3E6FB65B5F}" dt="2024-02-28T14:46:34.582" v="32" actId="20577"/>
          <ac:spMkLst>
            <pc:docMk/>
            <pc:sldMk cId="1666243206" sldId="267"/>
            <ac:spMk id="4" creationId="{2D6730F3-DF3E-43D1-9B3A-409ECEDC4A7E}"/>
          </ac:spMkLst>
        </pc:spChg>
      </pc:sldChg>
      <pc:sldChg chg="modSp mod">
        <pc:chgData name="A S" userId="bff0dd6adc7f4841" providerId="LiveId" clId="{A44222E6-3A05-47AE-8E7F-2D3E6FB65B5F}" dt="2024-02-28T14:47:54.787" v="98" actId="20577"/>
        <pc:sldMkLst>
          <pc:docMk/>
          <pc:sldMk cId="3144644217" sldId="268"/>
        </pc:sldMkLst>
        <pc:spChg chg="mod">
          <ac:chgData name="A S" userId="bff0dd6adc7f4841" providerId="LiveId" clId="{A44222E6-3A05-47AE-8E7F-2D3E6FB65B5F}" dt="2024-02-28T14:47:54.787" v="98" actId="20577"/>
          <ac:spMkLst>
            <pc:docMk/>
            <pc:sldMk cId="3144644217" sldId="268"/>
            <ac:spMk id="4" creationId="{D87BE30D-4BBB-B618-5093-189B014C156C}"/>
          </ac:spMkLst>
        </pc:spChg>
      </pc:sldChg>
      <pc:sldChg chg="modSp mod">
        <pc:chgData name="A S" userId="bff0dd6adc7f4841" providerId="LiveId" clId="{A44222E6-3A05-47AE-8E7F-2D3E6FB65B5F}" dt="2024-02-28T14:47:27.195" v="65" actId="20577"/>
        <pc:sldMkLst>
          <pc:docMk/>
          <pc:sldMk cId="945121077" sldId="269"/>
        </pc:sldMkLst>
        <pc:spChg chg="mod">
          <ac:chgData name="A S" userId="bff0dd6adc7f4841" providerId="LiveId" clId="{A44222E6-3A05-47AE-8E7F-2D3E6FB65B5F}" dt="2024-02-28T14:47:27.195" v="65" actId="20577"/>
          <ac:spMkLst>
            <pc:docMk/>
            <pc:sldMk cId="945121077" sldId="269"/>
            <ac:spMk id="4" creationId="{15AF23E6-2A9D-7113-1C19-1D77DBE597BA}"/>
          </ac:spMkLst>
        </pc:spChg>
      </pc:sldChg>
      <pc:sldChg chg="modSp mod">
        <pc:chgData name="A S" userId="bff0dd6adc7f4841" providerId="LiveId" clId="{A44222E6-3A05-47AE-8E7F-2D3E6FB65B5F}" dt="2024-02-28T15:23:11.644" v="206" actId="20577"/>
        <pc:sldMkLst>
          <pc:docMk/>
          <pc:sldMk cId="306835757" sldId="270"/>
        </pc:sldMkLst>
        <pc:spChg chg="mod">
          <ac:chgData name="A S" userId="bff0dd6adc7f4841" providerId="LiveId" clId="{A44222E6-3A05-47AE-8E7F-2D3E6FB65B5F}" dt="2024-02-28T15:23:11.644" v="206" actId="20577"/>
          <ac:spMkLst>
            <pc:docMk/>
            <pc:sldMk cId="306835757" sldId="270"/>
            <ac:spMk id="5" creationId="{3A73C0FA-5528-4E23-A54F-C1A9294981FC}"/>
          </ac:spMkLst>
        </pc:spChg>
      </pc:sldChg>
      <pc:sldChg chg="modSp mod">
        <pc:chgData name="A S" userId="bff0dd6adc7f4841" providerId="LiveId" clId="{A44222E6-3A05-47AE-8E7F-2D3E6FB65B5F}" dt="2024-02-28T15:07:02.402" v="140" actId="20577"/>
        <pc:sldMkLst>
          <pc:docMk/>
          <pc:sldMk cId="1155249838" sldId="277"/>
        </pc:sldMkLst>
        <pc:spChg chg="mod">
          <ac:chgData name="A S" userId="bff0dd6adc7f4841" providerId="LiveId" clId="{A44222E6-3A05-47AE-8E7F-2D3E6FB65B5F}" dt="2024-02-28T15:07:02.402" v="140" actId="20577"/>
          <ac:spMkLst>
            <pc:docMk/>
            <pc:sldMk cId="1155249838" sldId="277"/>
            <ac:spMk id="4" creationId="{CD748719-E857-F999-B714-69046D25E37C}"/>
          </ac:spMkLst>
        </pc:spChg>
        <pc:spChg chg="mod">
          <ac:chgData name="A S" userId="bff0dd6adc7f4841" providerId="LiveId" clId="{A44222E6-3A05-47AE-8E7F-2D3E6FB65B5F}" dt="2024-02-28T14:48:38.234" v="131" actId="20577"/>
          <ac:spMkLst>
            <pc:docMk/>
            <pc:sldMk cId="1155249838" sldId="277"/>
            <ac:spMk id="8" creationId="{5D935DDE-FAB4-BF57-D77D-82C033DDF619}"/>
          </ac:spMkLst>
        </pc:spChg>
      </pc:sldChg>
      <pc:sldChg chg="modSp mod">
        <pc:chgData name="A S" userId="bff0dd6adc7f4841" providerId="LiveId" clId="{A44222E6-3A05-47AE-8E7F-2D3E6FB65B5F}" dt="2024-02-28T15:24:08.917" v="239" actId="20577"/>
        <pc:sldMkLst>
          <pc:docMk/>
          <pc:sldMk cId="3356961058" sldId="278"/>
        </pc:sldMkLst>
        <pc:spChg chg="mod">
          <ac:chgData name="A S" userId="bff0dd6adc7f4841" providerId="LiveId" clId="{A44222E6-3A05-47AE-8E7F-2D3E6FB65B5F}" dt="2024-02-28T15:24:08.917" v="239" actId="20577"/>
          <ac:spMkLst>
            <pc:docMk/>
            <pc:sldMk cId="3356961058" sldId="278"/>
            <ac:spMk id="5" creationId="{3A73C0FA-5528-4E23-A54F-C1A9294981FC}"/>
          </ac:spMkLst>
        </pc:spChg>
      </pc:sldChg>
      <pc:sldChg chg="modSp mod">
        <pc:chgData name="A S" userId="bff0dd6adc7f4841" providerId="LiveId" clId="{A44222E6-3A05-47AE-8E7F-2D3E6FB65B5F}" dt="2024-02-28T15:24:45.612" v="274" actId="20577"/>
        <pc:sldMkLst>
          <pc:docMk/>
          <pc:sldMk cId="3936728517" sldId="279"/>
        </pc:sldMkLst>
        <pc:spChg chg="mod">
          <ac:chgData name="A S" userId="bff0dd6adc7f4841" providerId="LiveId" clId="{A44222E6-3A05-47AE-8E7F-2D3E6FB65B5F}" dt="2024-02-28T15:24:45.612" v="274" actId="20577"/>
          <ac:spMkLst>
            <pc:docMk/>
            <pc:sldMk cId="3936728517" sldId="279"/>
            <ac:spMk id="5" creationId="{3A73C0FA-5528-4E23-A54F-C1A9294981FC}"/>
          </ac:spMkLst>
        </pc:spChg>
      </pc:sldChg>
      <pc:sldChg chg="modSp mod">
        <pc:chgData name="A S" userId="bff0dd6adc7f4841" providerId="LiveId" clId="{A44222E6-3A05-47AE-8E7F-2D3E6FB65B5F}" dt="2024-02-28T15:34:54.681" v="559" actId="27636"/>
        <pc:sldMkLst>
          <pc:docMk/>
          <pc:sldMk cId="632317792" sldId="280"/>
        </pc:sldMkLst>
        <pc:spChg chg="mod">
          <ac:chgData name="A S" userId="bff0dd6adc7f4841" providerId="LiveId" clId="{A44222E6-3A05-47AE-8E7F-2D3E6FB65B5F}" dt="2024-02-28T15:25:29.374" v="307" actId="20577"/>
          <ac:spMkLst>
            <pc:docMk/>
            <pc:sldMk cId="632317792" sldId="280"/>
            <ac:spMk id="5" creationId="{3A73C0FA-5528-4E23-A54F-C1A9294981FC}"/>
          </ac:spMkLst>
        </pc:spChg>
        <pc:spChg chg="mod">
          <ac:chgData name="A S" userId="bff0dd6adc7f4841" providerId="LiveId" clId="{A44222E6-3A05-47AE-8E7F-2D3E6FB65B5F}" dt="2024-02-28T15:34:54.681" v="559" actId="27636"/>
          <ac:spMkLst>
            <pc:docMk/>
            <pc:sldMk cId="632317792" sldId="280"/>
            <ac:spMk id="7" creationId="{C9DEE4A5-C774-750D-E632-C999EB25BF99}"/>
          </ac:spMkLst>
        </pc:spChg>
      </pc:sldChg>
      <pc:sldChg chg="modSp mod">
        <pc:chgData name="A S" userId="bff0dd6adc7f4841" providerId="LiveId" clId="{A44222E6-3A05-47AE-8E7F-2D3E6FB65B5F}" dt="2024-02-28T15:26:20.357" v="340" actId="20577"/>
        <pc:sldMkLst>
          <pc:docMk/>
          <pc:sldMk cId="1243268972" sldId="281"/>
        </pc:sldMkLst>
        <pc:spChg chg="mod">
          <ac:chgData name="A S" userId="bff0dd6adc7f4841" providerId="LiveId" clId="{A44222E6-3A05-47AE-8E7F-2D3E6FB65B5F}" dt="2024-02-28T15:26:20.357" v="340" actId="20577"/>
          <ac:spMkLst>
            <pc:docMk/>
            <pc:sldMk cId="1243268972" sldId="281"/>
            <ac:spMk id="5" creationId="{3A73C0FA-5528-4E23-A54F-C1A9294981FC}"/>
          </ac:spMkLst>
        </pc:spChg>
      </pc:sldChg>
      <pc:sldChg chg="modSp mod">
        <pc:chgData name="A S" userId="bff0dd6adc7f4841" providerId="LiveId" clId="{A44222E6-3A05-47AE-8E7F-2D3E6FB65B5F}" dt="2024-02-28T15:27:19.724" v="373" actId="20577"/>
        <pc:sldMkLst>
          <pc:docMk/>
          <pc:sldMk cId="3583778221" sldId="282"/>
        </pc:sldMkLst>
        <pc:spChg chg="mod">
          <ac:chgData name="A S" userId="bff0dd6adc7f4841" providerId="LiveId" clId="{A44222E6-3A05-47AE-8E7F-2D3E6FB65B5F}" dt="2024-02-28T15:27:19.724" v="373" actId="20577"/>
          <ac:spMkLst>
            <pc:docMk/>
            <pc:sldMk cId="3583778221" sldId="282"/>
            <ac:spMk id="5" creationId="{3A73C0FA-5528-4E23-A54F-C1A9294981FC}"/>
          </ac:spMkLst>
        </pc:spChg>
      </pc:sldChg>
      <pc:sldChg chg="modSp mod">
        <pc:chgData name="A S" userId="bff0dd6adc7f4841" providerId="LiveId" clId="{A44222E6-3A05-47AE-8E7F-2D3E6FB65B5F}" dt="2024-02-28T15:28:07.172" v="439" actId="20577"/>
        <pc:sldMkLst>
          <pc:docMk/>
          <pc:sldMk cId="1939704299" sldId="283"/>
        </pc:sldMkLst>
        <pc:spChg chg="mod">
          <ac:chgData name="A S" userId="bff0dd6adc7f4841" providerId="LiveId" clId="{A44222E6-3A05-47AE-8E7F-2D3E6FB65B5F}" dt="2024-02-28T15:28:07.172" v="439" actId="20577"/>
          <ac:spMkLst>
            <pc:docMk/>
            <pc:sldMk cId="1939704299" sldId="283"/>
            <ac:spMk id="5" creationId="{3A73C0FA-5528-4E23-A54F-C1A9294981FC}"/>
          </ac:spMkLst>
        </pc:spChg>
      </pc:sldChg>
      <pc:sldChg chg="modSp mod">
        <pc:chgData name="A S" userId="bff0dd6adc7f4841" providerId="LiveId" clId="{A44222E6-3A05-47AE-8E7F-2D3E6FB65B5F}" dt="2024-02-28T15:29:28.257" v="472" actId="20577"/>
        <pc:sldMkLst>
          <pc:docMk/>
          <pc:sldMk cId="1324566727" sldId="286"/>
        </pc:sldMkLst>
        <pc:spChg chg="mod">
          <ac:chgData name="A S" userId="bff0dd6adc7f4841" providerId="LiveId" clId="{A44222E6-3A05-47AE-8E7F-2D3E6FB65B5F}" dt="2024-02-28T15:29:28.257" v="472" actId="20577"/>
          <ac:spMkLst>
            <pc:docMk/>
            <pc:sldMk cId="1324566727" sldId="286"/>
            <ac:spMk id="2" creationId="{A9385CFA-DDC6-7F39-65E5-5A816E81A973}"/>
          </ac:spMkLst>
        </pc:spChg>
      </pc:sldChg>
      <pc:sldChg chg="modSp mod">
        <pc:chgData name="A S" userId="bff0dd6adc7f4841" providerId="LiveId" clId="{A44222E6-3A05-47AE-8E7F-2D3E6FB65B5F}" dt="2024-02-28T15:34:54.689" v="560" actId="27636"/>
        <pc:sldMkLst>
          <pc:docMk/>
          <pc:sldMk cId="893285563" sldId="287"/>
        </pc:sldMkLst>
        <pc:spChg chg="mod">
          <ac:chgData name="A S" userId="bff0dd6adc7f4841" providerId="LiveId" clId="{A44222E6-3A05-47AE-8E7F-2D3E6FB65B5F}" dt="2024-02-28T15:34:54.689" v="560" actId="27636"/>
          <ac:spMkLst>
            <pc:docMk/>
            <pc:sldMk cId="893285563" sldId="287"/>
            <ac:spMk id="2" creationId="{B1D7BC42-C105-99F9-8EB2-0EA9E6029B13}"/>
          </ac:spMkLst>
        </pc:spChg>
        <pc:spChg chg="mod">
          <ac:chgData name="A S" userId="bff0dd6adc7f4841" providerId="LiveId" clId="{A44222E6-3A05-47AE-8E7F-2D3E6FB65B5F}" dt="2024-02-28T15:29:54.528" v="505" actId="20577"/>
          <ac:spMkLst>
            <pc:docMk/>
            <pc:sldMk cId="893285563" sldId="287"/>
            <ac:spMk id="8" creationId="{5D935DDE-FAB4-BF57-D77D-82C033DDF619}"/>
          </ac:spMkLst>
        </pc:spChg>
      </pc:sldChg>
      <pc:sldChg chg="modSp mod">
        <pc:chgData name="A S" userId="bff0dd6adc7f4841" providerId="LiveId" clId="{A44222E6-3A05-47AE-8E7F-2D3E6FB65B5F}" dt="2024-02-28T15:30:22.645" v="538" actId="20577"/>
        <pc:sldMkLst>
          <pc:docMk/>
          <pc:sldMk cId="4198676880" sldId="289"/>
        </pc:sldMkLst>
        <pc:spChg chg="mod">
          <ac:chgData name="A S" userId="bff0dd6adc7f4841" providerId="LiveId" clId="{A44222E6-3A05-47AE-8E7F-2D3E6FB65B5F}" dt="2024-02-28T15:30:22.645" v="538" actId="20577"/>
          <ac:spMkLst>
            <pc:docMk/>
            <pc:sldMk cId="4198676880" sldId="289"/>
            <ac:spMk id="8" creationId="{5D935DDE-FAB4-BF57-D77D-82C033DDF619}"/>
          </ac:spMkLst>
        </pc:spChg>
      </pc:sldChg>
      <pc:sldChg chg="modSp mod">
        <pc:chgData name="A S" userId="bff0dd6adc7f4841" providerId="LiveId" clId="{A44222E6-3A05-47AE-8E7F-2D3E6FB65B5F}" dt="2024-02-28T15:34:04.407" v="557" actId="14100"/>
        <pc:sldMkLst>
          <pc:docMk/>
          <pc:sldMk cId="1915706443" sldId="290"/>
        </pc:sldMkLst>
        <pc:spChg chg="mod">
          <ac:chgData name="A S" userId="bff0dd6adc7f4841" providerId="LiveId" clId="{A44222E6-3A05-47AE-8E7F-2D3E6FB65B5F}" dt="2024-02-28T15:32:03.736" v="542" actId="255"/>
          <ac:spMkLst>
            <pc:docMk/>
            <pc:sldMk cId="1915706443" sldId="290"/>
            <ac:spMk id="2" creationId="{B1D7BC42-C105-99F9-8EB2-0EA9E6029B13}"/>
          </ac:spMkLst>
        </pc:spChg>
        <pc:graphicFrameChg chg="mod modGraphic">
          <ac:chgData name="A S" userId="bff0dd6adc7f4841" providerId="LiveId" clId="{A44222E6-3A05-47AE-8E7F-2D3E6FB65B5F}" dt="2024-02-28T15:34:04.407" v="557" actId="14100"/>
          <ac:graphicFrameMkLst>
            <pc:docMk/>
            <pc:sldMk cId="1915706443" sldId="290"/>
            <ac:graphicFrameMk id="11" creationId="{B79C8ED1-1C28-8B56-F0AB-78C3ADF949CA}"/>
          </ac:graphicFrameMkLst>
        </pc:graphicFrameChg>
      </pc:sldChg>
      <pc:sldChg chg="modSp mod">
        <pc:chgData name="A S" userId="bff0dd6adc7f4841" providerId="LiveId" clId="{A44222E6-3A05-47AE-8E7F-2D3E6FB65B5F}" dt="2024-02-28T15:40:59.663" v="749"/>
        <pc:sldMkLst>
          <pc:docMk/>
          <pc:sldMk cId="3837960100" sldId="291"/>
        </pc:sldMkLst>
        <pc:spChg chg="mod">
          <ac:chgData name="A S" userId="bff0dd6adc7f4841" providerId="LiveId" clId="{A44222E6-3A05-47AE-8E7F-2D3E6FB65B5F}" dt="2024-02-28T15:36:18.263" v="593" actId="20577"/>
          <ac:spMkLst>
            <pc:docMk/>
            <pc:sldMk cId="3837960100" sldId="291"/>
            <ac:spMk id="5" creationId="{3A73C0FA-5528-4E23-A54F-C1A9294981FC}"/>
          </ac:spMkLst>
        </pc:spChg>
        <pc:spChg chg="mod">
          <ac:chgData name="A S" userId="bff0dd6adc7f4841" providerId="LiveId" clId="{A44222E6-3A05-47AE-8E7F-2D3E6FB65B5F}" dt="2024-02-28T15:40:59.663" v="749"/>
          <ac:spMkLst>
            <pc:docMk/>
            <pc:sldMk cId="3837960100" sldId="291"/>
            <ac:spMk id="7" creationId="{C9DEE4A5-C774-750D-E632-C999EB25BF99}"/>
          </ac:spMkLst>
        </pc:spChg>
      </pc:sldChg>
      <pc:sldChg chg="modSp mod">
        <pc:chgData name="A S" userId="bff0dd6adc7f4841" providerId="LiveId" clId="{A44222E6-3A05-47AE-8E7F-2D3E6FB65B5F}" dt="2024-02-28T15:36:49.687" v="626" actId="20577"/>
        <pc:sldMkLst>
          <pc:docMk/>
          <pc:sldMk cId="2534950769" sldId="292"/>
        </pc:sldMkLst>
        <pc:spChg chg="mod">
          <ac:chgData name="A S" userId="bff0dd6adc7f4841" providerId="LiveId" clId="{A44222E6-3A05-47AE-8E7F-2D3E6FB65B5F}" dt="2024-02-28T15:36:49.687" v="626" actId="20577"/>
          <ac:spMkLst>
            <pc:docMk/>
            <pc:sldMk cId="2534950769" sldId="292"/>
            <ac:spMk id="8" creationId="{5D935DDE-FAB4-BF57-D77D-82C033DDF619}"/>
          </ac:spMkLst>
        </pc:spChg>
      </pc:sldChg>
      <pc:sldChg chg="modSp mod">
        <pc:chgData name="A S" userId="bff0dd6adc7f4841" providerId="LiveId" clId="{A44222E6-3A05-47AE-8E7F-2D3E6FB65B5F}" dt="2024-02-28T15:37:32.211" v="659" actId="20577"/>
        <pc:sldMkLst>
          <pc:docMk/>
          <pc:sldMk cId="1815222935" sldId="293"/>
        </pc:sldMkLst>
        <pc:spChg chg="mod">
          <ac:chgData name="A S" userId="bff0dd6adc7f4841" providerId="LiveId" clId="{A44222E6-3A05-47AE-8E7F-2D3E6FB65B5F}" dt="2024-02-28T15:37:32.211" v="659" actId="20577"/>
          <ac:spMkLst>
            <pc:docMk/>
            <pc:sldMk cId="1815222935" sldId="293"/>
            <ac:spMk id="8" creationId="{5D935DDE-FAB4-BF57-D77D-82C033DDF619}"/>
          </ac:spMkLst>
        </pc:spChg>
      </pc:sldChg>
      <pc:sldChg chg="modSp mod">
        <pc:chgData name="A S" userId="bff0dd6adc7f4841" providerId="LiveId" clId="{A44222E6-3A05-47AE-8E7F-2D3E6FB65B5F}" dt="2024-02-28T15:38:01.125" v="692" actId="20577"/>
        <pc:sldMkLst>
          <pc:docMk/>
          <pc:sldMk cId="105568868" sldId="295"/>
        </pc:sldMkLst>
        <pc:spChg chg="mod">
          <ac:chgData name="A S" userId="bff0dd6adc7f4841" providerId="LiveId" clId="{A44222E6-3A05-47AE-8E7F-2D3E6FB65B5F}" dt="2024-02-28T15:38:01.125" v="692" actId="20577"/>
          <ac:spMkLst>
            <pc:docMk/>
            <pc:sldMk cId="105568868" sldId="295"/>
            <ac:spMk id="8" creationId="{5D935DDE-FAB4-BF57-D77D-82C033DDF619}"/>
          </ac:spMkLst>
        </pc:spChg>
      </pc:sldChg>
      <pc:sldChg chg="modSp mod">
        <pc:chgData name="A S" userId="bff0dd6adc7f4841" providerId="LiveId" clId="{A44222E6-3A05-47AE-8E7F-2D3E6FB65B5F}" dt="2024-02-28T15:38:34.842" v="725" actId="20577"/>
        <pc:sldMkLst>
          <pc:docMk/>
          <pc:sldMk cId="1275801914" sldId="296"/>
        </pc:sldMkLst>
        <pc:spChg chg="mod">
          <ac:chgData name="A S" userId="bff0dd6adc7f4841" providerId="LiveId" clId="{A44222E6-3A05-47AE-8E7F-2D3E6FB65B5F}" dt="2024-02-28T15:38:34.842" v="725" actId="20577"/>
          <ac:spMkLst>
            <pc:docMk/>
            <pc:sldMk cId="1275801914" sldId="296"/>
            <ac:spMk id="8" creationId="{5D935DDE-FAB4-BF57-D77D-82C033DDF619}"/>
          </ac:spMkLst>
        </pc:spChg>
      </pc:sldChg>
      <pc:sldChg chg="modSp mod">
        <pc:chgData name="A S" userId="bff0dd6adc7f4841" providerId="LiveId" clId="{A44222E6-3A05-47AE-8E7F-2D3E6FB65B5F}" dt="2024-02-28T15:39:34.564" v="729" actId="20577"/>
        <pc:sldMkLst>
          <pc:docMk/>
          <pc:sldMk cId="1238251036" sldId="297"/>
        </pc:sldMkLst>
        <pc:spChg chg="mod">
          <ac:chgData name="A S" userId="bff0dd6adc7f4841" providerId="LiveId" clId="{A44222E6-3A05-47AE-8E7F-2D3E6FB65B5F}" dt="2024-02-28T15:39:34.564" v="729" actId="20577"/>
          <ac:spMkLst>
            <pc:docMk/>
            <pc:sldMk cId="1238251036" sldId="297"/>
            <ac:spMk id="4" creationId="{0F530683-3B8F-C99A-A808-F95ABCF95B03}"/>
          </ac:spMkLst>
        </pc:spChg>
      </pc:sldChg>
      <pc:sldChg chg="modSp mod">
        <pc:chgData name="A S" userId="bff0dd6adc7f4841" providerId="LiveId" clId="{A44222E6-3A05-47AE-8E7F-2D3E6FB65B5F}" dt="2024-02-28T15:46:07.429" v="917"/>
        <pc:sldMkLst>
          <pc:docMk/>
          <pc:sldMk cId="318525763" sldId="298"/>
        </pc:sldMkLst>
        <pc:spChg chg="mod">
          <ac:chgData name="A S" userId="bff0dd6adc7f4841" providerId="LiveId" clId="{A44222E6-3A05-47AE-8E7F-2D3E6FB65B5F}" dt="2024-02-28T15:41:30.824" v="782" actId="20577"/>
          <ac:spMkLst>
            <pc:docMk/>
            <pc:sldMk cId="318525763" sldId="298"/>
            <ac:spMk id="5" creationId="{3A73C0FA-5528-4E23-A54F-C1A9294981FC}"/>
          </ac:spMkLst>
        </pc:spChg>
        <pc:spChg chg="mod">
          <ac:chgData name="A S" userId="bff0dd6adc7f4841" providerId="LiveId" clId="{A44222E6-3A05-47AE-8E7F-2D3E6FB65B5F}" dt="2024-02-28T15:40:04.259" v="748" actId="20577"/>
          <ac:spMkLst>
            <pc:docMk/>
            <pc:sldMk cId="318525763" sldId="298"/>
            <ac:spMk id="7" creationId="{C9DEE4A5-C774-750D-E632-C999EB25BF99}"/>
          </ac:spMkLst>
        </pc:spChg>
        <pc:spChg chg="mod">
          <ac:chgData name="A S" userId="bff0dd6adc7f4841" providerId="LiveId" clId="{A44222E6-3A05-47AE-8E7F-2D3E6FB65B5F}" dt="2024-02-28T15:46:07.429" v="917"/>
          <ac:spMkLst>
            <pc:docMk/>
            <pc:sldMk cId="318525763" sldId="298"/>
            <ac:spMk id="8" creationId="{E766B8E2-068B-EEA1-A5E2-380A72508A7A}"/>
          </ac:spMkLst>
        </pc:spChg>
      </pc:sldChg>
      <pc:sldChg chg="modSp mod">
        <pc:chgData name="A S" userId="bff0dd6adc7f4841" providerId="LiveId" clId="{A44222E6-3A05-47AE-8E7F-2D3E6FB65B5F}" dt="2024-02-28T15:42:09.806" v="815" actId="20577"/>
        <pc:sldMkLst>
          <pc:docMk/>
          <pc:sldMk cId="3683615293" sldId="301"/>
        </pc:sldMkLst>
        <pc:spChg chg="mod">
          <ac:chgData name="A S" userId="bff0dd6adc7f4841" providerId="LiveId" clId="{A44222E6-3A05-47AE-8E7F-2D3E6FB65B5F}" dt="2024-02-28T15:42:09.806" v="815" actId="20577"/>
          <ac:spMkLst>
            <pc:docMk/>
            <pc:sldMk cId="3683615293" sldId="301"/>
            <ac:spMk id="2" creationId="{A9385CFA-DDC6-7F39-65E5-5A816E81A973}"/>
          </ac:spMkLst>
        </pc:spChg>
      </pc:sldChg>
      <pc:sldChg chg="modSp mod">
        <pc:chgData name="A S" userId="bff0dd6adc7f4841" providerId="LiveId" clId="{A44222E6-3A05-47AE-8E7F-2D3E6FB65B5F}" dt="2024-02-28T15:54:28.203" v="920"/>
        <pc:sldMkLst>
          <pc:docMk/>
          <pc:sldMk cId="1301024755" sldId="311"/>
        </pc:sldMkLst>
        <pc:spChg chg="mod">
          <ac:chgData name="A S" userId="bff0dd6adc7f4841" providerId="LiveId" clId="{A44222E6-3A05-47AE-8E7F-2D3E6FB65B5F}" dt="2024-02-28T15:54:28.203" v="920"/>
          <ac:spMkLst>
            <pc:docMk/>
            <pc:sldMk cId="1301024755" sldId="311"/>
            <ac:spMk id="7" creationId="{C9DEE4A5-C774-750D-E632-C999EB25BF99}"/>
          </ac:spMkLst>
        </pc:spChg>
      </pc:sldChg>
      <pc:sldChg chg="modSp mod">
        <pc:chgData name="A S" userId="bff0dd6adc7f4841" providerId="LiveId" clId="{A44222E6-3A05-47AE-8E7F-2D3E6FB65B5F}" dt="2024-02-28T15:34:54.673" v="558" actId="27636"/>
        <pc:sldMkLst>
          <pc:docMk/>
          <pc:sldMk cId="1996758476" sldId="312"/>
        </pc:sldMkLst>
        <pc:spChg chg="mod">
          <ac:chgData name="A S" userId="bff0dd6adc7f4841" providerId="LiveId" clId="{A44222E6-3A05-47AE-8E7F-2D3E6FB65B5F}" dt="2024-02-28T15:34:54.673" v="558" actId="27636"/>
          <ac:spMkLst>
            <pc:docMk/>
            <pc:sldMk cId="1996758476" sldId="312"/>
            <ac:spMk id="4" creationId="{17B0B4D9-A967-85E3-987B-AAEF23179A68}"/>
          </ac:spMkLst>
        </pc:spChg>
        <pc:spChg chg="mod">
          <ac:chgData name="A S" userId="bff0dd6adc7f4841" providerId="LiveId" clId="{A44222E6-3A05-47AE-8E7F-2D3E6FB65B5F}" dt="2024-02-28T15:22:36.376" v="173" actId="20577"/>
          <ac:spMkLst>
            <pc:docMk/>
            <pc:sldMk cId="1996758476" sldId="312"/>
            <ac:spMk id="8" creationId="{CDAF2FAC-758C-755D-ACBC-C4EE4387C2E1}"/>
          </ac:spMkLst>
        </pc:spChg>
      </pc:sldChg>
      <pc:sldChg chg="modSp mod">
        <pc:chgData name="A S" userId="bff0dd6adc7f4841" providerId="LiveId" clId="{A44222E6-3A05-47AE-8E7F-2D3E6FB65B5F}" dt="2024-02-28T15:27:40.787" v="406" actId="20577"/>
        <pc:sldMkLst>
          <pc:docMk/>
          <pc:sldMk cId="4177572106" sldId="313"/>
        </pc:sldMkLst>
        <pc:spChg chg="mod">
          <ac:chgData name="A S" userId="bff0dd6adc7f4841" providerId="LiveId" clId="{A44222E6-3A05-47AE-8E7F-2D3E6FB65B5F}" dt="2024-02-28T15:27:40.787" v="406" actId="20577"/>
          <ac:spMkLst>
            <pc:docMk/>
            <pc:sldMk cId="4177572106" sldId="313"/>
            <ac:spMk id="5" creationId="{4FE4F61C-9807-79DC-ECEF-601C58D4D6E1}"/>
          </ac:spMkLst>
        </pc:spChg>
      </pc:sldChg>
      <pc:sldChg chg="modSp mod">
        <pc:chgData name="A S" userId="bff0dd6adc7f4841" providerId="LiveId" clId="{A44222E6-3A05-47AE-8E7F-2D3E6FB65B5F}" dt="2024-02-28T15:42:41.624" v="848" actId="20577"/>
        <pc:sldMkLst>
          <pc:docMk/>
          <pc:sldMk cId="2181915890" sldId="315"/>
        </pc:sldMkLst>
        <pc:spChg chg="mod">
          <ac:chgData name="A S" userId="bff0dd6adc7f4841" providerId="LiveId" clId="{A44222E6-3A05-47AE-8E7F-2D3E6FB65B5F}" dt="2024-02-28T15:42:41.624" v="848" actId="20577"/>
          <ac:spMkLst>
            <pc:docMk/>
            <pc:sldMk cId="2181915890" sldId="315"/>
            <ac:spMk id="2" creationId="{7915360D-6FDB-5CB5-8DE2-7CFF5F920EE6}"/>
          </ac:spMkLst>
        </pc:spChg>
      </pc:sldChg>
      <pc:sldChg chg="modSp mod">
        <pc:chgData name="A S" userId="bff0dd6adc7f4841" providerId="LiveId" clId="{A44222E6-3A05-47AE-8E7F-2D3E6FB65B5F}" dt="2024-02-28T15:43:31.788" v="881" actId="20577"/>
        <pc:sldMkLst>
          <pc:docMk/>
          <pc:sldMk cId="2662026317" sldId="316"/>
        </pc:sldMkLst>
        <pc:spChg chg="mod">
          <ac:chgData name="A S" userId="bff0dd6adc7f4841" providerId="LiveId" clId="{A44222E6-3A05-47AE-8E7F-2D3E6FB65B5F}" dt="2024-02-28T15:43:31.788" v="881" actId="20577"/>
          <ac:spMkLst>
            <pc:docMk/>
            <pc:sldMk cId="2662026317" sldId="316"/>
            <ac:spMk id="2" creationId="{C3270359-356E-53AB-F267-47DF43BC696B}"/>
          </ac:spMkLst>
        </pc:spChg>
      </pc:sldChg>
      <pc:sldChg chg="modSp mod">
        <pc:chgData name="A S" userId="bff0dd6adc7f4841" providerId="LiveId" clId="{A44222E6-3A05-47AE-8E7F-2D3E6FB65B5F}" dt="2024-02-28T15:44:00.769" v="914" actId="20577"/>
        <pc:sldMkLst>
          <pc:docMk/>
          <pc:sldMk cId="285654035" sldId="317"/>
        </pc:sldMkLst>
        <pc:spChg chg="mod">
          <ac:chgData name="A S" userId="bff0dd6adc7f4841" providerId="LiveId" clId="{A44222E6-3A05-47AE-8E7F-2D3E6FB65B5F}" dt="2024-02-28T15:44:00.769" v="914" actId="20577"/>
          <ac:spMkLst>
            <pc:docMk/>
            <pc:sldMk cId="285654035" sldId="317"/>
            <ac:spMk id="2" creationId="{8264830A-62CC-44FD-8C30-6CE313A49967}"/>
          </ac:spMkLst>
        </pc:spChg>
      </pc:sldChg>
      <pc:sldChg chg="modSp mod">
        <pc:chgData name="A S" userId="bff0dd6adc7f4841" providerId="LiveId" clId="{A44222E6-3A05-47AE-8E7F-2D3E6FB65B5F}" dt="2024-02-28T15:47:28.002" v="919"/>
        <pc:sldMkLst>
          <pc:docMk/>
          <pc:sldMk cId="833988216" sldId="321"/>
        </pc:sldMkLst>
        <pc:spChg chg="mod">
          <ac:chgData name="A S" userId="bff0dd6adc7f4841" providerId="LiveId" clId="{A44222E6-3A05-47AE-8E7F-2D3E6FB65B5F}" dt="2024-02-28T15:44:29.840" v="915"/>
          <ac:spMkLst>
            <pc:docMk/>
            <pc:sldMk cId="833988216" sldId="321"/>
            <ac:spMk id="7" creationId="{0C9BFE30-D381-4A2F-D91B-7FC1BA131FB2}"/>
          </ac:spMkLst>
        </pc:spChg>
        <pc:spChg chg="mod">
          <ac:chgData name="A S" userId="bff0dd6adc7f4841" providerId="LiveId" clId="{A44222E6-3A05-47AE-8E7F-2D3E6FB65B5F}" dt="2024-02-28T15:47:28.002" v="919"/>
          <ac:spMkLst>
            <pc:docMk/>
            <pc:sldMk cId="833988216" sldId="321"/>
            <ac:spMk id="8" creationId="{A74B2CB2-75A6-2DA0-4419-8852761E7ECA}"/>
          </ac:spMkLst>
        </pc:spChg>
      </pc:sldChg>
      <pc:sldChg chg="modSp mod">
        <pc:chgData name="A S" userId="bff0dd6adc7f4841" providerId="LiveId" clId="{A44222E6-3A05-47AE-8E7F-2D3E6FB65B5F}" dt="2024-02-28T15:59:21.699" v="953" actId="20577"/>
        <pc:sldMkLst>
          <pc:docMk/>
          <pc:sldMk cId="4083185278" sldId="327"/>
        </pc:sldMkLst>
        <pc:spChg chg="mod">
          <ac:chgData name="A S" userId="bff0dd6adc7f4841" providerId="LiveId" clId="{A44222E6-3A05-47AE-8E7F-2D3E6FB65B5F}" dt="2024-02-28T15:59:14.596" v="933" actId="20577"/>
          <ac:spMkLst>
            <pc:docMk/>
            <pc:sldMk cId="4083185278" sldId="327"/>
            <ac:spMk id="7" creationId="{B5A521E4-BCC3-5CA5-CE11-559A8E24228F}"/>
          </ac:spMkLst>
        </pc:spChg>
        <pc:spChg chg="mod">
          <ac:chgData name="A S" userId="bff0dd6adc7f4841" providerId="LiveId" clId="{A44222E6-3A05-47AE-8E7F-2D3E6FB65B5F}" dt="2024-02-28T15:59:21.699" v="953" actId="20577"/>
          <ac:spMkLst>
            <pc:docMk/>
            <pc:sldMk cId="4083185278" sldId="327"/>
            <ac:spMk id="8" creationId="{F3B5D278-6836-37C6-A2A1-90C967D9CD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8ACD6-DE38-4925-9956-FA32C1966F98}" type="doc">
      <dgm:prSet loTypeId="urn:microsoft.com/office/officeart/2005/8/layout/cycle1" loCatId="cycle" qsTypeId="urn:microsoft.com/office/officeart/2005/8/quickstyle/simple4" qsCatId="simple" csTypeId="urn:microsoft.com/office/officeart/2005/8/colors/colorful1" csCatId="colorful" phldr="1"/>
      <dgm:spPr/>
      <dgm:t>
        <a:bodyPr/>
        <a:lstStyle/>
        <a:p>
          <a:endParaRPr lang="en-IE"/>
        </a:p>
      </dgm:t>
    </dgm:pt>
    <dgm:pt modelId="{208911CE-BF99-4BB0-8FC9-719A1DFF1B10}">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göra</a:t>
          </a:r>
        </a:p>
      </dgm:t>
    </dgm:pt>
    <dgm:pt modelId="{1C949DB0-D8AC-4525-BD78-DD5442405604}" type="par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658FF0C9-F843-4711-825E-7A3E2AAAA722}" type="sibTrans" cxnId="{5ABD2858-29D5-4EF5-85E5-23A91D2969FE}">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06C0C4E-00BF-4E6D-8DED-EB9504239C48}">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användning</a:t>
          </a:r>
        </a:p>
      </dgm:t>
    </dgm:pt>
    <dgm:pt modelId="{D9AE73F2-CDC9-490F-B841-CA3BBE4CB187}" type="par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74C4B0E-0C8C-4CA8-BA86-4E150FDAA527}" type="sibTrans" cxnId="{576A9A47-3088-4764-9A92-B97E221FD8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1113DD67-1835-40D0-B47D-925A70E3817A}">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återanvändning</a:t>
          </a:r>
        </a:p>
      </dgm:t>
    </dgm:pt>
    <dgm:pt modelId="{0D7B028C-4FE2-4D54-A83E-FE38B22F33C6}" type="par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75C715A0-1D73-4832-AB42-C5374CE4D02F}" type="sibTrans" cxnId="{9D38AC94-01C2-4174-955D-123F401BC1C0}">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B82142F4-0D1F-4EAB-8434-ED2559C96618}">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remake</a:t>
          </a:r>
        </a:p>
      </dgm:t>
    </dgm:pt>
    <dgm:pt modelId="{50D24068-1A76-4619-A95D-77DE502D58B5}" type="par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346EB3F2-0793-4759-BCB4-442193806329}" type="sibTrans" cxnId="{C7AEFB09-105D-4DB6-9E22-0C5ED055DC4C}">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A0F9F9F6-C566-4FEB-AE42-F8F364E44EFD}">
      <dgm:prSet phldrT="[Text]"/>
      <dgm:spPr/>
      <dgm:t>
        <a:bodyPr/>
        <a:lstStyle/>
        <a:p>
          <a:r>
            <a:rPr lang="en-IE" b="1" i="1">
              <a:latin typeface="Calibri" panose="020F0502020204030204" pitchFamily="34" charset="0"/>
              <a:ea typeface="Calibri" panose="020F0502020204030204" pitchFamily="34" charset="0"/>
              <a:cs typeface="Calibri" panose="020F0502020204030204" pitchFamily="34" charset="0"/>
            </a:rPr>
            <a:t>återvinna</a:t>
          </a:r>
        </a:p>
      </dgm:t>
    </dgm:pt>
    <dgm:pt modelId="{0FE0DD0E-D6CC-45E1-9F86-E49AED334941}" type="par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9E71FA48-D3D2-46AB-A9FC-27A5AAC191CB}" type="sibTrans" cxnId="{981ED920-CFD1-46B7-8D20-208A2D58EE64}">
      <dgm:prSet/>
      <dgm:spPr/>
      <dgm:t>
        <a:bodyPr/>
        <a:lstStyle/>
        <a:p>
          <a:endParaRPr lang="en-IE" b="1" i="1">
            <a:latin typeface="Calibri" panose="020F0502020204030204" pitchFamily="34" charset="0"/>
            <a:ea typeface="Calibri" panose="020F0502020204030204" pitchFamily="34" charset="0"/>
            <a:cs typeface="Calibri" panose="020F0502020204030204" pitchFamily="34" charset="0"/>
          </a:endParaRPr>
        </a:p>
      </dgm:t>
    </dgm:pt>
    <dgm:pt modelId="{4A9E4742-59BB-47B4-9F81-6E5D62646CC2}" type="pres">
      <dgm:prSet presAssocID="{1178ACD6-DE38-4925-9956-FA32C1966F98}" presName="cycle" presStyleCnt="0">
        <dgm:presLayoutVars>
          <dgm:dir/>
          <dgm:resizeHandles val="exact"/>
        </dgm:presLayoutVars>
      </dgm:prSet>
      <dgm:spPr/>
    </dgm:pt>
    <dgm:pt modelId="{507C3F09-ECB1-4317-932E-054846FDBFE7}" type="pres">
      <dgm:prSet presAssocID="{208911CE-BF99-4BB0-8FC9-719A1DFF1B10}" presName="dummy" presStyleCnt="0"/>
      <dgm:spPr/>
    </dgm:pt>
    <dgm:pt modelId="{0F2D8024-E8F5-4B58-99D2-4F88F6B866AC}" type="pres">
      <dgm:prSet presAssocID="{208911CE-BF99-4BB0-8FC9-719A1DFF1B10}" presName="node" presStyleLbl="revTx" presStyleIdx="0" presStyleCnt="5">
        <dgm:presLayoutVars>
          <dgm:bulletEnabled val="1"/>
        </dgm:presLayoutVars>
      </dgm:prSet>
      <dgm:spPr/>
    </dgm:pt>
    <dgm:pt modelId="{31EF355F-0A3D-45A4-AEC3-C944E0B9A580}" type="pres">
      <dgm:prSet presAssocID="{658FF0C9-F843-4711-825E-7A3E2AAAA722}" presName="sibTrans" presStyleLbl="node1" presStyleIdx="0" presStyleCnt="5"/>
      <dgm:spPr/>
    </dgm:pt>
    <dgm:pt modelId="{0EF15656-A0C0-4A9F-A35A-69C4457F445F}" type="pres">
      <dgm:prSet presAssocID="{306C0C4E-00BF-4E6D-8DED-EB9504239C48}" presName="dummy" presStyleCnt="0"/>
      <dgm:spPr/>
    </dgm:pt>
    <dgm:pt modelId="{00269073-37DD-439C-896F-CDEB0669B3FD}" type="pres">
      <dgm:prSet presAssocID="{306C0C4E-00BF-4E6D-8DED-EB9504239C48}" presName="node" presStyleLbl="revTx" presStyleIdx="1" presStyleCnt="5">
        <dgm:presLayoutVars>
          <dgm:bulletEnabled val="1"/>
        </dgm:presLayoutVars>
      </dgm:prSet>
      <dgm:spPr/>
    </dgm:pt>
    <dgm:pt modelId="{E6878A22-BB8A-49EC-A823-4F1656D8486B}" type="pres">
      <dgm:prSet presAssocID="{A74C4B0E-0C8C-4CA8-BA86-4E150FDAA527}" presName="sibTrans" presStyleLbl="node1" presStyleIdx="1" presStyleCnt="5"/>
      <dgm:spPr/>
    </dgm:pt>
    <dgm:pt modelId="{06A69150-057E-4190-B193-93F1A152DBA7}" type="pres">
      <dgm:prSet presAssocID="{1113DD67-1835-40D0-B47D-925A70E3817A}" presName="dummy" presStyleCnt="0"/>
      <dgm:spPr/>
    </dgm:pt>
    <dgm:pt modelId="{B2D30B2C-F144-4CC9-8FBE-4E553079C5B8}" type="pres">
      <dgm:prSet presAssocID="{1113DD67-1835-40D0-B47D-925A70E3817A}" presName="node" presStyleLbl="revTx" presStyleIdx="2" presStyleCnt="5">
        <dgm:presLayoutVars>
          <dgm:bulletEnabled val="1"/>
        </dgm:presLayoutVars>
      </dgm:prSet>
      <dgm:spPr/>
    </dgm:pt>
    <dgm:pt modelId="{C43F2560-419E-421E-9392-6D34541EFC23}" type="pres">
      <dgm:prSet presAssocID="{75C715A0-1D73-4832-AB42-C5374CE4D02F}" presName="sibTrans" presStyleLbl="node1" presStyleIdx="2" presStyleCnt="5"/>
      <dgm:spPr/>
    </dgm:pt>
    <dgm:pt modelId="{92346319-66D2-4410-9F92-9D927C205FDE}" type="pres">
      <dgm:prSet presAssocID="{B82142F4-0D1F-4EAB-8434-ED2559C96618}" presName="dummy" presStyleCnt="0"/>
      <dgm:spPr/>
    </dgm:pt>
    <dgm:pt modelId="{2D099EE5-F413-4F33-BF80-9AE32B927606}" type="pres">
      <dgm:prSet presAssocID="{B82142F4-0D1F-4EAB-8434-ED2559C96618}" presName="node" presStyleLbl="revTx" presStyleIdx="3" presStyleCnt="5">
        <dgm:presLayoutVars>
          <dgm:bulletEnabled val="1"/>
        </dgm:presLayoutVars>
      </dgm:prSet>
      <dgm:spPr/>
    </dgm:pt>
    <dgm:pt modelId="{C418D4CD-5989-4BDE-9533-2F63C974B47A}" type="pres">
      <dgm:prSet presAssocID="{346EB3F2-0793-4759-BCB4-442193806329}" presName="sibTrans" presStyleLbl="node1" presStyleIdx="3" presStyleCnt="5"/>
      <dgm:spPr/>
    </dgm:pt>
    <dgm:pt modelId="{CC0452C1-098A-43E3-8874-364B7918A060}" type="pres">
      <dgm:prSet presAssocID="{A0F9F9F6-C566-4FEB-AE42-F8F364E44EFD}" presName="dummy" presStyleCnt="0"/>
      <dgm:spPr/>
    </dgm:pt>
    <dgm:pt modelId="{3F61A060-4A7E-4974-95D9-A61BE21A1700}" type="pres">
      <dgm:prSet presAssocID="{A0F9F9F6-C566-4FEB-AE42-F8F364E44EFD}" presName="node" presStyleLbl="revTx" presStyleIdx="4" presStyleCnt="5">
        <dgm:presLayoutVars>
          <dgm:bulletEnabled val="1"/>
        </dgm:presLayoutVars>
      </dgm:prSet>
      <dgm:spPr/>
    </dgm:pt>
    <dgm:pt modelId="{5F6ADCF4-05AE-4FBB-BA75-B0BFA1349D05}" type="pres">
      <dgm:prSet presAssocID="{9E71FA48-D3D2-46AB-A9FC-27A5AAC191CB}" presName="sibTrans" presStyleLbl="node1" presStyleIdx="4" presStyleCnt="5"/>
      <dgm:spPr/>
    </dgm:pt>
  </dgm:ptLst>
  <dgm:cxnLst>
    <dgm:cxn modelId="{C7AEFB09-105D-4DB6-9E22-0C5ED055DC4C}" srcId="{1178ACD6-DE38-4925-9956-FA32C1966F98}" destId="{B82142F4-0D1F-4EAB-8434-ED2559C96618}" srcOrd="3" destOrd="0" parTransId="{50D24068-1A76-4619-A95D-77DE502D58B5}" sibTransId="{346EB3F2-0793-4759-BCB4-442193806329}"/>
    <dgm:cxn modelId="{B26B0915-B1A9-49D6-BA96-6D0689321427}" type="presOf" srcId="{1178ACD6-DE38-4925-9956-FA32C1966F98}" destId="{4A9E4742-59BB-47B4-9F81-6E5D62646CC2}" srcOrd="0" destOrd="0" presId="urn:microsoft.com/office/officeart/2005/8/layout/cycle1"/>
    <dgm:cxn modelId="{DF5D2518-846A-4036-AA67-625A241594AF}" type="presOf" srcId="{1113DD67-1835-40D0-B47D-925A70E3817A}" destId="{B2D30B2C-F144-4CC9-8FBE-4E553079C5B8}" srcOrd="0" destOrd="0" presId="urn:microsoft.com/office/officeart/2005/8/layout/cycle1"/>
    <dgm:cxn modelId="{39E25320-4239-4CF4-A1D6-DA36ACBBDAE4}" type="presOf" srcId="{B82142F4-0D1F-4EAB-8434-ED2559C96618}" destId="{2D099EE5-F413-4F33-BF80-9AE32B927606}" srcOrd="0" destOrd="0" presId="urn:microsoft.com/office/officeart/2005/8/layout/cycle1"/>
    <dgm:cxn modelId="{981ED920-CFD1-46B7-8D20-208A2D58EE64}" srcId="{1178ACD6-DE38-4925-9956-FA32C1966F98}" destId="{A0F9F9F6-C566-4FEB-AE42-F8F364E44EFD}" srcOrd="4" destOrd="0" parTransId="{0FE0DD0E-D6CC-45E1-9F86-E49AED334941}" sibTransId="{9E71FA48-D3D2-46AB-A9FC-27A5AAC191CB}"/>
    <dgm:cxn modelId="{C55CA339-5AA3-4703-BAEB-FD4CBA26D4D1}" type="presOf" srcId="{9E71FA48-D3D2-46AB-A9FC-27A5AAC191CB}" destId="{5F6ADCF4-05AE-4FBB-BA75-B0BFA1349D05}" srcOrd="0" destOrd="0" presId="urn:microsoft.com/office/officeart/2005/8/layout/cycle1"/>
    <dgm:cxn modelId="{E949683F-D890-4B0E-B3C8-B4177709F39E}" type="presOf" srcId="{658FF0C9-F843-4711-825E-7A3E2AAAA722}" destId="{31EF355F-0A3D-45A4-AEC3-C944E0B9A580}" srcOrd="0" destOrd="0" presId="urn:microsoft.com/office/officeart/2005/8/layout/cycle1"/>
    <dgm:cxn modelId="{A4079467-1139-4343-A65E-7970ABEAB650}" type="presOf" srcId="{346EB3F2-0793-4759-BCB4-442193806329}" destId="{C418D4CD-5989-4BDE-9533-2F63C974B47A}" srcOrd="0" destOrd="0" presId="urn:microsoft.com/office/officeart/2005/8/layout/cycle1"/>
    <dgm:cxn modelId="{576A9A47-3088-4764-9A92-B97E221FD864}" srcId="{1178ACD6-DE38-4925-9956-FA32C1966F98}" destId="{306C0C4E-00BF-4E6D-8DED-EB9504239C48}" srcOrd="1" destOrd="0" parTransId="{D9AE73F2-CDC9-490F-B841-CA3BBE4CB187}" sibTransId="{A74C4B0E-0C8C-4CA8-BA86-4E150FDAA527}"/>
    <dgm:cxn modelId="{5ABD2858-29D5-4EF5-85E5-23A91D2969FE}" srcId="{1178ACD6-DE38-4925-9956-FA32C1966F98}" destId="{208911CE-BF99-4BB0-8FC9-719A1DFF1B10}" srcOrd="0" destOrd="0" parTransId="{1C949DB0-D8AC-4525-BD78-DD5442405604}" sibTransId="{658FF0C9-F843-4711-825E-7A3E2AAAA722}"/>
    <dgm:cxn modelId="{E4079D79-A683-45EE-BB1B-A7490B7AF74C}" type="presOf" srcId="{75C715A0-1D73-4832-AB42-C5374CE4D02F}" destId="{C43F2560-419E-421E-9392-6D34541EFC23}" srcOrd="0" destOrd="0" presId="urn:microsoft.com/office/officeart/2005/8/layout/cycle1"/>
    <dgm:cxn modelId="{FB2EAF59-A2F2-4E31-B5BC-9BFF1BD820E1}" type="presOf" srcId="{A74C4B0E-0C8C-4CA8-BA86-4E150FDAA527}" destId="{E6878A22-BB8A-49EC-A823-4F1656D8486B}" srcOrd="0" destOrd="0" presId="urn:microsoft.com/office/officeart/2005/8/layout/cycle1"/>
    <dgm:cxn modelId="{9D38AC94-01C2-4174-955D-123F401BC1C0}" srcId="{1178ACD6-DE38-4925-9956-FA32C1966F98}" destId="{1113DD67-1835-40D0-B47D-925A70E3817A}" srcOrd="2" destOrd="0" parTransId="{0D7B028C-4FE2-4D54-A83E-FE38B22F33C6}" sibTransId="{75C715A0-1D73-4832-AB42-C5374CE4D02F}"/>
    <dgm:cxn modelId="{EFA31DBE-0892-475C-8CE1-E98AEE7BA443}" type="presOf" srcId="{208911CE-BF99-4BB0-8FC9-719A1DFF1B10}" destId="{0F2D8024-E8F5-4B58-99D2-4F88F6B866AC}" srcOrd="0" destOrd="0" presId="urn:microsoft.com/office/officeart/2005/8/layout/cycle1"/>
    <dgm:cxn modelId="{B2B7B8F4-7F00-44A9-99F9-7E7E8AC7905E}" type="presOf" srcId="{306C0C4E-00BF-4E6D-8DED-EB9504239C48}" destId="{00269073-37DD-439C-896F-CDEB0669B3FD}" srcOrd="0" destOrd="0" presId="urn:microsoft.com/office/officeart/2005/8/layout/cycle1"/>
    <dgm:cxn modelId="{C7AF10FA-5C5E-4C2F-9044-2EA025D489F4}" type="presOf" srcId="{A0F9F9F6-C566-4FEB-AE42-F8F364E44EFD}" destId="{3F61A060-4A7E-4974-95D9-A61BE21A1700}" srcOrd="0" destOrd="0" presId="urn:microsoft.com/office/officeart/2005/8/layout/cycle1"/>
    <dgm:cxn modelId="{965DF25B-88CB-4E96-8A99-A07AC8E23DDE}" type="presParOf" srcId="{4A9E4742-59BB-47B4-9F81-6E5D62646CC2}" destId="{507C3F09-ECB1-4317-932E-054846FDBFE7}" srcOrd="0" destOrd="0" presId="urn:microsoft.com/office/officeart/2005/8/layout/cycle1"/>
    <dgm:cxn modelId="{34BA4A99-88CA-4CCA-9DD4-804E2CDD85D5}" type="presParOf" srcId="{4A9E4742-59BB-47B4-9F81-6E5D62646CC2}" destId="{0F2D8024-E8F5-4B58-99D2-4F88F6B866AC}" srcOrd="1" destOrd="0" presId="urn:microsoft.com/office/officeart/2005/8/layout/cycle1"/>
    <dgm:cxn modelId="{324E6522-DCC5-476B-9B0A-19F0E49710A6}" type="presParOf" srcId="{4A9E4742-59BB-47B4-9F81-6E5D62646CC2}" destId="{31EF355F-0A3D-45A4-AEC3-C944E0B9A580}" srcOrd="2" destOrd="0" presId="urn:microsoft.com/office/officeart/2005/8/layout/cycle1"/>
    <dgm:cxn modelId="{B90BC669-6FAC-4A89-BFFF-0CAF004F927D}" type="presParOf" srcId="{4A9E4742-59BB-47B4-9F81-6E5D62646CC2}" destId="{0EF15656-A0C0-4A9F-A35A-69C4457F445F}" srcOrd="3" destOrd="0" presId="urn:microsoft.com/office/officeart/2005/8/layout/cycle1"/>
    <dgm:cxn modelId="{01D57105-8C57-4BF0-A316-A29A888403E2}" type="presParOf" srcId="{4A9E4742-59BB-47B4-9F81-6E5D62646CC2}" destId="{00269073-37DD-439C-896F-CDEB0669B3FD}" srcOrd="4" destOrd="0" presId="urn:microsoft.com/office/officeart/2005/8/layout/cycle1"/>
    <dgm:cxn modelId="{4170CFAA-C12B-4409-A147-4A6C9C9E0ED8}" type="presParOf" srcId="{4A9E4742-59BB-47B4-9F81-6E5D62646CC2}" destId="{E6878A22-BB8A-49EC-A823-4F1656D8486B}" srcOrd="5" destOrd="0" presId="urn:microsoft.com/office/officeart/2005/8/layout/cycle1"/>
    <dgm:cxn modelId="{A7957738-8527-4513-B627-C15C6845A437}" type="presParOf" srcId="{4A9E4742-59BB-47B4-9F81-6E5D62646CC2}" destId="{06A69150-057E-4190-B193-93F1A152DBA7}" srcOrd="6" destOrd="0" presId="urn:microsoft.com/office/officeart/2005/8/layout/cycle1"/>
    <dgm:cxn modelId="{C93897D0-0C0F-45B9-A651-FF2843813498}" type="presParOf" srcId="{4A9E4742-59BB-47B4-9F81-6E5D62646CC2}" destId="{B2D30B2C-F144-4CC9-8FBE-4E553079C5B8}" srcOrd="7" destOrd="0" presId="urn:microsoft.com/office/officeart/2005/8/layout/cycle1"/>
    <dgm:cxn modelId="{B7F2C8F4-A4B4-4DF6-9129-DE4682B687F7}" type="presParOf" srcId="{4A9E4742-59BB-47B4-9F81-6E5D62646CC2}" destId="{C43F2560-419E-421E-9392-6D34541EFC23}" srcOrd="8" destOrd="0" presId="urn:microsoft.com/office/officeart/2005/8/layout/cycle1"/>
    <dgm:cxn modelId="{38B9F152-F97F-4B8A-A451-5EB4DE7B4C81}" type="presParOf" srcId="{4A9E4742-59BB-47B4-9F81-6E5D62646CC2}" destId="{92346319-66D2-4410-9F92-9D927C205FDE}" srcOrd="9" destOrd="0" presId="urn:microsoft.com/office/officeart/2005/8/layout/cycle1"/>
    <dgm:cxn modelId="{56412AC0-3B5D-4364-B2A3-42FF90D901F4}" type="presParOf" srcId="{4A9E4742-59BB-47B4-9F81-6E5D62646CC2}" destId="{2D099EE5-F413-4F33-BF80-9AE32B927606}" srcOrd="10" destOrd="0" presId="urn:microsoft.com/office/officeart/2005/8/layout/cycle1"/>
    <dgm:cxn modelId="{172AF3EE-86BE-4817-A01D-DA6B34DF0123}" type="presParOf" srcId="{4A9E4742-59BB-47B4-9F81-6E5D62646CC2}" destId="{C418D4CD-5989-4BDE-9533-2F63C974B47A}" srcOrd="11" destOrd="0" presId="urn:microsoft.com/office/officeart/2005/8/layout/cycle1"/>
    <dgm:cxn modelId="{F21680D5-1A88-457B-8EDF-144BC2914B58}" type="presParOf" srcId="{4A9E4742-59BB-47B4-9F81-6E5D62646CC2}" destId="{CC0452C1-098A-43E3-8874-364B7918A060}" srcOrd="12" destOrd="0" presId="urn:microsoft.com/office/officeart/2005/8/layout/cycle1"/>
    <dgm:cxn modelId="{5A9DAA1B-463C-477E-867D-71E4E6FB6291}" type="presParOf" srcId="{4A9E4742-59BB-47B4-9F81-6E5D62646CC2}" destId="{3F61A060-4A7E-4974-95D9-A61BE21A1700}" srcOrd="13" destOrd="0" presId="urn:microsoft.com/office/officeart/2005/8/layout/cycle1"/>
    <dgm:cxn modelId="{2E765088-52FD-4C9D-BEC5-98BE103501BE}" type="presParOf" srcId="{4A9E4742-59BB-47B4-9F81-6E5D62646CC2}" destId="{5F6ADCF4-05AE-4FBB-BA75-B0BFA1349D0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82FCE-32B6-DF42-8A42-C3806DF17B2F}"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l-GR"/>
        </a:p>
      </dgm:t>
    </dgm:pt>
    <dgm:pt modelId="{7AF6C2F9-8255-6044-84C3-FDE95F6252AA}">
      <dgm:prSet phldrT="[Κείμενο]" custT="1"/>
      <dgm:spPr/>
      <dgm:t>
        <a:bodyPr/>
        <a:lstStyle/>
        <a:p>
          <a:r>
            <a:rPr lang="en-GB" sz="2000" dirty="0"/>
            <a:t>Fördelar</a:t>
          </a:r>
          <a:endParaRPr lang="el-GR" sz="2000" dirty="0"/>
        </a:p>
      </dgm:t>
    </dgm:pt>
    <dgm:pt modelId="{840B96C8-8FD2-5E44-A493-D0DBD616446C}" type="parTrans" cxnId="{2E289132-BD25-C240-97D2-ECBB2066C744}">
      <dgm:prSet/>
      <dgm:spPr/>
      <dgm:t>
        <a:bodyPr/>
        <a:lstStyle/>
        <a:p>
          <a:endParaRPr lang="el-GR"/>
        </a:p>
      </dgm:t>
    </dgm:pt>
    <dgm:pt modelId="{D049B99D-CB1A-4344-8FE8-82B2CE773130}" type="sibTrans" cxnId="{2E289132-BD25-C240-97D2-ECBB2066C744}">
      <dgm:prSet/>
      <dgm:spPr/>
      <dgm:t>
        <a:bodyPr/>
        <a:lstStyle/>
        <a:p>
          <a:endParaRPr lang="el-GR"/>
        </a:p>
      </dgm:t>
    </dgm:pt>
    <dgm:pt modelId="{7CD1E0FD-8FDF-ED4A-9227-7F1A1D208A78}">
      <dgm:prSet phldrT="[Κείμενο]" custT="1"/>
      <dgm:spPr/>
      <dgm:t>
        <a:bodyPr/>
        <a:lstStyle/>
        <a:p>
          <a:pPr>
            <a:buSzPts val="1000"/>
            <a:buFont typeface="Symbol" pitchFamily="2" charset="2"/>
            <a:buChar char=""/>
          </a:pPr>
          <a:r>
            <a:rPr lang="en-US" sz="1400" b="1" dirty="0"/>
            <a:t>Prioritera användningen av återanvändbara material</a:t>
          </a:r>
          <a:endParaRPr lang="el-GR" sz="1400" b="1" dirty="0"/>
        </a:p>
      </dgm:t>
    </dgm:pt>
    <dgm:pt modelId="{804EBB36-6512-3C48-8E1D-EE35F23245F6}" type="parTrans" cxnId="{73037E9B-FE77-E84A-A019-780EDEA3D46A}">
      <dgm:prSet/>
      <dgm:spPr/>
      <dgm:t>
        <a:bodyPr/>
        <a:lstStyle/>
        <a:p>
          <a:endParaRPr lang="el-GR"/>
        </a:p>
      </dgm:t>
    </dgm:pt>
    <dgm:pt modelId="{BBB0F375-D123-8840-9409-62FB1F95DEC4}" type="sibTrans" cxnId="{73037E9B-FE77-E84A-A019-780EDEA3D46A}">
      <dgm:prSet/>
      <dgm:spPr/>
      <dgm:t>
        <a:bodyPr/>
        <a:lstStyle/>
        <a:p>
          <a:endParaRPr lang="el-GR"/>
        </a:p>
      </dgm:t>
    </dgm:pt>
    <dgm:pt modelId="{7C61D66E-6E88-DA4B-8118-1BABEDFDCF76}">
      <dgm:prSet phldrT="[Κείμενο]" custT="1"/>
      <dgm:spPr/>
      <dgm:t>
        <a:bodyPr/>
        <a:lstStyle/>
        <a:p>
          <a:pPr>
            <a:buSzPts val="1000"/>
            <a:buFont typeface="Symbol" pitchFamily="2" charset="2"/>
            <a:buChar char=""/>
          </a:pPr>
          <a:r>
            <a:rPr lang="el-GR" sz="1400" b="1" dirty="0" err="1"/>
            <a:t>Uppmuntra kompostering </a:t>
          </a:r>
          <a:r>
            <a:rPr lang="el-GR" sz="1400" b="1" dirty="0"/>
            <a:t>och </a:t>
          </a:r>
          <a:r>
            <a:rPr lang="el-GR" sz="1400" b="1" dirty="0" err="1"/>
            <a:t>återvinning</a:t>
          </a:r>
          <a:endParaRPr lang="el-GR" sz="1400" b="1" dirty="0"/>
        </a:p>
      </dgm:t>
    </dgm:pt>
    <dgm:pt modelId="{DDD2E413-362B-AA48-810D-C10633ACB5DC}" type="parTrans" cxnId="{06DEE249-AB0C-4649-BB16-5A70E0B9807B}">
      <dgm:prSet/>
      <dgm:spPr/>
      <dgm:t>
        <a:bodyPr/>
        <a:lstStyle/>
        <a:p>
          <a:endParaRPr lang="el-GR"/>
        </a:p>
      </dgm:t>
    </dgm:pt>
    <dgm:pt modelId="{653389D4-6ADA-294F-8D9A-985F53C46319}" type="sibTrans" cxnId="{06DEE249-AB0C-4649-BB16-5A70E0B9807B}">
      <dgm:prSet/>
      <dgm:spPr/>
      <dgm:t>
        <a:bodyPr/>
        <a:lstStyle/>
        <a:p>
          <a:endParaRPr lang="el-GR"/>
        </a:p>
      </dgm:t>
    </dgm:pt>
    <dgm:pt modelId="{692567BC-C3ED-C842-969B-F6D6D073EF57}">
      <dgm:prSet custT="1"/>
      <dgm:spPr/>
      <dgm:t>
        <a:bodyPr/>
        <a:lstStyle/>
        <a:p>
          <a:pPr>
            <a:buSzPts val="1000"/>
            <a:buFont typeface="Symbol" pitchFamily="2" charset="2"/>
            <a:buChar char=""/>
          </a:pPr>
          <a:r>
            <a:rPr lang="en-US" sz="1400" b="1" dirty="0"/>
            <a:t>Återvinning av organiskt avfall och vattenbesparing </a:t>
          </a:r>
          <a:endParaRPr lang="el-GR" sz="1400" b="1" dirty="0"/>
        </a:p>
      </dgm:t>
    </dgm:pt>
    <dgm:pt modelId="{5AB117B0-C043-A348-8547-CF5ADF99E1AA}" type="parTrans" cxnId="{BE8FD613-E7E8-8444-A967-8965D96F5CEF}">
      <dgm:prSet/>
      <dgm:spPr/>
      <dgm:t>
        <a:bodyPr/>
        <a:lstStyle/>
        <a:p>
          <a:endParaRPr lang="el-GR"/>
        </a:p>
      </dgm:t>
    </dgm:pt>
    <dgm:pt modelId="{F60C7BB0-0644-B043-BA61-24728F1F5962}" type="sibTrans" cxnId="{BE8FD613-E7E8-8444-A967-8965D96F5CEF}">
      <dgm:prSet/>
      <dgm:spPr/>
      <dgm:t>
        <a:bodyPr/>
        <a:lstStyle/>
        <a:p>
          <a:endParaRPr lang="el-GR"/>
        </a:p>
      </dgm:t>
    </dgm:pt>
    <dgm:pt modelId="{954DF55E-D122-7A4A-9E30-DB7DF00FC2AC}">
      <dgm:prSet custT="1"/>
      <dgm:spPr/>
      <dgm:t>
        <a:bodyPr/>
        <a:lstStyle/>
        <a:p>
          <a:pPr>
            <a:buSzPts val="1000"/>
            <a:buFont typeface="Symbol" pitchFamily="2" charset="2"/>
            <a:buChar char=""/>
          </a:pPr>
          <a:r>
            <a:rPr lang="en-US" sz="1400" b="1" dirty="0"/>
            <a:t>Mindre utsläpp av växthusgaser</a:t>
          </a:r>
          <a:endParaRPr lang="el-GR" sz="1400" b="1" dirty="0"/>
        </a:p>
      </dgm:t>
    </dgm:pt>
    <dgm:pt modelId="{AFC00E30-1DEA-8D4A-B2FD-0034BC18E30A}" type="parTrans" cxnId="{2B15F468-86C1-2F49-B959-46C6F2C9ED27}">
      <dgm:prSet/>
      <dgm:spPr/>
      <dgm:t>
        <a:bodyPr/>
        <a:lstStyle/>
        <a:p>
          <a:endParaRPr lang="el-GR"/>
        </a:p>
      </dgm:t>
    </dgm:pt>
    <dgm:pt modelId="{F28B46DD-8C05-3C45-85BF-C6AFCA1E5FB7}" type="sibTrans" cxnId="{2B15F468-86C1-2F49-B959-46C6F2C9ED27}">
      <dgm:prSet/>
      <dgm:spPr/>
      <dgm:t>
        <a:bodyPr/>
        <a:lstStyle/>
        <a:p>
          <a:endParaRPr lang="el-GR"/>
        </a:p>
      </dgm:t>
    </dgm:pt>
    <dgm:pt modelId="{EB9D1D62-5383-DD48-80A4-9E67F01DC54D}">
      <dgm:prSet custT="1"/>
      <dgm:spPr/>
      <dgm:t>
        <a:bodyPr/>
        <a:lstStyle/>
        <a:p>
          <a:r>
            <a:rPr lang="en-GB" sz="1400" b="1" dirty="0"/>
            <a:t>Spara kostnader och öka effektiviteten</a:t>
          </a:r>
          <a:endParaRPr lang="el-GR" sz="1400" b="1" dirty="0"/>
        </a:p>
      </dgm:t>
    </dgm:pt>
    <dgm:pt modelId="{50D06200-9B73-F041-88EF-9DD4F91CD65C}" type="parTrans" cxnId="{B2B8EAC1-F341-6A4F-805F-26CF890C15A0}">
      <dgm:prSet/>
      <dgm:spPr/>
      <dgm:t>
        <a:bodyPr/>
        <a:lstStyle/>
        <a:p>
          <a:endParaRPr lang="el-GR"/>
        </a:p>
      </dgm:t>
    </dgm:pt>
    <dgm:pt modelId="{BD4F3D7E-7979-1541-A352-9A74FF7A8513}" type="sibTrans" cxnId="{B2B8EAC1-F341-6A4F-805F-26CF890C15A0}">
      <dgm:prSet/>
      <dgm:spPr/>
      <dgm:t>
        <a:bodyPr/>
        <a:lstStyle/>
        <a:p>
          <a:endParaRPr lang="el-GR"/>
        </a:p>
      </dgm:t>
    </dgm:pt>
    <dgm:pt modelId="{2D889589-84BC-4AED-9F4A-347A52ED3660}">
      <dgm:prSet custT="1"/>
      <dgm:spPr/>
      <dgm:t>
        <a:bodyPr/>
        <a:lstStyle/>
        <a:p>
          <a:pPr>
            <a:buSzPts val="1000"/>
            <a:buFont typeface="Symbol" pitchFamily="2" charset="2"/>
            <a:buChar char=""/>
          </a:pPr>
          <a:endParaRPr lang="el-GR" sz="1100" dirty="0"/>
        </a:p>
      </dgm:t>
    </dgm:pt>
    <dgm:pt modelId="{7D5967B4-3E76-4FD9-833F-8D814C56B8D8}" type="parTrans" cxnId="{5253EC0E-D701-4BC6-8EDC-D9B56F5E8342}">
      <dgm:prSet/>
      <dgm:spPr/>
      <dgm:t>
        <a:bodyPr/>
        <a:lstStyle/>
        <a:p>
          <a:endParaRPr lang="en-GB"/>
        </a:p>
      </dgm:t>
    </dgm:pt>
    <dgm:pt modelId="{C248942C-46C7-43A1-9624-D79C5C8FEFB0}" type="sibTrans" cxnId="{5253EC0E-D701-4BC6-8EDC-D9B56F5E8342}">
      <dgm:prSet/>
      <dgm:spPr/>
      <dgm:t>
        <a:bodyPr/>
        <a:lstStyle/>
        <a:p>
          <a:endParaRPr lang="en-GB"/>
        </a:p>
      </dgm:t>
    </dgm:pt>
    <dgm:pt modelId="{ED23123B-D947-40A4-B003-C151728A762A}">
      <dgm:prSet custT="1"/>
      <dgm:spPr/>
      <dgm:t>
        <a:bodyPr/>
        <a:lstStyle/>
        <a:p>
          <a:pPr>
            <a:buSzPts val="1000"/>
            <a:buFont typeface="Symbol" pitchFamily="2" charset="2"/>
            <a:buChar char=""/>
          </a:pPr>
          <a:r>
            <a:rPr lang="en-US" sz="1400" b="1" dirty="0"/>
            <a:t>Bidrar till efterlevnad av miljöbestämmelser</a:t>
          </a:r>
          <a:endParaRPr lang="el-GR" sz="1400" b="1" dirty="0"/>
        </a:p>
      </dgm:t>
    </dgm:pt>
    <dgm:pt modelId="{FF4BEA68-FD50-4E3A-8ECB-FAC47497CC0E}" type="parTrans" cxnId="{ECC42ABF-04ED-4F3B-B3AF-61B78757DCBB}">
      <dgm:prSet/>
      <dgm:spPr/>
      <dgm:t>
        <a:bodyPr/>
        <a:lstStyle/>
        <a:p>
          <a:endParaRPr lang="en-GB"/>
        </a:p>
      </dgm:t>
    </dgm:pt>
    <dgm:pt modelId="{B308248C-1506-4246-BEBF-92FF4B7CBC0D}" type="sibTrans" cxnId="{ECC42ABF-04ED-4F3B-B3AF-61B78757DCBB}">
      <dgm:prSet/>
      <dgm:spPr/>
      <dgm:t>
        <a:bodyPr/>
        <a:lstStyle/>
        <a:p>
          <a:endParaRPr lang="en-GB"/>
        </a:p>
      </dgm:t>
    </dgm:pt>
    <dgm:pt modelId="{6AE31B2B-3398-4796-9960-0BAA95EECC77}">
      <dgm:prSet custT="1"/>
      <dgm:spPr/>
      <dgm:t>
        <a:bodyPr/>
        <a:lstStyle/>
        <a:p>
          <a:pPr>
            <a:buSzPts val="1000"/>
            <a:buFont typeface="Symbol" pitchFamily="2" charset="2"/>
            <a:buChar char=""/>
          </a:pPr>
          <a:r>
            <a:rPr lang="en-GB" sz="1400" b="1" dirty="0"/>
            <a:t>Optimerar driften på gården, </a:t>
          </a:r>
          <a:endParaRPr lang="el-GR" sz="1400" b="1" dirty="0"/>
        </a:p>
      </dgm:t>
    </dgm:pt>
    <dgm:pt modelId="{68727B75-863D-418E-B90D-1EA093DBC7A1}" type="parTrans" cxnId="{82BBF65D-1EA7-463B-89A1-5F910000A52E}">
      <dgm:prSet/>
      <dgm:spPr/>
      <dgm:t>
        <a:bodyPr/>
        <a:lstStyle/>
        <a:p>
          <a:endParaRPr lang="en-GB"/>
        </a:p>
      </dgm:t>
    </dgm:pt>
    <dgm:pt modelId="{34458CD9-BBA8-41AB-8E37-C91FF084F256}" type="sibTrans" cxnId="{82BBF65D-1EA7-463B-89A1-5F910000A52E}">
      <dgm:prSet/>
      <dgm:spPr/>
      <dgm:t>
        <a:bodyPr/>
        <a:lstStyle/>
        <a:p>
          <a:endParaRPr lang="en-GB"/>
        </a:p>
      </dgm:t>
    </dgm:pt>
    <dgm:pt modelId="{7EEBF996-5CC1-48E0-BE8D-BEB1D2AA4D07}" type="pres">
      <dgm:prSet presAssocID="{7C482FCE-32B6-DF42-8A42-C3806DF17B2F}" presName="Name0" presStyleCnt="0">
        <dgm:presLayoutVars>
          <dgm:chMax val="1"/>
          <dgm:dir/>
          <dgm:animLvl val="ctr"/>
          <dgm:resizeHandles val="exact"/>
        </dgm:presLayoutVars>
      </dgm:prSet>
      <dgm:spPr/>
    </dgm:pt>
    <dgm:pt modelId="{425534EA-73D1-490A-92FF-2074D3F76AB6}" type="pres">
      <dgm:prSet presAssocID="{7AF6C2F9-8255-6044-84C3-FDE95F6252AA}" presName="centerShape" presStyleLbl="node0" presStyleIdx="0" presStyleCnt="1"/>
      <dgm:spPr/>
    </dgm:pt>
    <dgm:pt modelId="{4B5A20B3-02F0-4352-B585-3822A5703E2B}" type="pres">
      <dgm:prSet presAssocID="{7CD1E0FD-8FDF-ED4A-9227-7F1A1D208A78}" presName="node" presStyleLbl="node1" presStyleIdx="0" presStyleCnt="7">
        <dgm:presLayoutVars>
          <dgm:bulletEnabled val="1"/>
        </dgm:presLayoutVars>
      </dgm:prSet>
      <dgm:spPr/>
    </dgm:pt>
    <dgm:pt modelId="{7A535413-06E2-4AC8-AE69-32F780FB5292}" type="pres">
      <dgm:prSet presAssocID="{7CD1E0FD-8FDF-ED4A-9227-7F1A1D208A78}" presName="dummy" presStyleCnt="0"/>
      <dgm:spPr/>
    </dgm:pt>
    <dgm:pt modelId="{2F0F9F52-C2AA-44A0-A2E8-32410BFB8507}" type="pres">
      <dgm:prSet presAssocID="{BBB0F375-D123-8840-9409-62FB1F95DEC4}" presName="sibTrans" presStyleLbl="sibTrans2D1" presStyleIdx="0" presStyleCnt="7"/>
      <dgm:spPr/>
    </dgm:pt>
    <dgm:pt modelId="{4627CB48-578D-45B3-ACE0-697C9BE95692}" type="pres">
      <dgm:prSet presAssocID="{EB9D1D62-5383-DD48-80A4-9E67F01DC54D}" presName="node" presStyleLbl="node1" presStyleIdx="1" presStyleCnt="7">
        <dgm:presLayoutVars>
          <dgm:bulletEnabled val="1"/>
        </dgm:presLayoutVars>
      </dgm:prSet>
      <dgm:spPr/>
    </dgm:pt>
    <dgm:pt modelId="{01E11DF3-6E22-4770-937E-99DF1C225FAB}" type="pres">
      <dgm:prSet presAssocID="{EB9D1D62-5383-DD48-80A4-9E67F01DC54D}" presName="dummy" presStyleCnt="0"/>
      <dgm:spPr/>
    </dgm:pt>
    <dgm:pt modelId="{1B9F253F-1DFD-4D10-B283-909F6EB393FB}" type="pres">
      <dgm:prSet presAssocID="{BD4F3D7E-7979-1541-A352-9A74FF7A8513}" presName="sibTrans" presStyleLbl="sibTrans2D1" presStyleIdx="1" presStyleCnt="7"/>
      <dgm:spPr/>
    </dgm:pt>
    <dgm:pt modelId="{EFC97D93-936A-412E-BD50-A2C14CAB85C8}" type="pres">
      <dgm:prSet presAssocID="{7C61D66E-6E88-DA4B-8118-1BABEDFDCF76}" presName="node" presStyleLbl="node1" presStyleIdx="2" presStyleCnt="7">
        <dgm:presLayoutVars>
          <dgm:bulletEnabled val="1"/>
        </dgm:presLayoutVars>
      </dgm:prSet>
      <dgm:spPr/>
    </dgm:pt>
    <dgm:pt modelId="{ED86EDEE-9724-4D16-A3D6-4C86D412F8BA}" type="pres">
      <dgm:prSet presAssocID="{7C61D66E-6E88-DA4B-8118-1BABEDFDCF76}" presName="dummy" presStyleCnt="0"/>
      <dgm:spPr/>
    </dgm:pt>
    <dgm:pt modelId="{2D261A2F-54B4-4088-AA76-EB8F5016BF6C}" type="pres">
      <dgm:prSet presAssocID="{653389D4-6ADA-294F-8D9A-985F53C46319}" presName="sibTrans" presStyleLbl="sibTrans2D1" presStyleIdx="2" presStyleCnt="7"/>
      <dgm:spPr/>
    </dgm:pt>
    <dgm:pt modelId="{C7CFCC76-06E5-4E24-8780-2A96E04EB2CD}" type="pres">
      <dgm:prSet presAssocID="{692567BC-C3ED-C842-969B-F6D6D073EF57}" presName="node" presStyleLbl="node1" presStyleIdx="3" presStyleCnt="7">
        <dgm:presLayoutVars>
          <dgm:bulletEnabled val="1"/>
        </dgm:presLayoutVars>
      </dgm:prSet>
      <dgm:spPr/>
    </dgm:pt>
    <dgm:pt modelId="{51A2D7DD-AB6B-42AA-89A7-D684C8674386}" type="pres">
      <dgm:prSet presAssocID="{692567BC-C3ED-C842-969B-F6D6D073EF57}" presName="dummy" presStyleCnt="0"/>
      <dgm:spPr/>
    </dgm:pt>
    <dgm:pt modelId="{32EE778D-1DBD-4EC9-9B7D-E8AA7F8D4FF0}" type="pres">
      <dgm:prSet presAssocID="{F60C7BB0-0644-B043-BA61-24728F1F5962}" presName="sibTrans" presStyleLbl="sibTrans2D1" presStyleIdx="3" presStyleCnt="7"/>
      <dgm:spPr/>
    </dgm:pt>
    <dgm:pt modelId="{B318B47C-323C-4BA4-A134-ED91D05DD73A}" type="pres">
      <dgm:prSet presAssocID="{954DF55E-D122-7A4A-9E30-DB7DF00FC2AC}" presName="node" presStyleLbl="node1" presStyleIdx="4" presStyleCnt="7">
        <dgm:presLayoutVars>
          <dgm:bulletEnabled val="1"/>
        </dgm:presLayoutVars>
      </dgm:prSet>
      <dgm:spPr/>
    </dgm:pt>
    <dgm:pt modelId="{4A785169-E694-49B7-ABCB-7670AA9B5F4D}" type="pres">
      <dgm:prSet presAssocID="{954DF55E-D122-7A4A-9E30-DB7DF00FC2AC}" presName="dummy" presStyleCnt="0"/>
      <dgm:spPr/>
    </dgm:pt>
    <dgm:pt modelId="{8BD1BDD8-0892-4C93-9397-428B03D09AEC}" type="pres">
      <dgm:prSet presAssocID="{F28B46DD-8C05-3C45-85BF-C6AFCA1E5FB7}" presName="sibTrans" presStyleLbl="sibTrans2D1" presStyleIdx="4" presStyleCnt="7"/>
      <dgm:spPr/>
    </dgm:pt>
    <dgm:pt modelId="{EF22F16A-5745-472F-9E9A-6C6125192ECF}" type="pres">
      <dgm:prSet presAssocID="{ED23123B-D947-40A4-B003-C151728A762A}" presName="node" presStyleLbl="node1" presStyleIdx="5" presStyleCnt="7" custScaleX="126175">
        <dgm:presLayoutVars>
          <dgm:bulletEnabled val="1"/>
        </dgm:presLayoutVars>
      </dgm:prSet>
      <dgm:spPr/>
    </dgm:pt>
    <dgm:pt modelId="{0B04FD5B-0415-4696-B705-65C94D4E7355}" type="pres">
      <dgm:prSet presAssocID="{ED23123B-D947-40A4-B003-C151728A762A}" presName="dummy" presStyleCnt="0"/>
      <dgm:spPr/>
    </dgm:pt>
    <dgm:pt modelId="{34BE2660-48BB-49C7-8E9D-EF03CBC7C723}" type="pres">
      <dgm:prSet presAssocID="{B308248C-1506-4246-BEBF-92FF4B7CBC0D}" presName="sibTrans" presStyleLbl="sibTrans2D1" presStyleIdx="5" presStyleCnt="7"/>
      <dgm:spPr/>
    </dgm:pt>
    <dgm:pt modelId="{ECD94657-AB46-4FE9-B489-3955283A9834}" type="pres">
      <dgm:prSet presAssocID="{6AE31B2B-3398-4796-9960-0BAA95EECC77}" presName="node" presStyleLbl="node1" presStyleIdx="6" presStyleCnt="7">
        <dgm:presLayoutVars>
          <dgm:bulletEnabled val="1"/>
        </dgm:presLayoutVars>
      </dgm:prSet>
      <dgm:spPr/>
    </dgm:pt>
    <dgm:pt modelId="{CE482EA0-3F7F-4DCD-8262-B9321E585F0B}" type="pres">
      <dgm:prSet presAssocID="{6AE31B2B-3398-4796-9960-0BAA95EECC77}" presName="dummy" presStyleCnt="0"/>
      <dgm:spPr/>
    </dgm:pt>
    <dgm:pt modelId="{3D8CE857-4F7E-4437-A9F8-91097BD4CDE3}" type="pres">
      <dgm:prSet presAssocID="{34458CD9-BBA8-41AB-8E37-C91FF084F256}" presName="sibTrans" presStyleLbl="sibTrans2D1" presStyleIdx="6" presStyleCnt="7"/>
      <dgm:spPr/>
    </dgm:pt>
  </dgm:ptLst>
  <dgm:cxnLst>
    <dgm:cxn modelId="{6261EA05-4924-4562-8BC2-5FA2394B55EF}" type="presOf" srcId="{ED23123B-D947-40A4-B003-C151728A762A}" destId="{EF22F16A-5745-472F-9E9A-6C6125192ECF}" srcOrd="0" destOrd="0" presId="urn:microsoft.com/office/officeart/2005/8/layout/radial6"/>
    <dgm:cxn modelId="{5253EC0E-D701-4BC6-8EDC-D9B56F5E8342}" srcId="{7C482FCE-32B6-DF42-8A42-C3806DF17B2F}" destId="{2D889589-84BC-4AED-9F4A-347A52ED3660}" srcOrd="1" destOrd="0" parTransId="{7D5967B4-3E76-4FD9-833F-8D814C56B8D8}" sibTransId="{C248942C-46C7-43A1-9624-D79C5C8FEFB0}"/>
    <dgm:cxn modelId="{BE8FD613-E7E8-8444-A967-8965D96F5CEF}" srcId="{7AF6C2F9-8255-6044-84C3-FDE95F6252AA}" destId="{692567BC-C3ED-C842-969B-F6D6D073EF57}" srcOrd="3" destOrd="0" parTransId="{5AB117B0-C043-A348-8547-CF5ADF99E1AA}" sibTransId="{F60C7BB0-0644-B043-BA61-24728F1F5962}"/>
    <dgm:cxn modelId="{A6902D2A-1829-4694-B923-7811C18E2261}" type="presOf" srcId="{7CD1E0FD-8FDF-ED4A-9227-7F1A1D208A78}" destId="{4B5A20B3-02F0-4352-B585-3822A5703E2B}" srcOrd="0" destOrd="0" presId="urn:microsoft.com/office/officeart/2005/8/layout/radial6"/>
    <dgm:cxn modelId="{2E289132-BD25-C240-97D2-ECBB2066C744}" srcId="{7C482FCE-32B6-DF42-8A42-C3806DF17B2F}" destId="{7AF6C2F9-8255-6044-84C3-FDE95F6252AA}" srcOrd="0" destOrd="0" parTransId="{840B96C8-8FD2-5E44-A493-D0DBD616446C}" sibTransId="{D049B99D-CB1A-4344-8FE8-82B2CE773130}"/>
    <dgm:cxn modelId="{55CB9532-C623-438B-842E-18576247F959}" type="presOf" srcId="{7AF6C2F9-8255-6044-84C3-FDE95F6252AA}" destId="{425534EA-73D1-490A-92FF-2074D3F76AB6}" srcOrd="0" destOrd="0" presId="urn:microsoft.com/office/officeart/2005/8/layout/radial6"/>
    <dgm:cxn modelId="{82BBF65D-1EA7-463B-89A1-5F910000A52E}" srcId="{7AF6C2F9-8255-6044-84C3-FDE95F6252AA}" destId="{6AE31B2B-3398-4796-9960-0BAA95EECC77}" srcOrd="6" destOrd="0" parTransId="{68727B75-863D-418E-B90D-1EA093DBC7A1}" sibTransId="{34458CD9-BBA8-41AB-8E37-C91FF084F256}"/>
    <dgm:cxn modelId="{2B15F468-86C1-2F49-B959-46C6F2C9ED27}" srcId="{7AF6C2F9-8255-6044-84C3-FDE95F6252AA}" destId="{954DF55E-D122-7A4A-9E30-DB7DF00FC2AC}" srcOrd="4" destOrd="0" parTransId="{AFC00E30-1DEA-8D4A-B2FD-0034BC18E30A}" sibTransId="{F28B46DD-8C05-3C45-85BF-C6AFCA1E5FB7}"/>
    <dgm:cxn modelId="{A7066849-0536-4D62-9DA1-8AEA95B677F0}" type="presOf" srcId="{7C61D66E-6E88-DA4B-8118-1BABEDFDCF76}" destId="{EFC97D93-936A-412E-BD50-A2C14CAB85C8}" srcOrd="0" destOrd="0" presId="urn:microsoft.com/office/officeart/2005/8/layout/radial6"/>
    <dgm:cxn modelId="{06DEE249-AB0C-4649-BB16-5A70E0B9807B}" srcId="{7AF6C2F9-8255-6044-84C3-FDE95F6252AA}" destId="{7C61D66E-6E88-DA4B-8118-1BABEDFDCF76}" srcOrd="2" destOrd="0" parTransId="{DDD2E413-362B-AA48-810D-C10633ACB5DC}" sibTransId="{653389D4-6ADA-294F-8D9A-985F53C46319}"/>
    <dgm:cxn modelId="{4FFFDB71-D437-4E4B-8480-D5592DE0C471}" type="presOf" srcId="{EB9D1D62-5383-DD48-80A4-9E67F01DC54D}" destId="{4627CB48-578D-45B3-ACE0-697C9BE95692}" srcOrd="0" destOrd="0" presId="urn:microsoft.com/office/officeart/2005/8/layout/radial6"/>
    <dgm:cxn modelId="{2D25ED81-CD23-4676-8415-8F1DEFB82E8D}" type="presOf" srcId="{653389D4-6ADA-294F-8D9A-985F53C46319}" destId="{2D261A2F-54B4-4088-AA76-EB8F5016BF6C}" srcOrd="0" destOrd="0" presId="urn:microsoft.com/office/officeart/2005/8/layout/radial6"/>
    <dgm:cxn modelId="{EC06F88D-F0AC-4C5E-A06A-CA16A244CADA}" type="presOf" srcId="{692567BC-C3ED-C842-969B-F6D6D073EF57}" destId="{C7CFCC76-06E5-4E24-8780-2A96E04EB2CD}" srcOrd="0" destOrd="0" presId="urn:microsoft.com/office/officeart/2005/8/layout/radial6"/>
    <dgm:cxn modelId="{FB241D96-6EA7-4122-8D6C-595859BF6EE2}" type="presOf" srcId="{34458CD9-BBA8-41AB-8E37-C91FF084F256}" destId="{3D8CE857-4F7E-4437-A9F8-91097BD4CDE3}" srcOrd="0" destOrd="0" presId="urn:microsoft.com/office/officeart/2005/8/layout/radial6"/>
    <dgm:cxn modelId="{68A1F496-80A3-45D2-B0CD-3D360AFACA1D}" type="presOf" srcId="{BBB0F375-D123-8840-9409-62FB1F95DEC4}" destId="{2F0F9F52-C2AA-44A0-A2E8-32410BFB8507}" srcOrd="0" destOrd="0" presId="urn:microsoft.com/office/officeart/2005/8/layout/radial6"/>
    <dgm:cxn modelId="{99E6F997-28AE-4267-8974-92742BCFC3D1}" type="presOf" srcId="{7C482FCE-32B6-DF42-8A42-C3806DF17B2F}" destId="{7EEBF996-5CC1-48E0-BE8D-BEB1D2AA4D07}" srcOrd="0" destOrd="0" presId="urn:microsoft.com/office/officeart/2005/8/layout/radial6"/>
    <dgm:cxn modelId="{73037E9B-FE77-E84A-A019-780EDEA3D46A}" srcId="{7AF6C2F9-8255-6044-84C3-FDE95F6252AA}" destId="{7CD1E0FD-8FDF-ED4A-9227-7F1A1D208A78}" srcOrd="0" destOrd="0" parTransId="{804EBB36-6512-3C48-8E1D-EE35F23245F6}" sibTransId="{BBB0F375-D123-8840-9409-62FB1F95DEC4}"/>
    <dgm:cxn modelId="{F1D4E3A0-ACC5-4A4F-A075-3C733F499114}" type="presOf" srcId="{B308248C-1506-4246-BEBF-92FF4B7CBC0D}" destId="{34BE2660-48BB-49C7-8E9D-EF03CBC7C723}" srcOrd="0" destOrd="0" presId="urn:microsoft.com/office/officeart/2005/8/layout/radial6"/>
    <dgm:cxn modelId="{EAB44EBD-29B2-4480-ABD4-4AD8C72CA492}" type="presOf" srcId="{F60C7BB0-0644-B043-BA61-24728F1F5962}" destId="{32EE778D-1DBD-4EC9-9B7D-E8AA7F8D4FF0}" srcOrd="0" destOrd="0" presId="urn:microsoft.com/office/officeart/2005/8/layout/radial6"/>
    <dgm:cxn modelId="{ECC42ABF-04ED-4F3B-B3AF-61B78757DCBB}" srcId="{7AF6C2F9-8255-6044-84C3-FDE95F6252AA}" destId="{ED23123B-D947-40A4-B003-C151728A762A}" srcOrd="5" destOrd="0" parTransId="{FF4BEA68-FD50-4E3A-8ECB-FAC47497CC0E}" sibTransId="{B308248C-1506-4246-BEBF-92FF4B7CBC0D}"/>
    <dgm:cxn modelId="{B2B8EAC1-F341-6A4F-805F-26CF890C15A0}" srcId="{7AF6C2F9-8255-6044-84C3-FDE95F6252AA}" destId="{EB9D1D62-5383-DD48-80A4-9E67F01DC54D}" srcOrd="1" destOrd="0" parTransId="{50D06200-9B73-F041-88EF-9DD4F91CD65C}" sibTransId="{BD4F3D7E-7979-1541-A352-9A74FF7A8513}"/>
    <dgm:cxn modelId="{CE9593C5-3CE5-495C-B660-4BF3094345D9}" type="presOf" srcId="{F28B46DD-8C05-3C45-85BF-C6AFCA1E5FB7}" destId="{8BD1BDD8-0892-4C93-9397-428B03D09AEC}" srcOrd="0" destOrd="0" presId="urn:microsoft.com/office/officeart/2005/8/layout/radial6"/>
    <dgm:cxn modelId="{744150EF-3521-4C0F-BD21-F05D424D1B50}" type="presOf" srcId="{6AE31B2B-3398-4796-9960-0BAA95EECC77}" destId="{ECD94657-AB46-4FE9-B489-3955283A9834}" srcOrd="0" destOrd="0" presId="urn:microsoft.com/office/officeart/2005/8/layout/radial6"/>
    <dgm:cxn modelId="{EDB3B0F5-6FE6-437C-A93E-349409F6222A}" type="presOf" srcId="{BD4F3D7E-7979-1541-A352-9A74FF7A8513}" destId="{1B9F253F-1DFD-4D10-B283-909F6EB393FB}" srcOrd="0" destOrd="0" presId="urn:microsoft.com/office/officeart/2005/8/layout/radial6"/>
    <dgm:cxn modelId="{0FA23CF7-772E-47AA-8C78-37D95FC5DF05}" type="presOf" srcId="{954DF55E-D122-7A4A-9E30-DB7DF00FC2AC}" destId="{B318B47C-323C-4BA4-A134-ED91D05DD73A}" srcOrd="0" destOrd="0" presId="urn:microsoft.com/office/officeart/2005/8/layout/radial6"/>
    <dgm:cxn modelId="{7A9E0A8F-B9F2-4A70-83D2-441955C86B38}" type="presParOf" srcId="{7EEBF996-5CC1-48E0-BE8D-BEB1D2AA4D07}" destId="{425534EA-73D1-490A-92FF-2074D3F76AB6}" srcOrd="0" destOrd="0" presId="urn:microsoft.com/office/officeart/2005/8/layout/radial6"/>
    <dgm:cxn modelId="{D0A0D54B-E20A-40F8-BCDE-01C92DB60E7D}" type="presParOf" srcId="{7EEBF996-5CC1-48E0-BE8D-BEB1D2AA4D07}" destId="{4B5A20B3-02F0-4352-B585-3822A5703E2B}" srcOrd="1" destOrd="0" presId="urn:microsoft.com/office/officeart/2005/8/layout/radial6"/>
    <dgm:cxn modelId="{C633D429-AFBB-405A-8B69-035319E94078}" type="presParOf" srcId="{7EEBF996-5CC1-48E0-BE8D-BEB1D2AA4D07}" destId="{7A535413-06E2-4AC8-AE69-32F780FB5292}" srcOrd="2" destOrd="0" presId="urn:microsoft.com/office/officeart/2005/8/layout/radial6"/>
    <dgm:cxn modelId="{54B88E30-BE2A-460C-A2F2-14F2942B5997}" type="presParOf" srcId="{7EEBF996-5CC1-48E0-BE8D-BEB1D2AA4D07}" destId="{2F0F9F52-C2AA-44A0-A2E8-32410BFB8507}" srcOrd="3" destOrd="0" presId="urn:microsoft.com/office/officeart/2005/8/layout/radial6"/>
    <dgm:cxn modelId="{C98C11E2-F12C-4F10-8E48-A6C433F1232C}" type="presParOf" srcId="{7EEBF996-5CC1-48E0-BE8D-BEB1D2AA4D07}" destId="{4627CB48-578D-45B3-ACE0-697C9BE95692}" srcOrd="4" destOrd="0" presId="urn:microsoft.com/office/officeart/2005/8/layout/radial6"/>
    <dgm:cxn modelId="{65AEDFB1-A02A-4D1C-A9C8-853930DF97B7}" type="presParOf" srcId="{7EEBF996-5CC1-48E0-BE8D-BEB1D2AA4D07}" destId="{01E11DF3-6E22-4770-937E-99DF1C225FAB}" srcOrd="5" destOrd="0" presId="urn:microsoft.com/office/officeart/2005/8/layout/radial6"/>
    <dgm:cxn modelId="{739018EE-E983-448B-A086-486B1467A173}" type="presParOf" srcId="{7EEBF996-5CC1-48E0-BE8D-BEB1D2AA4D07}" destId="{1B9F253F-1DFD-4D10-B283-909F6EB393FB}" srcOrd="6" destOrd="0" presId="urn:microsoft.com/office/officeart/2005/8/layout/radial6"/>
    <dgm:cxn modelId="{F3623E8D-B686-48EC-BCB0-F6B13FB4EB8D}" type="presParOf" srcId="{7EEBF996-5CC1-48E0-BE8D-BEB1D2AA4D07}" destId="{EFC97D93-936A-412E-BD50-A2C14CAB85C8}" srcOrd="7" destOrd="0" presId="urn:microsoft.com/office/officeart/2005/8/layout/radial6"/>
    <dgm:cxn modelId="{B035F344-B805-4BE8-B663-445A30F92972}" type="presParOf" srcId="{7EEBF996-5CC1-48E0-BE8D-BEB1D2AA4D07}" destId="{ED86EDEE-9724-4D16-A3D6-4C86D412F8BA}" srcOrd="8" destOrd="0" presId="urn:microsoft.com/office/officeart/2005/8/layout/radial6"/>
    <dgm:cxn modelId="{EE79BEDE-9211-41BA-8564-EDE0B852102D}" type="presParOf" srcId="{7EEBF996-5CC1-48E0-BE8D-BEB1D2AA4D07}" destId="{2D261A2F-54B4-4088-AA76-EB8F5016BF6C}" srcOrd="9" destOrd="0" presId="urn:microsoft.com/office/officeart/2005/8/layout/radial6"/>
    <dgm:cxn modelId="{AC349EF1-E526-482A-9B36-86A34F6BE5D1}" type="presParOf" srcId="{7EEBF996-5CC1-48E0-BE8D-BEB1D2AA4D07}" destId="{C7CFCC76-06E5-4E24-8780-2A96E04EB2CD}" srcOrd="10" destOrd="0" presId="urn:microsoft.com/office/officeart/2005/8/layout/radial6"/>
    <dgm:cxn modelId="{0734CC90-C432-4BF1-9E71-0BB208D589CF}" type="presParOf" srcId="{7EEBF996-5CC1-48E0-BE8D-BEB1D2AA4D07}" destId="{51A2D7DD-AB6B-42AA-89A7-D684C8674386}" srcOrd="11" destOrd="0" presId="urn:microsoft.com/office/officeart/2005/8/layout/radial6"/>
    <dgm:cxn modelId="{105BE7C0-FFD0-4226-A019-490B001B0180}" type="presParOf" srcId="{7EEBF996-5CC1-48E0-BE8D-BEB1D2AA4D07}" destId="{32EE778D-1DBD-4EC9-9B7D-E8AA7F8D4FF0}" srcOrd="12" destOrd="0" presId="urn:microsoft.com/office/officeart/2005/8/layout/radial6"/>
    <dgm:cxn modelId="{73C43478-FE80-4A94-ABE4-EF1428A24FA3}" type="presParOf" srcId="{7EEBF996-5CC1-48E0-BE8D-BEB1D2AA4D07}" destId="{B318B47C-323C-4BA4-A134-ED91D05DD73A}" srcOrd="13" destOrd="0" presId="urn:microsoft.com/office/officeart/2005/8/layout/radial6"/>
    <dgm:cxn modelId="{6E666C71-EC24-4A28-823C-2A5C558E7E0C}" type="presParOf" srcId="{7EEBF996-5CC1-48E0-BE8D-BEB1D2AA4D07}" destId="{4A785169-E694-49B7-ABCB-7670AA9B5F4D}" srcOrd="14" destOrd="0" presId="urn:microsoft.com/office/officeart/2005/8/layout/radial6"/>
    <dgm:cxn modelId="{9FF43C50-2D40-4F40-87B5-2CB2EDAEA587}" type="presParOf" srcId="{7EEBF996-5CC1-48E0-BE8D-BEB1D2AA4D07}" destId="{8BD1BDD8-0892-4C93-9397-428B03D09AEC}" srcOrd="15" destOrd="0" presId="urn:microsoft.com/office/officeart/2005/8/layout/radial6"/>
    <dgm:cxn modelId="{086A296D-BF05-4E39-9862-CD723FE3B39C}" type="presParOf" srcId="{7EEBF996-5CC1-48E0-BE8D-BEB1D2AA4D07}" destId="{EF22F16A-5745-472F-9E9A-6C6125192ECF}" srcOrd="16" destOrd="0" presId="urn:microsoft.com/office/officeart/2005/8/layout/radial6"/>
    <dgm:cxn modelId="{185DD257-D232-43BD-8F10-1AE4874E8D63}" type="presParOf" srcId="{7EEBF996-5CC1-48E0-BE8D-BEB1D2AA4D07}" destId="{0B04FD5B-0415-4696-B705-65C94D4E7355}" srcOrd="17" destOrd="0" presId="urn:microsoft.com/office/officeart/2005/8/layout/radial6"/>
    <dgm:cxn modelId="{B50C59FF-C214-4BC3-B692-F335CAEADD8D}" type="presParOf" srcId="{7EEBF996-5CC1-48E0-BE8D-BEB1D2AA4D07}" destId="{34BE2660-48BB-49C7-8E9D-EF03CBC7C723}" srcOrd="18" destOrd="0" presId="urn:microsoft.com/office/officeart/2005/8/layout/radial6"/>
    <dgm:cxn modelId="{18E8A2F4-70F8-4E26-8C1C-B2D7B2F36438}" type="presParOf" srcId="{7EEBF996-5CC1-48E0-BE8D-BEB1D2AA4D07}" destId="{ECD94657-AB46-4FE9-B489-3955283A9834}" srcOrd="19" destOrd="0" presId="urn:microsoft.com/office/officeart/2005/8/layout/radial6"/>
    <dgm:cxn modelId="{95A53FCB-2810-47DF-90CA-4D517F02884D}" type="presParOf" srcId="{7EEBF996-5CC1-48E0-BE8D-BEB1D2AA4D07}" destId="{CE482EA0-3F7F-4DCD-8262-B9321E585F0B}" srcOrd="20" destOrd="0" presId="urn:microsoft.com/office/officeart/2005/8/layout/radial6"/>
    <dgm:cxn modelId="{A3DC906B-93FE-41BA-8013-F489BDDD7CDE}" type="presParOf" srcId="{7EEBF996-5CC1-48E0-BE8D-BEB1D2AA4D07}" destId="{3D8CE857-4F7E-4437-A9F8-91097BD4CDE3}"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5AE173-43D4-4240-8604-653A4AA2A5B0}" type="doc">
      <dgm:prSet loTypeId="urn:microsoft.com/office/officeart/2008/layout/VerticalCurvedList" loCatId="" qsTypeId="urn:microsoft.com/office/officeart/2005/8/quickstyle/simple1" qsCatId="simple" csTypeId="urn:microsoft.com/office/officeart/2005/8/colors/accent1_2" csCatId="accent1" phldr="1"/>
      <dgm:spPr/>
    </dgm:pt>
    <dgm:pt modelId="{D0AF5CBC-0BA2-6340-8CE2-FB0DC94F9F27}">
      <dgm:prSet phldrT="[Κείμενο]"/>
      <dgm:spPr/>
      <dgm:t>
        <a:bodyPr/>
        <a:lstStyle/>
        <a:p>
          <a:r>
            <a:rPr lang="en-GB"/>
            <a:t>Att se till helheten</a:t>
          </a:r>
          <a:endParaRPr lang="el-GR"/>
        </a:p>
      </dgm:t>
    </dgm:pt>
    <dgm:pt modelId="{B7C3E936-0346-4C4A-9F0A-6C6CD23406D1}" type="parTrans" cxnId="{B8EB70D8-82E3-994F-A6F6-99B12ED5A817}">
      <dgm:prSet/>
      <dgm:spPr/>
      <dgm:t>
        <a:bodyPr/>
        <a:lstStyle/>
        <a:p>
          <a:endParaRPr lang="el-GR"/>
        </a:p>
      </dgm:t>
    </dgm:pt>
    <dgm:pt modelId="{FF86A033-28A0-BB47-A68F-62803F032E25}" type="sibTrans" cxnId="{B8EB70D8-82E3-994F-A6F6-99B12ED5A817}">
      <dgm:prSet/>
      <dgm:spPr/>
      <dgm:t>
        <a:bodyPr/>
        <a:lstStyle/>
        <a:p>
          <a:endParaRPr lang="el-GR"/>
        </a:p>
      </dgm:t>
    </dgm:pt>
    <dgm:pt modelId="{54260EE6-6C12-974D-A1FE-18FC9B4C19B6}">
      <dgm:prSet phldrT="[Κείμενο]"/>
      <dgm:spPr/>
      <dgm:t>
        <a:bodyPr/>
        <a:lstStyle/>
        <a:p>
          <a:r>
            <a:rPr lang="en-GB"/>
            <a:t>Att ta ett bredare perspektiv</a:t>
          </a:r>
          <a:endParaRPr lang="el-GR"/>
        </a:p>
      </dgm:t>
    </dgm:pt>
    <dgm:pt modelId="{769E69CF-F607-E945-B1F0-CFC4B10D6F70}" type="parTrans" cxnId="{6CE9A405-BBAA-F047-B745-7CE14E06B0B1}">
      <dgm:prSet/>
      <dgm:spPr/>
      <dgm:t>
        <a:bodyPr/>
        <a:lstStyle/>
        <a:p>
          <a:endParaRPr lang="el-GR"/>
        </a:p>
      </dgm:t>
    </dgm:pt>
    <dgm:pt modelId="{170D6FD6-B8BC-CA49-9125-DD6BE8A8606C}" type="sibTrans" cxnId="{6CE9A405-BBAA-F047-B745-7CE14E06B0B1}">
      <dgm:prSet/>
      <dgm:spPr/>
      <dgm:t>
        <a:bodyPr/>
        <a:lstStyle/>
        <a:p>
          <a:endParaRPr lang="el-GR"/>
        </a:p>
      </dgm:t>
    </dgm:pt>
    <dgm:pt modelId="{3EE5F57B-EE9E-124C-82E5-81F3F5A2D2A9}">
      <dgm:prSet phldrT="[Κείμενο]"/>
      <dgm:spPr/>
      <dgm:t>
        <a:bodyPr/>
        <a:lstStyle/>
        <a:p>
          <a:r>
            <a:rPr lang="en-GB"/>
            <a:t>Att ha flera perspektiv</a:t>
          </a:r>
          <a:endParaRPr lang="el-GR"/>
        </a:p>
      </dgm:t>
    </dgm:pt>
    <dgm:pt modelId="{9E8E61E9-714B-F749-B263-0D7156B29216}" type="parTrans" cxnId="{906C4903-7F23-CF41-BD26-2CBD3B56BA2C}">
      <dgm:prSet/>
      <dgm:spPr/>
      <dgm:t>
        <a:bodyPr/>
        <a:lstStyle/>
        <a:p>
          <a:endParaRPr lang="el-GR"/>
        </a:p>
      </dgm:t>
    </dgm:pt>
    <dgm:pt modelId="{2724C33A-C4EF-A14A-A5D8-6B7361FB30AD}" type="sibTrans" cxnId="{906C4903-7F23-CF41-BD26-2CBD3B56BA2C}">
      <dgm:prSet/>
      <dgm:spPr/>
      <dgm:t>
        <a:bodyPr/>
        <a:lstStyle/>
        <a:p>
          <a:endParaRPr lang="el-GR"/>
        </a:p>
      </dgm:t>
    </dgm:pt>
    <dgm:pt modelId="{4538D4BF-11D1-384F-9EE4-38C707733810}">
      <dgm:prSet/>
      <dgm:spPr/>
      <dgm:t>
        <a:bodyPr/>
        <a:lstStyle/>
        <a:p>
          <a:r>
            <a:rPr lang="en-GB"/>
            <a:t>Undersökning av inbördes förhållanden inom systemet</a:t>
          </a:r>
          <a:endParaRPr lang="el-GR"/>
        </a:p>
      </dgm:t>
    </dgm:pt>
    <dgm:pt modelId="{2B9C6D00-5D58-0348-A93B-C8154AB191C6}" type="parTrans" cxnId="{80DF011F-82BA-A546-AD69-C3DB332653F2}">
      <dgm:prSet/>
      <dgm:spPr/>
      <dgm:t>
        <a:bodyPr/>
        <a:lstStyle/>
        <a:p>
          <a:endParaRPr lang="el-GR"/>
        </a:p>
      </dgm:t>
    </dgm:pt>
    <dgm:pt modelId="{19C9CF66-4FB8-1148-94C2-53472E9A7B46}" type="sibTrans" cxnId="{80DF011F-82BA-A546-AD69-C3DB332653F2}">
      <dgm:prSet/>
      <dgm:spPr/>
      <dgm:t>
        <a:bodyPr/>
        <a:lstStyle/>
        <a:p>
          <a:endParaRPr lang="el-GR"/>
        </a:p>
      </dgm:t>
    </dgm:pt>
    <dgm:pt modelId="{8368C5F5-8DF2-3A49-9B35-1BBE08200654}">
      <dgm:prSet/>
      <dgm:spPr/>
      <dgm:t>
        <a:bodyPr/>
        <a:lstStyle/>
        <a:p>
          <a:r>
            <a:rPr lang="en-GB"/>
            <a:t>Leta efter grundorsaker och lösningar</a:t>
          </a:r>
          <a:endParaRPr lang="el-GR"/>
        </a:p>
      </dgm:t>
    </dgm:pt>
    <dgm:pt modelId="{904C02A3-0020-9E4D-90C5-68CC55159EDE}" type="parTrans" cxnId="{38F2EE63-6A12-6D45-A79B-F0EAFA646265}">
      <dgm:prSet/>
      <dgm:spPr/>
      <dgm:t>
        <a:bodyPr/>
        <a:lstStyle/>
        <a:p>
          <a:endParaRPr lang="el-GR"/>
        </a:p>
      </dgm:t>
    </dgm:pt>
    <dgm:pt modelId="{F5AE311B-8BCF-7148-9A1B-4CDBFD27C0AA}" type="sibTrans" cxnId="{38F2EE63-6A12-6D45-A79B-F0EAFA646265}">
      <dgm:prSet/>
      <dgm:spPr/>
      <dgm:t>
        <a:bodyPr/>
        <a:lstStyle/>
        <a:p>
          <a:endParaRPr lang="el-GR"/>
        </a:p>
      </dgm:t>
    </dgm:pt>
    <dgm:pt modelId="{DFEE6CC1-E16A-C644-9318-134CC25441AD}">
      <dgm:prSet/>
      <dgm:spPr/>
      <dgm:t>
        <a:bodyPr/>
        <a:lstStyle/>
        <a:p>
          <a:r>
            <a:rPr lang="en-GB" dirty="0" err="1"/>
            <a:t>Förebyggande</a:t>
          </a:r>
          <a:r>
            <a:rPr lang="en-GB" dirty="0"/>
            <a:t> </a:t>
          </a:r>
          <a:r>
            <a:rPr lang="en-GB" dirty="0" err="1"/>
            <a:t>av</a:t>
          </a:r>
          <a:r>
            <a:rPr lang="en-GB" dirty="0"/>
            <a:t> </a:t>
          </a:r>
          <a:r>
            <a:rPr lang="en-GB" dirty="0" err="1"/>
            <a:t>konsekvenser</a:t>
          </a:r>
          <a:endParaRPr lang="el-GR" dirty="0"/>
        </a:p>
      </dgm:t>
    </dgm:pt>
    <dgm:pt modelId="{F6C69F1A-1EA9-664F-A8CD-4CE5FD69BADA}" type="parTrans" cxnId="{39F939E6-EB89-B04F-BFFA-6CA4EACE0673}">
      <dgm:prSet/>
      <dgm:spPr/>
      <dgm:t>
        <a:bodyPr/>
        <a:lstStyle/>
        <a:p>
          <a:endParaRPr lang="el-GR"/>
        </a:p>
      </dgm:t>
    </dgm:pt>
    <dgm:pt modelId="{8909E79D-F7B2-7F47-8D89-3132AF2E352B}" type="sibTrans" cxnId="{39F939E6-EB89-B04F-BFFA-6CA4EACE0673}">
      <dgm:prSet/>
      <dgm:spPr/>
      <dgm:t>
        <a:bodyPr/>
        <a:lstStyle/>
        <a:p>
          <a:endParaRPr lang="el-GR"/>
        </a:p>
      </dgm:t>
    </dgm:pt>
    <dgm:pt modelId="{2ECEDA85-4CD1-5344-944F-7F53C4A1C658}">
      <dgm:prSet/>
      <dgm:spPr/>
      <dgm:t>
        <a:bodyPr/>
        <a:lstStyle/>
        <a:p>
          <a:pPr>
            <a:buSzPts val="1000"/>
            <a:buFont typeface="Symbol" pitchFamily="2" charset="2"/>
            <a:buChar char=""/>
          </a:pPr>
          <a:r>
            <a:rPr lang="el-GR"/>
            <a:t>Utmana och </a:t>
          </a:r>
          <a:r>
            <a:rPr lang="en-GB"/>
            <a:t>utforska nya möjligheter </a:t>
          </a:r>
          <a:endParaRPr lang="el-GR"/>
        </a:p>
      </dgm:t>
    </dgm:pt>
    <dgm:pt modelId="{9355AD92-12C6-C94D-91DB-EB8AC709F54B}" type="parTrans" cxnId="{D0577DC5-1186-3148-A7C2-08101AFD5E41}">
      <dgm:prSet/>
      <dgm:spPr/>
      <dgm:t>
        <a:bodyPr/>
        <a:lstStyle/>
        <a:p>
          <a:endParaRPr lang="el-GR"/>
        </a:p>
      </dgm:t>
    </dgm:pt>
    <dgm:pt modelId="{8444D69B-0A97-6948-859C-C9D1E13BE901}" type="sibTrans" cxnId="{D0577DC5-1186-3148-A7C2-08101AFD5E41}">
      <dgm:prSet/>
      <dgm:spPr/>
      <dgm:t>
        <a:bodyPr/>
        <a:lstStyle/>
        <a:p>
          <a:endParaRPr lang="el-GR"/>
        </a:p>
      </dgm:t>
    </dgm:pt>
    <dgm:pt modelId="{61C5C199-E255-444B-8AA6-548495E6B860}">
      <dgm:prSet/>
      <dgm:spPr/>
      <dgm:t>
        <a:bodyPr/>
        <a:lstStyle/>
        <a:p>
          <a:endParaRPr lang="en-GB"/>
        </a:p>
      </dgm:t>
    </dgm:pt>
    <dgm:pt modelId="{00FBF20D-7005-F341-842F-CCFD5DB53A32}" type="parTrans" cxnId="{83D6E77E-AC5D-9341-96C4-3CB38B368F11}">
      <dgm:prSet/>
      <dgm:spPr/>
      <dgm:t>
        <a:bodyPr/>
        <a:lstStyle/>
        <a:p>
          <a:endParaRPr lang="el-GR"/>
        </a:p>
      </dgm:t>
    </dgm:pt>
    <dgm:pt modelId="{BE65D2B4-9B00-3349-80DE-3B40A24A472C}" type="sibTrans" cxnId="{83D6E77E-AC5D-9341-96C4-3CB38B368F11}">
      <dgm:prSet/>
      <dgm:spPr/>
      <dgm:t>
        <a:bodyPr/>
        <a:lstStyle/>
        <a:p>
          <a:endParaRPr lang="el-GR"/>
        </a:p>
      </dgm:t>
    </dgm:pt>
    <dgm:pt modelId="{DAB02346-8905-FB4A-B421-886D27437D6E}">
      <dgm:prSet/>
      <dgm:spPr/>
      <dgm:t>
        <a:bodyPr/>
        <a:lstStyle/>
        <a:p>
          <a:endParaRPr lang="en-GB"/>
        </a:p>
      </dgm:t>
    </dgm:pt>
    <dgm:pt modelId="{FA5908DB-851C-DC4C-AAC9-C0D4B9297BCD}" type="parTrans" cxnId="{CD4CED8E-16CE-F443-84B6-3BBCD8C3578E}">
      <dgm:prSet/>
      <dgm:spPr/>
      <dgm:t>
        <a:bodyPr/>
        <a:lstStyle/>
        <a:p>
          <a:endParaRPr lang="el-GR"/>
        </a:p>
      </dgm:t>
    </dgm:pt>
    <dgm:pt modelId="{E113F40F-65A9-2040-9877-F1AE29D41E82}" type="sibTrans" cxnId="{CD4CED8E-16CE-F443-84B6-3BBCD8C3578E}">
      <dgm:prSet/>
      <dgm:spPr/>
      <dgm:t>
        <a:bodyPr/>
        <a:lstStyle/>
        <a:p>
          <a:endParaRPr lang="el-GR"/>
        </a:p>
      </dgm:t>
    </dgm:pt>
    <dgm:pt modelId="{A11BF0F3-8F5A-4048-A82C-E9937AC83CC4}" type="pres">
      <dgm:prSet presAssocID="{DE5AE173-43D4-4240-8604-653A4AA2A5B0}" presName="Name0" presStyleCnt="0">
        <dgm:presLayoutVars>
          <dgm:chMax val="7"/>
          <dgm:chPref val="7"/>
          <dgm:dir/>
        </dgm:presLayoutVars>
      </dgm:prSet>
      <dgm:spPr/>
    </dgm:pt>
    <dgm:pt modelId="{6C4E740C-FB7F-3A4C-9244-BABC8AEDEF6C}" type="pres">
      <dgm:prSet presAssocID="{DE5AE173-43D4-4240-8604-653A4AA2A5B0}" presName="Name1" presStyleCnt="0"/>
      <dgm:spPr/>
    </dgm:pt>
    <dgm:pt modelId="{1DD27283-55FE-CD4D-92BA-B859188CCDB7}" type="pres">
      <dgm:prSet presAssocID="{DE5AE173-43D4-4240-8604-653A4AA2A5B0}" presName="cycle" presStyleCnt="0"/>
      <dgm:spPr/>
    </dgm:pt>
    <dgm:pt modelId="{6A74AEA3-1A2D-AC45-8590-F0AA8A0ABD30}" type="pres">
      <dgm:prSet presAssocID="{DE5AE173-43D4-4240-8604-653A4AA2A5B0}" presName="srcNode" presStyleLbl="node1" presStyleIdx="0" presStyleCnt="7"/>
      <dgm:spPr/>
    </dgm:pt>
    <dgm:pt modelId="{F386C6BA-FA09-0041-AD7B-493302611E6D}" type="pres">
      <dgm:prSet presAssocID="{DE5AE173-43D4-4240-8604-653A4AA2A5B0}" presName="conn" presStyleLbl="parChTrans1D2" presStyleIdx="0" presStyleCnt="1"/>
      <dgm:spPr/>
    </dgm:pt>
    <dgm:pt modelId="{E03BAC8A-803C-EE4F-82F2-C3370F3832FE}" type="pres">
      <dgm:prSet presAssocID="{DE5AE173-43D4-4240-8604-653A4AA2A5B0}" presName="extraNode" presStyleLbl="node1" presStyleIdx="0" presStyleCnt="7"/>
      <dgm:spPr/>
    </dgm:pt>
    <dgm:pt modelId="{C0DFA5B0-9469-404F-A36D-139D193344B9}" type="pres">
      <dgm:prSet presAssocID="{DE5AE173-43D4-4240-8604-653A4AA2A5B0}" presName="dstNode" presStyleLbl="node1" presStyleIdx="0" presStyleCnt="7"/>
      <dgm:spPr/>
    </dgm:pt>
    <dgm:pt modelId="{351B8AA4-89B5-B041-82AD-A8652EA0AC09}" type="pres">
      <dgm:prSet presAssocID="{D0AF5CBC-0BA2-6340-8CE2-FB0DC94F9F27}" presName="text_1" presStyleLbl="node1" presStyleIdx="0" presStyleCnt="7">
        <dgm:presLayoutVars>
          <dgm:bulletEnabled val="1"/>
        </dgm:presLayoutVars>
      </dgm:prSet>
      <dgm:spPr/>
    </dgm:pt>
    <dgm:pt modelId="{24CF996E-8E95-054D-822A-688E6150F336}" type="pres">
      <dgm:prSet presAssocID="{D0AF5CBC-0BA2-6340-8CE2-FB0DC94F9F27}" presName="accent_1" presStyleCnt="0"/>
      <dgm:spPr/>
    </dgm:pt>
    <dgm:pt modelId="{DF0CBD63-2D84-F74C-9CF4-2C050133052B}" type="pres">
      <dgm:prSet presAssocID="{D0AF5CBC-0BA2-6340-8CE2-FB0DC94F9F27}" presName="accentRepeatNode" presStyleLbl="solidFgAcc1" presStyleIdx="0" presStyleCnt="7"/>
      <dgm:spPr/>
    </dgm:pt>
    <dgm:pt modelId="{E957AB6D-9535-B146-AFD4-2762E2F8A051}" type="pres">
      <dgm:prSet presAssocID="{54260EE6-6C12-974D-A1FE-18FC9B4C19B6}" presName="text_2" presStyleLbl="node1" presStyleIdx="1" presStyleCnt="7">
        <dgm:presLayoutVars>
          <dgm:bulletEnabled val="1"/>
        </dgm:presLayoutVars>
      </dgm:prSet>
      <dgm:spPr/>
    </dgm:pt>
    <dgm:pt modelId="{2647D6F3-681B-2141-B08B-F3DA66BACE5C}" type="pres">
      <dgm:prSet presAssocID="{54260EE6-6C12-974D-A1FE-18FC9B4C19B6}" presName="accent_2" presStyleCnt="0"/>
      <dgm:spPr/>
    </dgm:pt>
    <dgm:pt modelId="{14767671-3C89-4440-8F5F-D406A2959278}" type="pres">
      <dgm:prSet presAssocID="{54260EE6-6C12-974D-A1FE-18FC9B4C19B6}" presName="accentRepeatNode" presStyleLbl="solidFgAcc1" presStyleIdx="1" presStyleCnt="7"/>
      <dgm:spPr/>
    </dgm:pt>
    <dgm:pt modelId="{4DBF51F4-F58B-F242-912C-83E4C3A13D8A}" type="pres">
      <dgm:prSet presAssocID="{3EE5F57B-EE9E-124C-82E5-81F3F5A2D2A9}" presName="text_3" presStyleLbl="node1" presStyleIdx="2" presStyleCnt="7">
        <dgm:presLayoutVars>
          <dgm:bulletEnabled val="1"/>
        </dgm:presLayoutVars>
      </dgm:prSet>
      <dgm:spPr/>
    </dgm:pt>
    <dgm:pt modelId="{8526B7AD-7DFD-8942-9AE7-F8F980A27A8D}" type="pres">
      <dgm:prSet presAssocID="{3EE5F57B-EE9E-124C-82E5-81F3F5A2D2A9}" presName="accent_3" presStyleCnt="0"/>
      <dgm:spPr/>
    </dgm:pt>
    <dgm:pt modelId="{CF2ADDC0-0C9C-6243-B014-1D2A0C5389BA}" type="pres">
      <dgm:prSet presAssocID="{3EE5F57B-EE9E-124C-82E5-81F3F5A2D2A9}" presName="accentRepeatNode" presStyleLbl="solidFgAcc1" presStyleIdx="2" presStyleCnt="7"/>
      <dgm:spPr/>
    </dgm:pt>
    <dgm:pt modelId="{AD155BA2-4520-F748-8003-EC028C6A857D}" type="pres">
      <dgm:prSet presAssocID="{4538D4BF-11D1-384F-9EE4-38C707733810}" presName="text_4" presStyleLbl="node1" presStyleIdx="3" presStyleCnt="7">
        <dgm:presLayoutVars>
          <dgm:bulletEnabled val="1"/>
        </dgm:presLayoutVars>
      </dgm:prSet>
      <dgm:spPr/>
    </dgm:pt>
    <dgm:pt modelId="{35304F97-AB52-7148-B626-730572610A38}" type="pres">
      <dgm:prSet presAssocID="{4538D4BF-11D1-384F-9EE4-38C707733810}" presName="accent_4" presStyleCnt="0"/>
      <dgm:spPr/>
    </dgm:pt>
    <dgm:pt modelId="{0CC7AE9D-703D-C747-BE49-A4B10D2DDDC8}" type="pres">
      <dgm:prSet presAssocID="{4538D4BF-11D1-384F-9EE4-38C707733810}" presName="accentRepeatNode" presStyleLbl="solidFgAcc1" presStyleIdx="3" presStyleCnt="7"/>
      <dgm:spPr/>
    </dgm:pt>
    <dgm:pt modelId="{B6FD8354-551F-D248-BECC-C441E7A14999}" type="pres">
      <dgm:prSet presAssocID="{8368C5F5-8DF2-3A49-9B35-1BBE08200654}" presName="text_5" presStyleLbl="node1" presStyleIdx="4" presStyleCnt="7">
        <dgm:presLayoutVars>
          <dgm:bulletEnabled val="1"/>
        </dgm:presLayoutVars>
      </dgm:prSet>
      <dgm:spPr/>
    </dgm:pt>
    <dgm:pt modelId="{1CF7F9AA-3DBA-C949-AD5F-F82FE0FA7904}" type="pres">
      <dgm:prSet presAssocID="{8368C5F5-8DF2-3A49-9B35-1BBE08200654}" presName="accent_5" presStyleCnt="0"/>
      <dgm:spPr/>
    </dgm:pt>
    <dgm:pt modelId="{8218AF0D-9096-9D4E-84CD-9B63C19598C9}" type="pres">
      <dgm:prSet presAssocID="{8368C5F5-8DF2-3A49-9B35-1BBE08200654}" presName="accentRepeatNode" presStyleLbl="solidFgAcc1" presStyleIdx="4" presStyleCnt="7"/>
      <dgm:spPr/>
    </dgm:pt>
    <dgm:pt modelId="{4F3C53A7-17D0-0442-9C1E-3A6CA145D39B}" type="pres">
      <dgm:prSet presAssocID="{2ECEDA85-4CD1-5344-944F-7F53C4A1C658}" presName="text_6" presStyleLbl="node1" presStyleIdx="5" presStyleCnt="7">
        <dgm:presLayoutVars>
          <dgm:bulletEnabled val="1"/>
        </dgm:presLayoutVars>
      </dgm:prSet>
      <dgm:spPr/>
    </dgm:pt>
    <dgm:pt modelId="{5B2C3C96-C885-9A4E-8C37-F715BD290E6C}" type="pres">
      <dgm:prSet presAssocID="{2ECEDA85-4CD1-5344-944F-7F53C4A1C658}" presName="accent_6" presStyleCnt="0"/>
      <dgm:spPr/>
    </dgm:pt>
    <dgm:pt modelId="{68D833F4-1958-3C4C-8589-183445FB8E29}" type="pres">
      <dgm:prSet presAssocID="{2ECEDA85-4CD1-5344-944F-7F53C4A1C658}" presName="accentRepeatNode" presStyleLbl="solidFgAcc1" presStyleIdx="5" presStyleCnt="7"/>
      <dgm:spPr/>
    </dgm:pt>
    <dgm:pt modelId="{36F25627-4AE8-574A-B6F6-C3DDE076806C}" type="pres">
      <dgm:prSet presAssocID="{DFEE6CC1-E16A-C644-9318-134CC25441AD}" presName="text_7" presStyleLbl="node1" presStyleIdx="6" presStyleCnt="7" custLinFactNeighborX="34420" custLinFactNeighborY="-4703">
        <dgm:presLayoutVars>
          <dgm:bulletEnabled val="1"/>
        </dgm:presLayoutVars>
      </dgm:prSet>
      <dgm:spPr/>
    </dgm:pt>
    <dgm:pt modelId="{84EFE9C1-4A67-0847-BEE4-9DDFA5AAE421}" type="pres">
      <dgm:prSet presAssocID="{DFEE6CC1-E16A-C644-9318-134CC25441AD}" presName="accent_7" presStyleCnt="0"/>
      <dgm:spPr/>
    </dgm:pt>
    <dgm:pt modelId="{67065727-069B-1D4C-B36D-7BADCA29F8ED}" type="pres">
      <dgm:prSet presAssocID="{DFEE6CC1-E16A-C644-9318-134CC25441AD}" presName="accentRepeatNode" presStyleLbl="solidFgAcc1" presStyleIdx="6" presStyleCnt="7"/>
      <dgm:spPr/>
    </dgm:pt>
  </dgm:ptLst>
  <dgm:cxnLst>
    <dgm:cxn modelId="{906C4903-7F23-CF41-BD26-2CBD3B56BA2C}" srcId="{DE5AE173-43D4-4240-8604-653A4AA2A5B0}" destId="{3EE5F57B-EE9E-124C-82E5-81F3F5A2D2A9}" srcOrd="2" destOrd="0" parTransId="{9E8E61E9-714B-F749-B263-0D7156B29216}" sibTransId="{2724C33A-C4EF-A14A-A5D8-6B7361FB30AD}"/>
    <dgm:cxn modelId="{6CE9A405-BBAA-F047-B745-7CE14E06B0B1}" srcId="{DE5AE173-43D4-4240-8604-653A4AA2A5B0}" destId="{54260EE6-6C12-974D-A1FE-18FC9B4C19B6}" srcOrd="1" destOrd="0" parTransId="{769E69CF-F607-E945-B1F0-CFC4B10D6F70}" sibTransId="{170D6FD6-B8BC-CA49-9125-DD6BE8A8606C}"/>
    <dgm:cxn modelId="{3C64A007-56E9-0543-891A-A77171D6D9F8}" type="presOf" srcId="{54260EE6-6C12-974D-A1FE-18FC9B4C19B6}" destId="{E957AB6D-9535-B146-AFD4-2762E2F8A051}" srcOrd="0" destOrd="0" presId="urn:microsoft.com/office/officeart/2008/layout/VerticalCurvedList"/>
    <dgm:cxn modelId="{80DF011F-82BA-A546-AD69-C3DB332653F2}" srcId="{DE5AE173-43D4-4240-8604-653A4AA2A5B0}" destId="{4538D4BF-11D1-384F-9EE4-38C707733810}" srcOrd="3" destOrd="0" parTransId="{2B9C6D00-5D58-0348-A93B-C8154AB191C6}" sibTransId="{19C9CF66-4FB8-1148-94C2-53472E9A7B46}"/>
    <dgm:cxn modelId="{12B2CE31-C89E-DA4D-8355-E12848EF3A69}" type="presOf" srcId="{DFEE6CC1-E16A-C644-9318-134CC25441AD}" destId="{36F25627-4AE8-574A-B6F6-C3DDE076806C}" srcOrd="0" destOrd="0" presId="urn:microsoft.com/office/officeart/2008/layout/VerticalCurvedList"/>
    <dgm:cxn modelId="{38F2EE63-6A12-6D45-A79B-F0EAFA646265}" srcId="{DE5AE173-43D4-4240-8604-653A4AA2A5B0}" destId="{8368C5F5-8DF2-3A49-9B35-1BBE08200654}" srcOrd="4" destOrd="0" parTransId="{904C02A3-0020-9E4D-90C5-68CC55159EDE}" sibTransId="{F5AE311B-8BCF-7148-9A1B-4CDBFD27C0AA}"/>
    <dgm:cxn modelId="{976C6564-5587-D844-9ED1-D425067C1514}" type="presOf" srcId="{D0AF5CBC-0BA2-6340-8CE2-FB0DC94F9F27}" destId="{351B8AA4-89B5-B041-82AD-A8652EA0AC09}" srcOrd="0" destOrd="0" presId="urn:microsoft.com/office/officeart/2008/layout/VerticalCurvedList"/>
    <dgm:cxn modelId="{A8B5C54C-436E-9E4C-8E08-F505E3EF941E}" type="presOf" srcId="{DE5AE173-43D4-4240-8604-653A4AA2A5B0}" destId="{A11BF0F3-8F5A-4048-A82C-E9937AC83CC4}" srcOrd="0" destOrd="0" presId="urn:microsoft.com/office/officeart/2008/layout/VerticalCurvedList"/>
    <dgm:cxn modelId="{5DD7F156-A9EB-174B-B5CB-68F103CE3BF0}" type="presOf" srcId="{2ECEDA85-4CD1-5344-944F-7F53C4A1C658}" destId="{4F3C53A7-17D0-0442-9C1E-3A6CA145D39B}" srcOrd="0" destOrd="0" presId="urn:microsoft.com/office/officeart/2008/layout/VerticalCurvedList"/>
    <dgm:cxn modelId="{83D6E77E-AC5D-9341-96C4-3CB38B368F11}" srcId="{DE5AE173-43D4-4240-8604-653A4AA2A5B0}" destId="{61C5C199-E255-444B-8AA6-548495E6B860}" srcOrd="7" destOrd="0" parTransId="{00FBF20D-7005-F341-842F-CCFD5DB53A32}" sibTransId="{BE65D2B4-9B00-3349-80DE-3B40A24A472C}"/>
    <dgm:cxn modelId="{CD4CED8E-16CE-F443-84B6-3BBCD8C3578E}" srcId="{DE5AE173-43D4-4240-8604-653A4AA2A5B0}" destId="{DAB02346-8905-FB4A-B421-886D27437D6E}" srcOrd="8" destOrd="0" parTransId="{FA5908DB-851C-DC4C-AAC9-C0D4B9297BCD}" sibTransId="{E113F40F-65A9-2040-9877-F1AE29D41E82}"/>
    <dgm:cxn modelId="{3109B492-2C92-9645-A55F-B592AA9C5671}" type="presOf" srcId="{3EE5F57B-EE9E-124C-82E5-81F3F5A2D2A9}" destId="{4DBF51F4-F58B-F242-912C-83E4C3A13D8A}" srcOrd="0" destOrd="0" presId="urn:microsoft.com/office/officeart/2008/layout/VerticalCurvedList"/>
    <dgm:cxn modelId="{866EE393-9E11-4743-85C8-C8769D33407E}" type="presOf" srcId="{FF86A033-28A0-BB47-A68F-62803F032E25}" destId="{F386C6BA-FA09-0041-AD7B-493302611E6D}" srcOrd="0" destOrd="0" presId="urn:microsoft.com/office/officeart/2008/layout/VerticalCurvedList"/>
    <dgm:cxn modelId="{AF3979B7-1A01-064B-BEFC-18B1DF6AC7EC}" type="presOf" srcId="{4538D4BF-11D1-384F-9EE4-38C707733810}" destId="{AD155BA2-4520-F748-8003-EC028C6A857D}" srcOrd="0" destOrd="0" presId="urn:microsoft.com/office/officeart/2008/layout/VerticalCurvedList"/>
    <dgm:cxn modelId="{D0577DC5-1186-3148-A7C2-08101AFD5E41}" srcId="{DE5AE173-43D4-4240-8604-653A4AA2A5B0}" destId="{2ECEDA85-4CD1-5344-944F-7F53C4A1C658}" srcOrd="5" destOrd="0" parTransId="{9355AD92-12C6-C94D-91DB-EB8AC709F54B}" sibTransId="{8444D69B-0A97-6948-859C-C9D1E13BE901}"/>
    <dgm:cxn modelId="{B8EB70D8-82E3-994F-A6F6-99B12ED5A817}" srcId="{DE5AE173-43D4-4240-8604-653A4AA2A5B0}" destId="{D0AF5CBC-0BA2-6340-8CE2-FB0DC94F9F27}" srcOrd="0" destOrd="0" parTransId="{B7C3E936-0346-4C4A-9F0A-6C6CD23406D1}" sibTransId="{FF86A033-28A0-BB47-A68F-62803F032E25}"/>
    <dgm:cxn modelId="{39F939E6-EB89-B04F-BFFA-6CA4EACE0673}" srcId="{DE5AE173-43D4-4240-8604-653A4AA2A5B0}" destId="{DFEE6CC1-E16A-C644-9318-134CC25441AD}" srcOrd="6" destOrd="0" parTransId="{F6C69F1A-1EA9-664F-A8CD-4CE5FD69BADA}" sibTransId="{8909E79D-F7B2-7F47-8D89-3132AF2E352B}"/>
    <dgm:cxn modelId="{2CCD42E6-2FC0-F247-846D-1E255B460283}" type="presOf" srcId="{8368C5F5-8DF2-3A49-9B35-1BBE08200654}" destId="{B6FD8354-551F-D248-BECC-C441E7A14999}" srcOrd="0" destOrd="0" presId="urn:microsoft.com/office/officeart/2008/layout/VerticalCurvedList"/>
    <dgm:cxn modelId="{AFD348B8-572E-3E4A-959E-F08F420A9F27}" type="presParOf" srcId="{A11BF0F3-8F5A-4048-A82C-E9937AC83CC4}" destId="{6C4E740C-FB7F-3A4C-9244-BABC8AEDEF6C}" srcOrd="0" destOrd="0" presId="urn:microsoft.com/office/officeart/2008/layout/VerticalCurvedList"/>
    <dgm:cxn modelId="{9A15F0BF-6FB9-4344-8C1D-E404BCE3654E}" type="presParOf" srcId="{6C4E740C-FB7F-3A4C-9244-BABC8AEDEF6C}" destId="{1DD27283-55FE-CD4D-92BA-B859188CCDB7}" srcOrd="0" destOrd="0" presId="urn:microsoft.com/office/officeart/2008/layout/VerticalCurvedList"/>
    <dgm:cxn modelId="{33D6BF26-0654-1F46-BE20-3FD8655F3D45}" type="presParOf" srcId="{1DD27283-55FE-CD4D-92BA-B859188CCDB7}" destId="{6A74AEA3-1A2D-AC45-8590-F0AA8A0ABD30}" srcOrd="0" destOrd="0" presId="urn:microsoft.com/office/officeart/2008/layout/VerticalCurvedList"/>
    <dgm:cxn modelId="{415D231D-14D7-724D-B5C2-D4786AF5B236}" type="presParOf" srcId="{1DD27283-55FE-CD4D-92BA-B859188CCDB7}" destId="{F386C6BA-FA09-0041-AD7B-493302611E6D}" srcOrd="1" destOrd="0" presId="urn:microsoft.com/office/officeart/2008/layout/VerticalCurvedList"/>
    <dgm:cxn modelId="{79F267CB-8526-6041-9D15-60F62ABAB10B}" type="presParOf" srcId="{1DD27283-55FE-CD4D-92BA-B859188CCDB7}" destId="{E03BAC8A-803C-EE4F-82F2-C3370F3832FE}" srcOrd="2" destOrd="0" presId="urn:microsoft.com/office/officeart/2008/layout/VerticalCurvedList"/>
    <dgm:cxn modelId="{91196BC3-82DA-7C4F-9BB7-25E8BC0F5A3D}" type="presParOf" srcId="{1DD27283-55FE-CD4D-92BA-B859188CCDB7}" destId="{C0DFA5B0-9469-404F-A36D-139D193344B9}" srcOrd="3" destOrd="0" presId="urn:microsoft.com/office/officeart/2008/layout/VerticalCurvedList"/>
    <dgm:cxn modelId="{99CF3932-D42C-D740-9988-A3E54BBD99D3}" type="presParOf" srcId="{6C4E740C-FB7F-3A4C-9244-BABC8AEDEF6C}" destId="{351B8AA4-89B5-B041-82AD-A8652EA0AC09}" srcOrd="1" destOrd="0" presId="urn:microsoft.com/office/officeart/2008/layout/VerticalCurvedList"/>
    <dgm:cxn modelId="{054ADA6F-CFC7-1241-A65F-9BC2FC312A6C}" type="presParOf" srcId="{6C4E740C-FB7F-3A4C-9244-BABC8AEDEF6C}" destId="{24CF996E-8E95-054D-822A-688E6150F336}" srcOrd="2" destOrd="0" presId="urn:microsoft.com/office/officeart/2008/layout/VerticalCurvedList"/>
    <dgm:cxn modelId="{1EB46CFE-6DCC-0E4A-AB33-8FDA7492F157}" type="presParOf" srcId="{24CF996E-8E95-054D-822A-688E6150F336}" destId="{DF0CBD63-2D84-F74C-9CF4-2C050133052B}" srcOrd="0" destOrd="0" presId="urn:microsoft.com/office/officeart/2008/layout/VerticalCurvedList"/>
    <dgm:cxn modelId="{2DC02B38-86A8-AB44-83EB-04C6CA4B4CEB}" type="presParOf" srcId="{6C4E740C-FB7F-3A4C-9244-BABC8AEDEF6C}" destId="{E957AB6D-9535-B146-AFD4-2762E2F8A051}" srcOrd="3" destOrd="0" presId="urn:microsoft.com/office/officeart/2008/layout/VerticalCurvedList"/>
    <dgm:cxn modelId="{6072BB3C-8105-B740-869C-B2BB750A150F}" type="presParOf" srcId="{6C4E740C-FB7F-3A4C-9244-BABC8AEDEF6C}" destId="{2647D6F3-681B-2141-B08B-F3DA66BACE5C}" srcOrd="4" destOrd="0" presId="urn:microsoft.com/office/officeart/2008/layout/VerticalCurvedList"/>
    <dgm:cxn modelId="{D4BF3450-3F71-7F4E-B370-0466928DA94B}" type="presParOf" srcId="{2647D6F3-681B-2141-B08B-F3DA66BACE5C}" destId="{14767671-3C89-4440-8F5F-D406A2959278}" srcOrd="0" destOrd="0" presId="urn:microsoft.com/office/officeart/2008/layout/VerticalCurvedList"/>
    <dgm:cxn modelId="{4431CFF7-1030-5E44-8DC6-772ABF3E50B4}" type="presParOf" srcId="{6C4E740C-FB7F-3A4C-9244-BABC8AEDEF6C}" destId="{4DBF51F4-F58B-F242-912C-83E4C3A13D8A}" srcOrd="5" destOrd="0" presId="urn:microsoft.com/office/officeart/2008/layout/VerticalCurvedList"/>
    <dgm:cxn modelId="{94B38A03-A7B5-4B46-A344-7E7EDB4C8EE2}" type="presParOf" srcId="{6C4E740C-FB7F-3A4C-9244-BABC8AEDEF6C}" destId="{8526B7AD-7DFD-8942-9AE7-F8F980A27A8D}" srcOrd="6" destOrd="0" presId="urn:microsoft.com/office/officeart/2008/layout/VerticalCurvedList"/>
    <dgm:cxn modelId="{916B2631-59D1-9E47-B1BE-C0F3ADE5DCC0}" type="presParOf" srcId="{8526B7AD-7DFD-8942-9AE7-F8F980A27A8D}" destId="{CF2ADDC0-0C9C-6243-B014-1D2A0C5389BA}" srcOrd="0" destOrd="0" presId="urn:microsoft.com/office/officeart/2008/layout/VerticalCurvedList"/>
    <dgm:cxn modelId="{E4BB87A9-1A3C-1B40-985D-E6438559122B}" type="presParOf" srcId="{6C4E740C-FB7F-3A4C-9244-BABC8AEDEF6C}" destId="{AD155BA2-4520-F748-8003-EC028C6A857D}" srcOrd="7" destOrd="0" presId="urn:microsoft.com/office/officeart/2008/layout/VerticalCurvedList"/>
    <dgm:cxn modelId="{A0968F13-AB89-CD42-BF56-EF23181AE1E4}" type="presParOf" srcId="{6C4E740C-FB7F-3A4C-9244-BABC8AEDEF6C}" destId="{35304F97-AB52-7148-B626-730572610A38}" srcOrd="8" destOrd="0" presId="urn:microsoft.com/office/officeart/2008/layout/VerticalCurvedList"/>
    <dgm:cxn modelId="{7FBE0A3F-7077-4045-BBA6-2791A25312DE}" type="presParOf" srcId="{35304F97-AB52-7148-B626-730572610A38}" destId="{0CC7AE9D-703D-C747-BE49-A4B10D2DDDC8}" srcOrd="0" destOrd="0" presId="urn:microsoft.com/office/officeart/2008/layout/VerticalCurvedList"/>
    <dgm:cxn modelId="{04F16E0B-17B9-9A41-B9DF-BB1D5293DF3C}" type="presParOf" srcId="{6C4E740C-FB7F-3A4C-9244-BABC8AEDEF6C}" destId="{B6FD8354-551F-D248-BECC-C441E7A14999}" srcOrd="9" destOrd="0" presId="urn:microsoft.com/office/officeart/2008/layout/VerticalCurvedList"/>
    <dgm:cxn modelId="{86BC25A5-03D2-B449-A208-0E96227EB091}" type="presParOf" srcId="{6C4E740C-FB7F-3A4C-9244-BABC8AEDEF6C}" destId="{1CF7F9AA-3DBA-C949-AD5F-F82FE0FA7904}" srcOrd="10" destOrd="0" presId="urn:microsoft.com/office/officeart/2008/layout/VerticalCurvedList"/>
    <dgm:cxn modelId="{56EFE916-1594-E643-BBDB-75D77D0DEB82}" type="presParOf" srcId="{1CF7F9AA-3DBA-C949-AD5F-F82FE0FA7904}" destId="{8218AF0D-9096-9D4E-84CD-9B63C19598C9}" srcOrd="0" destOrd="0" presId="urn:microsoft.com/office/officeart/2008/layout/VerticalCurvedList"/>
    <dgm:cxn modelId="{AF32BF18-D537-7A46-8936-E71812556EDB}" type="presParOf" srcId="{6C4E740C-FB7F-3A4C-9244-BABC8AEDEF6C}" destId="{4F3C53A7-17D0-0442-9C1E-3A6CA145D39B}" srcOrd="11" destOrd="0" presId="urn:microsoft.com/office/officeart/2008/layout/VerticalCurvedList"/>
    <dgm:cxn modelId="{84AFB6E7-3FFA-2F44-8E2D-E0055368D3F5}" type="presParOf" srcId="{6C4E740C-FB7F-3A4C-9244-BABC8AEDEF6C}" destId="{5B2C3C96-C885-9A4E-8C37-F715BD290E6C}" srcOrd="12" destOrd="0" presId="urn:microsoft.com/office/officeart/2008/layout/VerticalCurvedList"/>
    <dgm:cxn modelId="{07766AB8-2CB8-1E4B-A578-174F99FF8337}" type="presParOf" srcId="{5B2C3C96-C885-9A4E-8C37-F715BD290E6C}" destId="{68D833F4-1958-3C4C-8589-183445FB8E29}" srcOrd="0" destOrd="0" presId="urn:microsoft.com/office/officeart/2008/layout/VerticalCurvedList"/>
    <dgm:cxn modelId="{EE6F85BC-AC77-A642-8EE9-02B1FE279C8F}" type="presParOf" srcId="{6C4E740C-FB7F-3A4C-9244-BABC8AEDEF6C}" destId="{36F25627-4AE8-574A-B6F6-C3DDE076806C}" srcOrd="13" destOrd="0" presId="urn:microsoft.com/office/officeart/2008/layout/VerticalCurvedList"/>
    <dgm:cxn modelId="{08DDAB2B-5C32-7340-B6EA-125FAF9DA7D6}" type="presParOf" srcId="{6C4E740C-FB7F-3A4C-9244-BABC8AEDEF6C}" destId="{84EFE9C1-4A67-0847-BEE4-9DDFA5AAE421}" srcOrd="14" destOrd="0" presId="urn:microsoft.com/office/officeart/2008/layout/VerticalCurvedList"/>
    <dgm:cxn modelId="{C12A0BE9-D01B-F94E-A392-1A17B5A505AD}" type="presParOf" srcId="{84EFE9C1-4A67-0847-BEE4-9DDFA5AAE421}" destId="{67065727-069B-1D4C-B36D-7BADCA29F8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D8024-E8F5-4B58-99D2-4F88F6B866AC}">
      <dsp:nvSpPr>
        <dsp:cNvPr id="0" name=""/>
        <dsp:cNvSpPr/>
      </dsp:nvSpPr>
      <dsp:spPr>
        <a:xfrm>
          <a:off x="1971809"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1" i="1" kern="1200">
              <a:latin typeface="Calibri" panose="020F0502020204030204" pitchFamily="34" charset="0"/>
              <a:ea typeface="Calibri" panose="020F0502020204030204" pitchFamily="34" charset="0"/>
              <a:cs typeface="Calibri" panose="020F0502020204030204" pitchFamily="34" charset="0"/>
            </a:rPr>
            <a:t>göra</a:t>
          </a:r>
        </a:p>
      </dsp:txBody>
      <dsp:txXfrm>
        <a:off x="1971809" y="79993"/>
        <a:ext cx="768882" cy="768882"/>
      </dsp:txXfrm>
    </dsp:sp>
    <dsp:sp modelId="{31EF355F-0A3D-45A4-AEC3-C944E0B9A580}">
      <dsp:nvSpPr>
        <dsp:cNvPr id="0" name=""/>
        <dsp:cNvSpPr/>
      </dsp:nvSpPr>
      <dsp:spPr>
        <a:xfrm>
          <a:off x="160510" y="57436"/>
          <a:ext cx="2886047" cy="2886047"/>
        </a:xfrm>
        <a:prstGeom prst="circularArrow">
          <a:avLst>
            <a:gd name="adj1" fmla="val 5195"/>
            <a:gd name="adj2" fmla="val 335542"/>
            <a:gd name="adj3" fmla="val 21294754"/>
            <a:gd name="adj4" fmla="val 19764914"/>
            <a:gd name="adj5" fmla="val 606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269073-37DD-439C-896F-CDEB0669B3FD}">
      <dsp:nvSpPr>
        <dsp:cNvPr id="0" name=""/>
        <dsp:cNvSpPr/>
      </dsp:nvSpPr>
      <dsp:spPr>
        <a:xfrm>
          <a:off x="2437013"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1" i="1" kern="1200">
              <a:latin typeface="Calibri" panose="020F0502020204030204" pitchFamily="34" charset="0"/>
              <a:ea typeface="Calibri" panose="020F0502020204030204" pitchFamily="34" charset="0"/>
              <a:cs typeface="Calibri" panose="020F0502020204030204" pitchFamily="34" charset="0"/>
            </a:rPr>
            <a:t>användning</a:t>
          </a:r>
        </a:p>
      </dsp:txBody>
      <dsp:txXfrm>
        <a:off x="2437013" y="1511744"/>
        <a:ext cx="768882" cy="768882"/>
      </dsp:txXfrm>
    </dsp:sp>
    <dsp:sp modelId="{E6878A22-BB8A-49EC-A823-4F1656D8486B}">
      <dsp:nvSpPr>
        <dsp:cNvPr id="0" name=""/>
        <dsp:cNvSpPr/>
      </dsp:nvSpPr>
      <dsp:spPr>
        <a:xfrm>
          <a:off x="160510" y="57436"/>
          <a:ext cx="2886047" cy="2886047"/>
        </a:xfrm>
        <a:prstGeom prst="circularArrow">
          <a:avLst>
            <a:gd name="adj1" fmla="val 5195"/>
            <a:gd name="adj2" fmla="val 335542"/>
            <a:gd name="adj3" fmla="val 4016265"/>
            <a:gd name="adj4" fmla="val 2251994"/>
            <a:gd name="adj5" fmla="val 606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D30B2C-F144-4CC9-8FBE-4E553079C5B8}">
      <dsp:nvSpPr>
        <dsp:cNvPr id="0" name=""/>
        <dsp:cNvSpPr/>
      </dsp:nvSpPr>
      <dsp:spPr>
        <a:xfrm>
          <a:off x="1219092" y="2396615"/>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1" i="1" kern="1200">
              <a:latin typeface="Calibri" panose="020F0502020204030204" pitchFamily="34" charset="0"/>
              <a:ea typeface="Calibri" panose="020F0502020204030204" pitchFamily="34" charset="0"/>
              <a:cs typeface="Calibri" panose="020F0502020204030204" pitchFamily="34" charset="0"/>
            </a:rPr>
            <a:t>återanvändning</a:t>
          </a:r>
        </a:p>
      </dsp:txBody>
      <dsp:txXfrm>
        <a:off x="1219092" y="2396615"/>
        <a:ext cx="768882" cy="768882"/>
      </dsp:txXfrm>
    </dsp:sp>
    <dsp:sp modelId="{C43F2560-419E-421E-9392-6D34541EFC23}">
      <dsp:nvSpPr>
        <dsp:cNvPr id="0" name=""/>
        <dsp:cNvSpPr/>
      </dsp:nvSpPr>
      <dsp:spPr>
        <a:xfrm>
          <a:off x="160510" y="57436"/>
          <a:ext cx="2886047" cy="2886047"/>
        </a:xfrm>
        <a:prstGeom prst="circularArrow">
          <a:avLst>
            <a:gd name="adj1" fmla="val 5195"/>
            <a:gd name="adj2" fmla="val 335542"/>
            <a:gd name="adj3" fmla="val 8212464"/>
            <a:gd name="adj4" fmla="val 6448193"/>
            <a:gd name="adj5" fmla="val 606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099EE5-F413-4F33-BF80-9AE32B927606}">
      <dsp:nvSpPr>
        <dsp:cNvPr id="0" name=""/>
        <dsp:cNvSpPr/>
      </dsp:nvSpPr>
      <dsp:spPr>
        <a:xfrm>
          <a:off x="1172" y="1511744"/>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1" i="1" kern="1200">
              <a:latin typeface="Calibri" panose="020F0502020204030204" pitchFamily="34" charset="0"/>
              <a:ea typeface="Calibri" panose="020F0502020204030204" pitchFamily="34" charset="0"/>
              <a:cs typeface="Calibri" panose="020F0502020204030204" pitchFamily="34" charset="0"/>
            </a:rPr>
            <a:t>remake</a:t>
          </a:r>
        </a:p>
      </dsp:txBody>
      <dsp:txXfrm>
        <a:off x="1172" y="1511744"/>
        <a:ext cx="768882" cy="768882"/>
      </dsp:txXfrm>
    </dsp:sp>
    <dsp:sp modelId="{C418D4CD-5989-4BDE-9533-2F63C974B47A}">
      <dsp:nvSpPr>
        <dsp:cNvPr id="0" name=""/>
        <dsp:cNvSpPr/>
      </dsp:nvSpPr>
      <dsp:spPr>
        <a:xfrm>
          <a:off x="160510" y="57436"/>
          <a:ext cx="2886047" cy="2886047"/>
        </a:xfrm>
        <a:prstGeom prst="circularArrow">
          <a:avLst>
            <a:gd name="adj1" fmla="val 5195"/>
            <a:gd name="adj2" fmla="val 335542"/>
            <a:gd name="adj3" fmla="val 12299544"/>
            <a:gd name="adj4" fmla="val 10769704"/>
            <a:gd name="adj5" fmla="val 606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F61A060-4A7E-4974-95D9-A61BE21A1700}">
      <dsp:nvSpPr>
        <dsp:cNvPr id="0" name=""/>
        <dsp:cNvSpPr/>
      </dsp:nvSpPr>
      <dsp:spPr>
        <a:xfrm>
          <a:off x="466376" y="79993"/>
          <a:ext cx="768882" cy="76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b="1" i="1" kern="1200">
              <a:latin typeface="Calibri" panose="020F0502020204030204" pitchFamily="34" charset="0"/>
              <a:ea typeface="Calibri" panose="020F0502020204030204" pitchFamily="34" charset="0"/>
              <a:cs typeface="Calibri" panose="020F0502020204030204" pitchFamily="34" charset="0"/>
            </a:rPr>
            <a:t>återvinna</a:t>
          </a:r>
        </a:p>
      </dsp:txBody>
      <dsp:txXfrm>
        <a:off x="466376" y="79993"/>
        <a:ext cx="768882" cy="768882"/>
      </dsp:txXfrm>
    </dsp:sp>
    <dsp:sp modelId="{5F6ADCF4-05AE-4FBB-BA75-B0BFA1349D05}">
      <dsp:nvSpPr>
        <dsp:cNvPr id="0" name=""/>
        <dsp:cNvSpPr/>
      </dsp:nvSpPr>
      <dsp:spPr>
        <a:xfrm>
          <a:off x="160510" y="57436"/>
          <a:ext cx="2886047" cy="2886047"/>
        </a:xfrm>
        <a:prstGeom prst="circularArrow">
          <a:avLst>
            <a:gd name="adj1" fmla="val 5195"/>
            <a:gd name="adj2" fmla="val 335542"/>
            <a:gd name="adj3" fmla="val 16867249"/>
            <a:gd name="adj4" fmla="val 15197209"/>
            <a:gd name="adj5" fmla="val 6061"/>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CE857-4F7E-4437-A9F8-91097BD4CDE3}">
      <dsp:nvSpPr>
        <dsp:cNvPr id="0" name=""/>
        <dsp:cNvSpPr/>
      </dsp:nvSpPr>
      <dsp:spPr>
        <a:xfrm>
          <a:off x="1844116" y="627891"/>
          <a:ext cx="4975073" cy="4975073"/>
        </a:xfrm>
        <a:prstGeom prst="blockArc">
          <a:avLst>
            <a:gd name="adj1" fmla="val 13114286"/>
            <a:gd name="adj2" fmla="val 16200000"/>
            <a:gd name="adj3" fmla="val 390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BE2660-48BB-49C7-8E9D-EF03CBC7C723}">
      <dsp:nvSpPr>
        <dsp:cNvPr id="0" name=""/>
        <dsp:cNvSpPr/>
      </dsp:nvSpPr>
      <dsp:spPr>
        <a:xfrm>
          <a:off x="1844116" y="627891"/>
          <a:ext cx="4975073" cy="4975073"/>
        </a:xfrm>
        <a:prstGeom prst="blockArc">
          <a:avLst>
            <a:gd name="adj1" fmla="val 10028571"/>
            <a:gd name="adj2" fmla="val 13114286"/>
            <a:gd name="adj3" fmla="val 390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D1BDD8-0892-4C93-9397-428B03D09AEC}">
      <dsp:nvSpPr>
        <dsp:cNvPr id="0" name=""/>
        <dsp:cNvSpPr/>
      </dsp:nvSpPr>
      <dsp:spPr>
        <a:xfrm>
          <a:off x="1844116" y="627891"/>
          <a:ext cx="4975073" cy="4975073"/>
        </a:xfrm>
        <a:prstGeom prst="blockArc">
          <a:avLst>
            <a:gd name="adj1" fmla="val 6942857"/>
            <a:gd name="adj2" fmla="val 10028571"/>
            <a:gd name="adj3" fmla="val 390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EE778D-1DBD-4EC9-9B7D-E8AA7F8D4FF0}">
      <dsp:nvSpPr>
        <dsp:cNvPr id="0" name=""/>
        <dsp:cNvSpPr/>
      </dsp:nvSpPr>
      <dsp:spPr>
        <a:xfrm>
          <a:off x="1844116" y="627891"/>
          <a:ext cx="4975073" cy="4975073"/>
        </a:xfrm>
        <a:prstGeom prst="blockArc">
          <a:avLst>
            <a:gd name="adj1" fmla="val 3857143"/>
            <a:gd name="adj2" fmla="val 6942857"/>
            <a:gd name="adj3" fmla="val 3904"/>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261A2F-54B4-4088-AA76-EB8F5016BF6C}">
      <dsp:nvSpPr>
        <dsp:cNvPr id="0" name=""/>
        <dsp:cNvSpPr/>
      </dsp:nvSpPr>
      <dsp:spPr>
        <a:xfrm>
          <a:off x="1844116" y="627891"/>
          <a:ext cx="4975073" cy="4975073"/>
        </a:xfrm>
        <a:prstGeom prst="blockArc">
          <a:avLst>
            <a:gd name="adj1" fmla="val 771429"/>
            <a:gd name="adj2" fmla="val 3857143"/>
            <a:gd name="adj3" fmla="val 390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B9F253F-1DFD-4D10-B283-909F6EB393FB}">
      <dsp:nvSpPr>
        <dsp:cNvPr id="0" name=""/>
        <dsp:cNvSpPr/>
      </dsp:nvSpPr>
      <dsp:spPr>
        <a:xfrm>
          <a:off x="1844116" y="627891"/>
          <a:ext cx="4975073" cy="4975073"/>
        </a:xfrm>
        <a:prstGeom prst="blockArc">
          <a:avLst>
            <a:gd name="adj1" fmla="val 19285714"/>
            <a:gd name="adj2" fmla="val 771429"/>
            <a:gd name="adj3" fmla="val 390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0F9F52-C2AA-44A0-A2E8-32410BFB8507}">
      <dsp:nvSpPr>
        <dsp:cNvPr id="0" name=""/>
        <dsp:cNvSpPr/>
      </dsp:nvSpPr>
      <dsp:spPr>
        <a:xfrm>
          <a:off x="1844116" y="627891"/>
          <a:ext cx="4975073" cy="4975073"/>
        </a:xfrm>
        <a:prstGeom prst="blockArc">
          <a:avLst>
            <a:gd name="adj1" fmla="val 16200000"/>
            <a:gd name="adj2" fmla="val 19285714"/>
            <a:gd name="adj3" fmla="val 390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5534EA-73D1-490A-92FF-2074D3F76AB6}">
      <dsp:nvSpPr>
        <dsp:cNvPr id="0" name=""/>
        <dsp:cNvSpPr/>
      </dsp:nvSpPr>
      <dsp:spPr>
        <a:xfrm>
          <a:off x="3368188" y="2151963"/>
          <a:ext cx="1926929" cy="19269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Fördelar</a:t>
          </a:r>
          <a:endParaRPr lang="el-GR" sz="2000" kern="1200" dirty="0"/>
        </a:p>
      </dsp:txBody>
      <dsp:txXfrm>
        <a:off x="3650380" y="2434155"/>
        <a:ext cx="1362545" cy="1362545"/>
      </dsp:txXfrm>
    </dsp:sp>
    <dsp:sp modelId="{4B5A20B3-02F0-4352-B585-3822A5703E2B}">
      <dsp:nvSpPr>
        <dsp:cNvPr id="0" name=""/>
        <dsp:cNvSpPr/>
      </dsp:nvSpPr>
      <dsp:spPr>
        <a:xfrm>
          <a:off x="3657228" y="2024"/>
          <a:ext cx="1348850" cy="13488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Prioritera användningen av återanvändbara material</a:t>
          </a:r>
          <a:endParaRPr lang="el-GR" sz="1400" b="1" kern="1200" dirty="0"/>
        </a:p>
      </dsp:txBody>
      <dsp:txXfrm>
        <a:off x="3854763" y="199559"/>
        <a:ext cx="953780" cy="953780"/>
      </dsp:txXfrm>
    </dsp:sp>
    <dsp:sp modelId="{4627CB48-578D-45B3-ACE0-697C9BE95692}">
      <dsp:nvSpPr>
        <dsp:cNvPr id="0" name=""/>
        <dsp:cNvSpPr/>
      </dsp:nvSpPr>
      <dsp:spPr>
        <a:xfrm>
          <a:off x="5564098" y="920324"/>
          <a:ext cx="1348850" cy="13488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Spara kostnader och öka effektiviteten</a:t>
          </a:r>
          <a:endParaRPr lang="el-GR" sz="1400" b="1" kern="1200" dirty="0"/>
        </a:p>
      </dsp:txBody>
      <dsp:txXfrm>
        <a:off x="5761633" y="1117859"/>
        <a:ext cx="953780" cy="953780"/>
      </dsp:txXfrm>
    </dsp:sp>
    <dsp:sp modelId="{EFC97D93-936A-412E-BD50-A2C14CAB85C8}">
      <dsp:nvSpPr>
        <dsp:cNvPr id="0" name=""/>
        <dsp:cNvSpPr/>
      </dsp:nvSpPr>
      <dsp:spPr>
        <a:xfrm>
          <a:off x="6035055" y="2983726"/>
          <a:ext cx="1348850" cy="134885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l-GR" sz="1400" b="1" kern="1200" dirty="0" err="1"/>
            <a:t>Uppmuntra kompostering </a:t>
          </a:r>
          <a:r>
            <a:rPr lang="el-GR" sz="1400" b="1" kern="1200" dirty="0"/>
            <a:t>och </a:t>
          </a:r>
          <a:r>
            <a:rPr lang="el-GR" sz="1400" b="1" kern="1200" dirty="0" err="1"/>
            <a:t>återvinning</a:t>
          </a:r>
          <a:endParaRPr lang="el-GR" sz="1400" b="1" kern="1200" dirty="0"/>
        </a:p>
      </dsp:txBody>
      <dsp:txXfrm>
        <a:off x="6232590" y="3181261"/>
        <a:ext cx="953780" cy="953780"/>
      </dsp:txXfrm>
    </dsp:sp>
    <dsp:sp modelId="{C7CFCC76-06E5-4E24-8780-2A96E04EB2CD}">
      <dsp:nvSpPr>
        <dsp:cNvPr id="0" name=""/>
        <dsp:cNvSpPr/>
      </dsp:nvSpPr>
      <dsp:spPr>
        <a:xfrm>
          <a:off x="4715461" y="4638445"/>
          <a:ext cx="1348850" cy="134885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Återvinning av organiskt avfall och vattenbesparing </a:t>
          </a:r>
          <a:endParaRPr lang="el-GR" sz="1400" b="1" kern="1200" dirty="0"/>
        </a:p>
      </dsp:txBody>
      <dsp:txXfrm>
        <a:off x="4912996" y="4835980"/>
        <a:ext cx="953780" cy="953780"/>
      </dsp:txXfrm>
    </dsp:sp>
    <dsp:sp modelId="{B318B47C-323C-4BA4-A134-ED91D05DD73A}">
      <dsp:nvSpPr>
        <dsp:cNvPr id="0" name=""/>
        <dsp:cNvSpPr/>
      </dsp:nvSpPr>
      <dsp:spPr>
        <a:xfrm>
          <a:off x="2598995" y="4638445"/>
          <a:ext cx="1348850" cy="134885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Mindre utsläpp av växthusgaser</a:t>
          </a:r>
          <a:endParaRPr lang="el-GR" sz="1400" b="1" kern="1200" dirty="0"/>
        </a:p>
      </dsp:txBody>
      <dsp:txXfrm>
        <a:off x="2796530" y="4835980"/>
        <a:ext cx="953780" cy="953780"/>
      </dsp:txXfrm>
    </dsp:sp>
    <dsp:sp modelId="{EF22F16A-5745-472F-9E9A-6C6125192ECF}">
      <dsp:nvSpPr>
        <dsp:cNvPr id="0" name=""/>
        <dsp:cNvSpPr/>
      </dsp:nvSpPr>
      <dsp:spPr>
        <a:xfrm>
          <a:off x="1102869" y="2983726"/>
          <a:ext cx="1701911" cy="13488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US" sz="1400" b="1" kern="1200" dirty="0"/>
            <a:t>Bidrar till efterlevnad av miljöbestämmelser</a:t>
          </a:r>
          <a:endParaRPr lang="el-GR" sz="1400" b="1" kern="1200" dirty="0"/>
        </a:p>
      </dsp:txBody>
      <dsp:txXfrm>
        <a:off x="1352108" y="3181261"/>
        <a:ext cx="1203433" cy="953780"/>
      </dsp:txXfrm>
    </dsp:sp>
    <dsp:sp modelId="{ECD94657-AB46-4FE9-B489-3955283A9834}">
      <dsp:nvSpPr>
        <dsp:cNvPr id="0" name=""/>
        <dsp:cNvSpPr/>
      </dsp:nvSpPr>
      <dsp:spPr>
        <a:xfrm>
          <a:off x="1750358" y="920324"/>
          <a:ext cx="1348850" cy="13488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SzPts val="1000"/>
            <a:buFont typeface="Symbol" pitchFamily="2" charset="2"/>
            <a:buNone/>
          </a:pPr>
          <a:r>
            <a:rPr lang="en-GB" sz="1400" b="1" kern="1200" dirty="0"/>
            <a:t>Optimerar driften på gården, </a:t>
          </a:r>
          <a:endParaRPr lang="el-GR" sz="1400" b="1" kern="1200" dirty="0"/>
        </a:p>
      </dsp:txBody>
      <dsp:txXfrm>
        <a:off x="1947893" y="1117859"/>
        <a:ext cx="953780" cy="953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6C6BA-FA09-0041-AD7B-493302611E6D}">
      <dsp:nvSpPr>
        <dsp:cNvPr id="0" name=""/>
        <dsp:cNvSpPr/>
      </dsp:nvSpPr>
      <dsp:spPr>
        <a:xfrm>
          <a:off x="-6252253" y="-957143"/>
          <a:ext cx="7447676" cy="7447676"/>
        </a:xfrm>
        <a:prstGeom prst="blockArc">
          <a:avLst>
            <a:gd name="adj1" fmla="val 18900000"/>
            <a:gd name="adj2" fmla="val 2700000"/>
            <a:gd name="adj3" fmla="val 2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1B8AA4-89B5-B041-82AD-A8652EA0AC09}">
      <dsp:nvSpPr>
        <dsp:cNvPr id="0" name=""/>
        <dsp:cNvSpPr/>
      </dsp:nvSpPr>
      <dsp:spPr>
        <a:xfrm>
          <a:off x="388167" y="251547"/>
          <a:ext cx="7325601"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Att se till helheten</a:t>
          </a:r>
          <a:endParaRPr lang="el-GR" sz="2100" kern="1200"/>
        </a:p>
      </dsp:txBody>
      <dsp:txXfrm>
        <a:off x="388167" y="251547"/>
        <a:ext cx="7325601" cy="502874"/>
      </dsp:txXfrm>
    </dsp:sp>
    <dsp:sp modelId="{DF0CBD63-2D84-F74C-9CF4-2C050133052B}">
      <dsp:nvSpPr>
        <dsp:cNvPr id="0" name=""/>
        <dsp:cNvSpPr/>
      </dsp:nvSpPr>
      <dsp:spPr>
        <a:xfrm>
          <a:off x="73870" y="18868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57AB6D-9535-B146-AFD4-2762E2F8A051}">
      <dsp:nvSpPr>
        <dsp:cNvPr id="0" name=""/>
        <dsp:cNvSpPr/>
      </dsp:nvSpPr>
      <dsp:spPr>
        <a:xfrm>
          <a:off x="843565" y="1006302"/>
          <a:ext cx="6870203"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Att ta ett bredare perspektiv</a:t>
          </a:r>
          <a:endParaRPr lang="el-GR" sz="2100" kern="1200"/>
        </a:p>
      </dsp:txBody>
      <dsp:txXfrm>
        <a:off x="843565" y="1006302"/>
        <a:ext cx="6870203" cy="502874"/>
      </dsp:txXfrm>
    </dsp:sp>
    <dsp:sp modelId="{14767671-3C89-4440-8F5F-D406A2959278}">
      <dsp:nvSpPr>
        <dsp:cNvPr id="0" name=""/>
        <dsp:cNvSpPr/>
      </dsp:nvSpPr>
      <dsp:spPr>
        <a:xfrm>
          <a:off x="529268" y="943442"/>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F51F4-F58B-F242-912C-83E4C3A13D8A}">
      <dsp:nvSpPr>
        <dsp:cNvPr id="0" name=""/>
        <dsp:cNvSpPr/>
      </dsp:nvSpPr>
      <dsp:spPr>
        <a:xfrm>
          <a:off x="1093121" y="1760503"/>
          <a:ext cx="6620648"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Att ha flera perspektiv</a:t>
          </a:r>
          <a:endParaRPr lang="el-GR" sz="2100" kern="1200"/>
        </a:p>
      </dsp:txBody>
      <dsp:txXfrm>
        <a:off x="1093121" y="1760503"/>
        <a:ext cx="6620648" cy="502874"/>
      </dsp:txXfrm>
    </dsp:sp>
    <dsp:sp modelId="{CF2ADDC0-0C9C-6243-B014-1D2A0C5389BA}">
      <dsp:nvSpPr>
        <dsp:cNvPr id="0" name=""/>
        <dsp:cNvSpPr/>
      </dsp:nvSpPr>
      <dsp:spPr>
        <a:xfrm>
          <a:off x="778824" y="1697644"/>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155BA2-4520-F748-8003-EC028C6A857D}">
      <dsp:nvSpPr>
        <dsp:cNvPr id="0" name=""/>
        <dsp:cNvSpPr/>
      </dsp:nvSpPr>
      <dsp:spPr>
        <a:xfrm>
          <a:off x="1172802" y="2515257"/>
          <a:ext cx="6540967"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Undersökning av inbördes förhållanden inom systemet</a:t>
          </a:r>
          <a:endParaRPr lang="el-GR" sz="2100" kern="1200"/>
        </a:p>
      </dsp:txBody>
      <dsp:txXfrm>
        <a:off x="1172802" y="2515257"/>
        <a:ext cx="6540967" cy="502874"/>
      </dsp:txXfrm>
    </dsp:sp>
    <dsp:sp modelId="{0CC7AE9D-703D-C747-BE49-A4B10D2DDDC8}">
      <dsp:nvSpPr>
        <dsp:cNvPr id="0" name=""/>
        <dsp:cNvSpPr/>
      </dsp:nvSpPr>
      <dsp:spPr>
        <a:xfrm>
          <a:off x="858505" y="245239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D8354-551F-D248-BECC-C441E7A14999}">
      <dsp:nvSpPr>
        <dsp:cNvPr id="0" name=""/>
        <dsp:cNvSpPr/>
      </dsp:nvSpPr>
      <dsp:spPr>
        <a:xfrm>
          <a:off x="1093121" y="3270012"/>
          <a:ext cx="6620648"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a:t>Leta efter grundorsaker och lösningar</a:t>
          </a:r>
          <a:endParaRPr lang="el-GR" sz="2100" kern="1200"/>
        </a:p>
      </dsp:txBody>
      <dsp:txXfrm>
        <a:off x="1093121" y="3270012"/>
        <a:ext cx="6620648" cy="502874"/>
      </dsp:txXfrm>
    </dsp:sp>
    <dsp:sp modelId="{8218AF0D-9096-9D4E-84CD-9B63C19598C9}">
      <dsp:nvSpPr>
        <dsp:cNvPr id="0" name=""/>
        <dsp:cNvSpPr/>
      </dsp:nvSpPr>
      <dsp:spPr>
        <a:xfrm>
          <a:off x="778824" y="3207152"/>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C53A7-17D0-0442-9C1E-3A6CA145D39B}">
      <dsp:nvSpPr>
        <dsp:cNvPr id="0" name=""/>
        <dsp:cNvSpPr/>
      </dsp:nvSpPr>
      <dsp:spPr>
        <a:xfrm>
          <a:off x="843565" y="4024213"/>
          <a:ext cx="6870203"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SzPts val="1000"/>
            <a:buFont typeface="Symbol" pitchFamily="2" charset="2"/>
            <a:buNone/>
          </a:pPr>
          <a:r>
            <a:rPr lang="el-GR" sz="2100" kern="1200"/>
            <a:t>Utmana och </a:t>
          </a:r>
          <a:r>
            <a:rPr lang="en-GB" sz="2100" kern="1200"/>
            <a:t>utforska nya möjligheter </a:t>
          </a:r>
          <a:endParaRPr lang="el-GR" sz="2100" kern="1200"/>
        </a:p>
      </dsp:txBody>
      <dsp:txXfrm>
        <a:off x="843565" y="4024213"/>
        <a:ext cx="6870203" cy="502874"/>
      </dsp:txXfrm>
    </dsp:sp>
    <dsp:sp modelId="{68D833F4-1958-3C4C-8589-183445FB8E29}">
      <dsp:nvSpPr>
        <dsp:cNvPr id="0" name=""/>
        <dsp:cNvSpPr/>
      </dsp:nvSpPr>
      <dsp:spPr>
        <a:xfrm>
          <a:off x="529268" y="3961353"/>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25627-4AE8-574A-B6F6-C3DDE076806C}">
      <dsp:nvSpPr>
        <dsp:cNvPr id="0" name=""/>
        <dsp:cNvSpPr/>
      </dsp:nvSpPr>
      <dsp:spPr>
        <a:xfrm>
          <a:off x="462038" y="4755317"/>
          <a:ext cx="7325601" cy="5028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157" tIns="53340" rIns="53340" bIns="53340" numCol="1" spcCol="1270" anchor="ctr" anchorCtr="0">
          <a:noAutofit/>
        </a:bodyPr>
        <a:lstStyle/>
        <a:p>
          <a:pPr marL="0" lvl="0" indent="0" algn="l" defTabSz="933450">
            <a:lnSpc>
              <a:spcPct val="90000"/>
            </a:lnSpc>
            <a:spcBef>
              <a:spcPct val="0"/>
            </a:spcBef>
            <a:spcAft>
              <a:spcPct val="35000"/>
            </a:spcAft>
            <a:buNone/>
          </a:pPr>
          <a:r>
            <a:rPr lang="en-GB" sz="2100" kern="1200" dirty="0" err="1"/>
            <a:t>Förebyggande</a:t>
          </a:r>
          <a:r>
            <a:rPr lang="en-GB" sz="2100" kern="1200" dirty="0"/>
            <a:t> </a:t>
          </a:r>
          <a:r>
            <a:rPr lang="en-GB" sz="2100" kern="1200" dirty="0" err="1"/>
            <a:t>av</a:t>
          </a:r>
          <a:r>
            <a:rPr lang="en-GB" sz="2100" kern="1200" dirty="0"/>
            <a:t> </a:t>
          </a:r>
          <a:r>
            <a:rPr lang="en-GB" sz="2100" kern="1200" dirty="0" err="1"/>
            <a:t>konsekvenser</a:t>
          </a:r>
          <a:endParaRPr lang="el-GR" sz="2100" kern="1200" dirty="0"/>
        </a:p>
      </dsp:txBody>
      <dsp:txXfrm>
        <a:off x="462038" y="4755317"/>
        <a:ext cx="7325601" cy="502874"/>
      </dsp:txXfrm>
    </dsp:sp>
    <dsp:sp modelId="{67065727-069B-1D4C-B36D-7BADCA29F8ED}">
      <dsp:nvSpPr>
        <dsp:cNvPr id="0" name=""/>
        <dsp:cNvSpPr/>
      </dsp:nvSpPr>
      <dsp:spPr>
        <a:xfrm>
          <a:off x="73870" y="4716108"/>
          <a:ext cx="628593" cy="6285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titeln på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modifiera testets delar i schemat</a:t>
            </a:r>
          </a:p>
          <a:p>
            <a:pPr lvl="1"/>
            <a:r>
              <a:rPr lang="it-IT"/>
              <a:t>Secondo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XXXXXXX / </a:t>
            </a:r>
            <a:r>
              <a:rPr lang="en-US" b="1" dirty="0"/>
              <a:t>Lärandeenhet</a:t>
            </a:r>
            <a:r>
              <a:rPr lang="en-US" dirty="0"/>
              <a:t>: YYYYYYY / </a:t>
            </a:r>
            <a:r>
              <a:rPr lang="en-US" b="1" dirty="0"/>
              <a:t>Underenhet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joint-research-centre.ec.europa.eu/jrc-news-and-updates/developing-circular-and-sustainable-bioeconomy-europe-new-report-network-experts-bioeconomy-sets-out-2020-11-19_en"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agupubs.onlinelibrary.wiley.com/doi/full/10.1029/2018EF001014" TargetMode="External"/><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chitetturaecosostenibile.it/argomenti/tag/green-economy" TargetMode="External"/><Relationship Id="rId2" Type="http://schemas.openxmlformats.org/officeDocument/2006/relationships/image" Target="../media/image15.6"/><Relationship Id="rId1" Type="http://schemas.openxmlformats.org/officeDocument/2006/relationships/slideLayout" Target="../slideLayouts/slideLayout14.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tload.vt.edu/education/white-papers/4-wp-circular-economy.html" TargetMode="Externa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fao.org/fileadmin/user_upload/mafap/docs/FAO-MAFAP%202022-2027_launch%206.4.2022.pdf" TargetMode="External"/><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collidu.com/presentation-farm-to-fork" TargetMode="External"/><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food.ec.europa.eu/horizontal-topics/farm-fork-strategy_en" TargetMode="Externa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ecolife.com/dictionary/waste-management/"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s://ourworldindata.org/emissions-by-sector"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hyperlink" Target="https://www.researchgate.net/publication/322469720_Cowpathy_and_Vedic_Krishi_to_Empower_Food_and_Nutritional_Security_and_Improve_Soil_Health_A_Review"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8billiontrees.com/carbon-offsets-credits/carbon-ecological-footprint-calculators/globally-green-environment/" TargetMode="External"/><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rbonfootprint.com/calculator.aspx"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5" Type="http://schemas.openxmlformats.org/officeDocument/2006/relationships/hyperlink" Target="https://www.iisd.org/articles/insight/message-brundtland-commission-continues-resonate-thirty-years" TargetMode="Externa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eeec.org.au/sustainability-and-the-eylf/"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Source"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icserver.org/highway-signs2/b/benefits.html" TargetMode="External"/><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F35897F-CDC1-C357-9C9E-62B7F6357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182" y="3429000"/>
            <a:ext cx="3485579" cy="2842954"/>
          </a:xfrm>
          <a:prstGeom prst="rect">
            <a:avLst/>
          </a:prstGeom>
        </p:spPr>
      </p:pic>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Bioekonomi</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10</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algn="just">
              <a:lnSpc>
                <a:spcPct val="107000"/>
              </a:lnSpc>
              <a:spcAft>
                <a:spcPts val="800"/>
              </a:spcAft>
            </a:pPr>
            <a:r>
              <a:rPr lang="en-US" sz="24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 är </a:t>
            </a:r>
            <a:r>
              <a:rPr lang="en-US" sz="2400" dirty="0">
                <a:solidFill>
                  <a:srgbClr val="000000"/>
                </a:solidFill>
                <a:effectLst/>
                <a:latin typeface="Calibri" panose="020F0502020204030204" pitchFamily="34" charset="0"/>
                <a:ea typeface="Times New Roman" panose="02020603050405020304" pitchFamily="18" charset="0"/>
              </a:rPr>
              <a:t>ett ekonomiskt system där </a:t>
            </a:r>
            <a:r>
              <a:rPr lang="en-US" sz="2400" b="1" dirty="0">
                <a:solidFill>
                  <a:srgbClr val="000000"/>
                </a:solidFill>
                <a:effectLst/>
                <a:latin typeface="Calibri" panose="020F0502020204030204" pitchFamily="34" charset="0"/>
                <a:ea typeface="Times New Roman" panose="02020603050405020304" pitchFamily="18" charset="0"/>
              </a:rPr>
              <a:t>biologiska resurser</a:t>
            </a:r>
            <a:r>
              <a:rPr lang="en-US" sz="2400" dirty="0">
                <a:solidFill>
                  <a:srgbClr val="000000"/>
                </a:solidFill>
                <a:effectLst/>
                <a:latin typeface="Calibri" panose="020F0502020204030204" pitchFamily="34" charset="0"/>
                <a:ea typeface="Times New Roman" panose="02020603050405020304" pitchFamily="18" charset="0"/>
              </a:rPr>
              <a:t>, processer och principer används för att tillhandahålla </a:t>
            </a:r>
            <a:r>
              <a:rPr lang="en-US" sz="2400" b="1" dirty="0">
                <a:solidFill>
                  <a:srgbClr val="000000"/>
                </a:solidFill>
                <a:effectLst/>
                <a:latin typeface="Calibri" panose="020F0502020204030204" pitchFamily="34" charset="0"/>
                <a:ea typeface="Times New Roman" panose="02020603050405020304" pitchFamily="18" charset="0"/>
              </a:rPr>
              <a:t>hållbara lösningar </a:t>
            </a:r>
            <a:r>
              <a:rPr lang="en-US" sz="2400" dirty="0">
                <a:solidFill>
                  <a:srgbClr val="000000"/>
                </a:solidFill>
                <a:latin typeface="Calibri" panose="020F0502020204030204" pitchFamily="34" charset="0"/>
                <a:ea typeface="Times New Roman" panose="02020603050405020304" pitchFamily="18" charset="0"/>
              </a:rPr>
              <a:t>på angelägna globala utmaningar </a:t>
            </a:r>
            <a:r>
              <a:rPr lang="en-US" sz="2400" dirty="0">
                <a:solidFill>
                  <a:srgbClr val="000000"/>
                </a:solidFill>
                <a:effectLst/>
                <a:latin typeface="Calibri" panose="020F0502020204030204" pitchFamily="34" charset="0"/>
                <a:ea typeface="Times New Roman" panose="02020603050405020304" pitchFamily="18" charset="0"/>
              </a:rPr>
              <a:t>genom att omvandla dem till värdefulla produkter.</a:t>
            </a:r>
          </a:p>
          <a:p>
            <a:pPr algn="just">
              <a:lnSpc>
                <a:spcPct val="107000"/>
              </a:lnSpc>
              <a:spcAft>
                <a:spcPts val="800"/>
              </a:spcAft>
            </a:pPr>
            <a:r>
              <a:rPr lang="en-US" sz="2400" dirty="0">
                <a:solidFill>
                  <a:srgbClr val="000000"/>
                </a:solidFill>
                <a:effectLst/>
                <a:latin typeface="Calibri" panose="020F0502020204030204" pitchFamily="34" charset="0"/>
                <a:ea typeface="Times New Roman" panose="02020603050405020304" pitchFamily="18" charset="0"/>
              </a:rPr>
              <a:t>Dessa resurser omfattar allt från grödor, skogar och marint liv till mikroorganismer och bioteknik.</a:t>
            </a:r>
          </a:p>
          <a:p>
            <a:pPr algn="just">
              <a:lnSpc>
                <a:spcPct val="107000"/>
              </a:lnSpc>
              <a:spcAft>
                <a:spcPts val="800"/>
              </a:spcAft>
            </a:pPr>
            <a:endParaRPr lang="it-IT" sz="2800" u="sng"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3" name="CasellaDiTesto 2">
            <a:extLst>
              <a:ext uri="{FF2B5EF4-FFF2-40B4-BE49-F238E27FC236}">
                <a16:creationId xmlns:a16="http://schemas.microsoft.com/office/drawing/2014/main" id="{68A56727-C9AA-B2EA-7914-AEF6F490BBA3}"/>
              </a:ext>
            </a:extLst>
          </p:cNvPr>
          <p:cNvSpPr txBox="1"/>
          <p:nvPr/>
        </p:nvSpPr>
        <p:spPr>
          <a:xfrm>
            <a:off x="838198" y="4251743"/>
            <a:ext cx="6093822" cy="1655518"/>
          </a:xfrm>
          <a:prstGeom prst="rect">
            <a:avLst/>
          </a:prstGeom>
          <a:noFill/>
        </p:spPr>
        <p:txBody>
          <a:bodyPr wrap="square">
            <a:spAutoFit/>
          </a:bodyPr>
          <a:lstStyle/>
          <a:p>
            <a:pPr algn="just">
              <a:lnSpc>
                <a:spcPct val="107000"/>
              </a:lnSpc>
              <a:spcAft>
                <a:spcPts val="800"/>
              </a:spcAft>
            </a:pPr>
            <a:r>
              <a:rPr lang="en-US" sz="2400" dirty="0">
                <a:solidFill>
                  <a:srgbClr val="000000"/>
                </a:solidFill>
                <a:effectLst/>
                <a:latin typeface="Calibri" panose="020F0502020204030204" pitchFamily="34" charset="0"/>
                <a:ea typeface="Times New Roman" panose="02020603050405020304" pitchFamily="18" charset="0"/>
              </a:rPr>
              <a:t>Det gäller för olika sektorer, såsom </a:t>
            </a:r>
            <a:r>
              <a:rPr lang="en-US" sz="2400" u="sng" dirty="0">
                <a:solidFill>
                  <a:srgbClr val="000000"/>
                </a:solidFill>
                <a:effectLst/>
                <a:latin typeface="Calibri" panose="020F0502020204030204" pitchFamily="34" charset="0"/>
                <a:ea typeface="Times New Roman" panose="02020603050405020304" pitchFamily="18" charset="0"/>
              </a:rPr>
              <a:t>jordbruk </a:t>
            </a:r>
            <a:r>
              <a:rPr lang="en-US" sz="2400" dirty="0">
                <a:solidFill>
                  <a:srgbClr val="000000"/>
                </a:solidFill>
                <a:effectLst/>
                <a:latin typeface="Calibri" panose="020F0502020204030204" pitchFamily="34" charset="0"/>
                <a:ea typeface="Times New Roman" panose="02020603050405020304" pitchFamily="18" charset="0"/>
              </a:rPr>
              <a:t>och </a:t>
            </a:r>
            <a:r>
              <a:rPr lang="en-US" sz="2400" u="sng" dirty="0">
                <a:solidFill>
                  <a:srgbClr val="000000"/>
                </a:solidFill>
                <a:effectLst/>
                <a:latin typeface="Calibri" panose="020F0502020204030204" pitchFamily="34" charset="0"/>
                <a:ea typeface="Times New Roman" panose="02020603050405020304" pitchFamily="18" charset="0"/>
              </a:rPr>
              <a:t>skogsbruk</a:t>
            </a:r>
            <a:r>
              <a:rPr lang="en-US" sz="2400" dirty="0">
                <a:solidFill>
                  <a:srgbClr val="000000"/>
                </a:solidFill>
                <a:effectLst/>
                <a:latin typeface="Calibri" panose="020F0502020204030204" pitchFamily="34" charset="0"/>
                <a:ea typeface="Times New Roman" panose="02020603050405020304" pitchFamily="18" charset="0"/>
              </a:rPr>
              <a:t>, </a:t>
            </a:r>
            <a:r>
              <a:rPr lang="en-US" sz="2400" u="sng" dirty="0">
                <a:solidFill>
                  <a:srgbClr val="000000"/>
                </a:solidFill>
                <a:effectLst/>
                <a:latin typeface="Calibri" panose="020F0502020204030204" pitchFamily="34" charset="0"/>
                <a:ea typeface="Times New Roman" panose="02020603050405020304" pitchFamily="18" charset="0"/>
              </a:rPr>
              <a:t>bioteknik </a:t>
            </a:r>
            <a:r>
              <a:rPr lang="en-US" sz="2400" dirty="0">
                <a:solidFill>
                  <a:srgbClr val="000000"/>
                </a:solidFill>
                <a:effectLst/>
                <a:latin typeface="Calibri" panose="020F0502020204030204" pitchFamily="34" charset="0"/>
                <a:ea typeface="Times New Roman" panose="02020603050405020304" pitchFamily="18" charset="0"/>
              </a:rPr>
              <a:t>och </a:t>
            </a:r>
            <a:r>
              <a:rPr lang="en-US" sz="2400" u="sng" dirty="0">
                <a:solidFill>
                  <a:srgbClr val="000000"/>
                </a:solidFill>
                <a:effectLst/>
                <a:latin typeface="Calibri" panose="020F0502020204030204" pitchFamily="34" charset="0"/>
                <a:ea typeface="Times New Roman" panose="02020603050405020304" pitchFamily="18" charset="0"/>
              </a:rPr>
              <a:t>läkemedel</a:t>
            </a:r>
            <a:r>
              <a:rPr lang="en-US" sz="2400" dirty="0">
                <a:solidFill>
                  <a:srgbClr val="000000"/>
                </a:solidFill>
                <a:effectLst/>
                <a:latin typeface="Calibri" panose="020F0502020204030204" pitchFamily="34" charset="0"/>
                <a:ea typeface="Times New Roman" panose="02020603050405020304" pitchFamily="18" charset="0"/>
              </a:rPr>
              <a:t>, </a:t>
            </a:r>
            <a:r>
              <a:rPr lang="en-US" sz="2400" u="sng" dirty="0">
                <a:solidFill>
                  <a:srgbClr val="000000"/>
                </a:solidFill>
                <a:effectLst/>
                <a:latin typeface="Calibri" panose="020F0502020204030204" pitchFamily="34" charset="0"/>
                <a:ea typeface="Times New Roman" panose="02020603050405020304" pitchFamily="18" charset="0"/>
              </a:rPr>
              <a:t>livsmedel </a:t>
            </a:r>
            <a:r>
              <a:rPr lang="en-US" sz="2400" dirty="0">
                <a:solidFill>
                  <a:srgbClr val="000000"/>
                </a:solidFill>
                <a:effectLst/>
                <a:latin typeface="Calibri" panose="020F0502020204030204" pitchFamily="34" charset="0"/>
                <a:ea typeface="Times New Roman" panose="02020603050405020304" pitchFamily="18" charset="0"/>
              </a:rPr>
              <a:t>och </a:t>
            </a:r>
            <a:r>
              <a:rPr lang="en-US" sz="2400" u="sng" dirty="0">
                <a:solidFill>
                  <a:srgbClr val="000000"/>
                </a:solidFill>
                <a:effectLst/>
                <a:latin typeface="Calibri" panose="020F0502020204030204" pitchFamily="34" charset="0"/>
                <a:ea typeface="Times New Roman" panose="02020603050405020304" pitchFamily="18" charset="0"/>
              </a:rPr>
              <a:t>drycker</a:t>
            </a:r>
            <a:r>
              <a:rPr lang="en-US" sz="2400" dirty="0">
                <a:solidFill>
                  <a:srgbClr val="000000"/>
                </a:solidFill>
                <a:effectLst/>
                <a:latin typeface="Calibri" panose="020F0502020204030204" pitchFamily="34" charset="0"/>
                <a:ea typeface="Times New Roman" panose="02020603050405020304" pitchFamily="18" charset="0"/>
              </a:rPr>
              <a:t>, </a:t>
            </a:r>
            <a:r>
              <a:rPr lang="en-US" sz="2400" u="sng" dirty="0">
                <a:solidFill>
                  <a:srgbClr val="000000"/>
                </a:solidFill>
                <a:effectLst/>
                <a:latin typeface="Calibri" panose="020F0502020204030204" pitchFamily="34" charset="0"/>
                <a:ea typeface="Times New Roman" panose="02020603050405020304" pitchFamily="18" charset="0"/>
              </a:rPr>
              <a:t>energi </a:t>
            </a:r>
            <a:r>
              <a:rPr lang="en-US" sz="2400" dirty="0">
                <a:solidFill>
                  <a:srgbClr val="000000"/>
                </a:solidFill>
                <a:effectLst/>
                <a:latin typeface="Calibri" panose="020F0502020204030204" pitchFamily="34" charset="0"/>
                <a:ea typeface="Times New Roman" panose="02020603050405020304" pitchFamily="18" charset="0"/>
              </a:rPr>
              <a:t>samt </a:t>
            </a:r>
            <a:r>
              <a:rPr lang="en-US" sz="2400" u="sng" dirty="0">
                <a:solidFill>
                  <a:srgbClr val="000000"/>
                </a:solidFill>
                <a:effectLst/>
                <a:latin typeface="Calibri" panose="020F0502020204030204" pitchFamily="34" charset="0"/>
                <a:ea typeface="Times New Roman" panose="02020603050405020304" pitchFamily="18" charset="0"/>
              </a:rPr>
              <a:t>avfallshantering.</a:t>
            </a:r>
            <a:endParaRPr lang="it-IT" sz="2400" u="sng" dirty="0"/>
          </a:p>
        </p:txBody>
      </p:sp>
    </p:spTree>
    <p:extLst>
      <p:ext uri="{BB962C8B-B14F-4D97-AF65-F5344CB8AC3E}">
        <p14:creationId xmlns:p14="http://schemas.microsoft.com/office/powerpoint/2010/main" val="335696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n-US" sz="4400" dirty="0"/>
              <a:t>Bioekonomi</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a:xfrm>
            <a:off x="838200" y="6176963"/>
            <a:ext cx="9982200" cy="600074"/>
          </a:xfrm>
        </p:spPr>
        <p:txBody>
          <a:bodyPr/>
          <a:lstStyle/>
          <a:p>
            <a:r>
              <a:rPr lang="en-US" sz="1200" dirty="0">
                <a:solidFill>
                  <a:schemeClr val="bg1">
                    <a:lumMod val="65000"/>
                  </a:schemeClr>
                </a:solidFill>
              </a:rPr>
              <a:t>Modul: Horisontella </a:t>
            </a:r>
            <a:r>
              <a:rPr lang="en-US" sz="1200" dirty="0" err="1">
                <a:solidFill>
                  <a:schemeClr val="bg1">
                    <a:lumMod val="65000"/>
                  </a:schemeClr>
                </a:solidFill>
              </a:rPr>
              <a:t>färdigheter</a:t>
            </a:r>
            <a:r>
              <a:rPr lang="en-US" sz="1200" dirty="0">
                <a:solidFill>
                  <a:schemeClr val="bg1">
                    <a:lumMod val="65000"/>
                  </a:schemeClr>
                </a:solidFill>
              </a:rPr>
              <a:t> / </a:t>
            </a:r>
            <a:r>
              <a:rPr lang="en-US" sz="1200"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TextBox 1">
            <a:extLst>
              <a:ext uri="{FF2B5EF4-FFF2-40B4-BE49-F238E27FC236}">
                <a16:creationId xmlns:a16="http://schemas.microsoft.com/office/drawing/2014/main" id="{EA0F47B8-F058-DC75-E8E0-E2E49CCE35B5}"/>
              </a:ext>
            </a:extLst>
          </p:cNvPr>
          <p:cNvSpPr txBox="1"/>
          <p:nvPr/>
        </p:nvSpPr>
        <p:spPr>
          <a:xfrm>
            <a:off x="838200" y="1740808"/>
            <a:ext cx="5989320" cy="1938992"/>
          </a:xfrm>
          <a:prstGeom prst="rect">
            <a:avLst/>
          </a:prstGeom>
          <a:noFill/>
        </p:spPr>
        <p:txBody>
          <a:bodyPr wrap="square" rtlCol="0">
            <a:spAutoFit/>
          </a:bodyPr>
          <a:lstStyle/>
          <a:p>
            <a:r>
              <a:rPr lang="en-US" sz="1800" b="1" i="1" dirty="0">
                <a:solidFill>
                  <a:srgbClr val="000000"/>
                </a:solidFill>
                <a:effectLst/>
                <a:latin typeface="Calibri" panose="020F0502020204030204" pitchFamily="34" charset="0"/>
                <a:ea typeface="Times New Roman" panose="02020603050405020304" pitchFamily="18" charset="0"/>
              </a:rPr>
              <a:t>"</a:t>
            </a:r>
            <a:r>
              <a:rPr lang="en-US" sz="2000" i="1" dirty="0">
                <a:solidFill>
                  <a:srgbClr val="000000"/>
                </a:solidFill>
                <a:effectLst/>
                <a:latin typeface="Calibri" panose="020F0502020204030204" pitchFamily="34" charset="0"/>
                <a:ea typeface="Times New Roman" panose="02020603050405020304" pitchFamily="18" charset="0"/>
              </a:rPr>
              <a:t>produktion, användning och bevarande av biologiska resurser, inklusive relaterad kunskap, vetenskap, teknik och innovation för att tillhandahålla information, produkter, processer och tjänster till alla ekonomiska sektorer i syfte att gå mot en hållbar ekonomi</a:t>
            </a:r>
            <a:r>
              <a:rPr lang="en-US" sz="2000" dirty="0">
                <a:solidFill>
                  <a:srgbClr val="000000"/>
                </a:solidFill>
                <a:effectLst/>
                <a:latin typeface="Calibri" panose="020F0502020204030204" pitchFamily="34" charset="0"/>
                <a:ea typeface="Times New Roman" panose="02020603050405020304" pitchFamily="18" charset="0"/>
              </a:rPr>
              <a:t>" (FAO, 2022).</a:t>
            </a:r>
            <a:endParaRPr lang="en-GB" sz="2000" dirty="0"/>
          </a:p>
        </p:txBody>
      </p:sp>
      <p:sp>
        <p:nvSpPr>
          <p:cNvPr id="3" name="TextBox 2">
            <a:extLst>
              <a:ext uri="{FF2B5EF4-FFF2-40B4-BE49-F238E27FC236}">
                <a16:creationId xmlns:a16="http://schemas.microsoft.com/office/drawing/2014/main" id="{46BF5756-F86D-B85E-19A6-2993399F6FB5}"/>
              </a:ext>
            </a:extLst>
          </p:cNvPr>
          <p:cNvSpPr txBox="1"/>
          <p:nvPr/>
        </p:nvSpPr>
        <p:spPr>
          <a:xfrm>
            <a:off x="838200" y="4058803"/>
            <a:ext cx="5882640" cy="1323439"/>
          </a:xfrm>
          <a:prstGeom prst="rect">
            <a:avLst/>
          </a:prstGeom>
          <a:noFill/>
        </p:spPr>
        <p:txBody>
          <a:bodyPr wrap="square" rtlCol="0">
            <a:spAutoFit/>
          </a:bodyPr>
          <a:lstStyle/>
          <a:p>
            <a:r>
              <a:rPr lang="en-US" sz="1800" b="1" i="1" dirty="0">
                <a:solidFill>
                  <a:srgbClr val="000000"/>
                </a:solidFill>
                <a:effectLst/>
                <a:latin typeface="Calibri" panose="020F0502020204030204" pitchFamily="34" charset="0"/>
                <a:ea typeface="Times New Roman" panose="02020603050405020304" pitchFamily="18" charset="0"/>
              </a:rPr>
              <a:t>"</a:t>
            </a:r>
            <a:r>
              <a:rPr lang="en-US" sz="2000" i="1" dirty="0">
                <a:effectLst/>
                <a:latin typeface="Calibri" panose="020F0502020204030204" pitchFamily="34" charset="0"/>
                <a:ea typeface="Times New Roman" panose="02020603050405020304" pitchFamily="18" charset="0"/>
              </a:rPr>
              <a:t>Användning av förnybara biologiska resurser från land och hav, såsom grödor, skogar, fisk, djur och mikroorganismer för att producera livsmedel, material och energi</a:t>
            </a:r>
            <a:r>
              <a:rPr lang="en-US" sz="2000" dirty="0">
                <a:solidFill>
                  <a:srgbClr val="000000"/>
                </a:solidFill>
                <a:effectLst/>
                <a:latin typeface="Calibri" panose="020F0502020204030204" pitchFamily="34" charset="0"/>
                <a:ea typeface="Times New Roman" panose="02020603050405020304" pitchFamily="18" charset="0"/>
              </a:rPr>
              <a:t>" (EC, 2018).</a:t>
            </a:r>
            <a:endParaRPr lang="en-GB" sz="2000" dirty="0"/>
          </a:p>
        </p:txBody>
      </p:sp>
      <p:pic>
        <p:nvPicPr>
          <p:cNvPr id="2050" name="Εικόνα 49" descr="20201119-bioweconomy.png">
            <a:extLst>
              <a:ext uri="{FF2B5EF4-FFF2-40B4-BE49-F238E27FC236}">
                <a16:creationId xmlns:a16="http://schemas.microsoft.com/office/drawing/2014/main" id="{8C60604F-795B-759D-8C88-EF383CD20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520" y="695139"/>
            <a:ext cx="5471160" cy="5190050"/>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36">
            <a:extLst>
              <a:ext uri="{FF2B5EF4-FFF2-40B4-BE49-F238E27FC236}">
                <a16:creationId xmlns:a16="http://schemas.microsoft.com/office/drawing/2014/main" id="{695064DF-D171-A96E-1FA5-02DDA6EAC60E}"/>
              </a:ext>
            </a:extLst>
          </p:cNvPr>
          <p:cNvSpPr txBox="1"/>
          <p:nvPr/>
        </p:nvSpPr>
        <p:spPr>
          <a:xfrm>
            <a:off x="9083040" y="5439057"/>
            <a:ext cx="1234440" cy="43815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effectLst/>
                <a:latin typeface="Calibri" panose="020F0502020204030204" pitchFamily="34" charset="0"/>
                <a:ea typeface="Times New Roman" panose="02020603050405020304" pitchFamily="18" charset="0"/>
              </a:rPr>
              <a:t>(</a:t>
            </a:r>
            <a:r>
              <a:rPr lang="en-GB" u="sng" dirty="0">
                <a:solidFill>
                  <a:srgbClr val="0000FF"/>
                </a:solidFill>
                <a:effectLst/>
                <a:latin typeface="Calibri" panose="020F0502020204030204" pitchFamily="34" charset="0"/>
                <a:ea typeface="Times New Roman" panose="02020603050405020304" pitchFamily="18" charset="0"/>
                <a:hlinkClick r:id="rId3"/>
              </a:rPr>
              <a:t>Källa</a:t>
            </a:r>
            <a:r>
              <a:rPr lang="en-GB" dirty="0">
                <a:effectLst/>
                <a:latin typeface="Calibri" panose="020F0502020204030204" pitchFamily="34" charset="0"/>
                <a:ea typeface="Times New Roman" panose="02020603050405020304" pitchFamily="18" charset="0"/>
              </a:rPr>
              <a:t>)</a:t>
            </a:r>
            <a:endParaRPr lang="en-GB"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6728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fontScale="90000"/>
          </a:bodyPr>
          <a:lstStyle/>
          <a:p>
            <a:r>
              <a:rPr lang="en-US" dirty="0"/>
              <a:t>Koppling till 17 globala mål för hållbar utveckling</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pic>
        <p:nvPicPr>
          <p:cNvPr id="4" name="Εικόνα 23" descr="Everything you need to know about the Bioeconomy - incd pentru ştiinţe  biologice bucurești">
            <a:extLst>
              <a:ext uri="{FF2B5EF4-FFF2-40B4-BE49-F238E27FC236}">
                <a16:creationId xmlns:a16="http://schemas.microsoft.com/office/drawing/2014/main" id="{C862A25E-3623-C39A-CD49-E6AAEA9996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042" y="2041297"/>
            <a:ext cx="5139758" cy="3195938"/>
          </a:xfrm>
          <a:prstGeom prst="rect">
            <a:avLst/>
          </a:prstGeom>
          <a:noFill/>
          <a:ln>
            <a:noFill/>
          </a:ln>
        </p:spPr>
      </p:pic>
      <p:sp>
        <p:nvSpPr>
          <p:cNvPr id="12" name="Πλαίσιο κειμένου 1250091200">
            <a:extLst>
              <a:ext uri="{FF2B5EF4-FFF2-40B4-BE49-F238E27FC236}">
                <a16:creationId xmlns:a16="http://schemas.microsoft.com/office/drawing/2014/main" id="{AAB48499-F2FC-C4FE-FBD9-5F7D501A146D}"/>
              </a:ext>
            </a:extLst>
          </p:cNvPr>
          <p:cNvSpPr txBox="1"/>
          <p:nvPr/>
        </p:nvSpPr>
        <p:spPr>
          <a:xfrm>
            <a:off x="7971439" y="5447502"/>
            <a:ext cx="913482" cy="3708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u="none" strike="noStrike"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Källa</a:t>
            </a:r>
            <a:r>
              <a:rPr lang="en-US" sz="1000" i="1"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47A7A7E6-FBCC-E37A-8A1D-F9CE72E90A3E}"/>
              </a:ext>
            </a:extLst>
          </p:cNvPr>
          <p:cNvSpPr txBox="1"/>
          <p:nvPr/>
        </p:nvSpPr>
        <p:spPr>
          <a:xfrm>
            <a:off x="579119" y="1929646"/>
            <a:ext cx="5139757" cy="4647426"/>
          </a:xfrm>
          <a:prstGeom prst="rect">
            <a:avLst/>
          </a:prstGeom>
          <a:noFill/>
        </p:spPr>
        <p:txBody>
          <a:bodyPr wrap="square" rtlCol="0">
            <a:spAutoFit/>
          </a:bodyPr>
          <a:lstStyle/>
          <a:p>
            <a:pPr algn="just"/>
            <a:r>
              <a:rPr lang="en-GB" sz="2000" dirty="0"/>
              <a:t>Bioekonomi: </a:t>
            </a:r>
          </a:p>
          <a:p>
            <a:pPr algn="just"/>
            <a:endParaRPr lang="en-GB" dirty="0"/>
          </a:p>
          <a:p>
            <a:pPr marL="285750" indent="-285750" algn="just">
              <a:buFont typeface="Wingdings" panose="05000000000000000000" pitchFamily="2" charset="2"/>
              <a:buChar char="§"/>
            </a:pPr>
            <a:r>
              <a:rPr lang="en-GB" sz="2000" dirty="0"/>
              <a:t>syftar till att utrota fattigdom, eliminera hunger och minska ojämlikheter</a:t>
            </a:r>
          </a:p>
          <a:p>
            <a:pPr marL="285750" indent="-285750" algn="just">
              <a:buFont typeface="Wingdings" panose="05000000000000000000" pitchFamily="2" charset="2"/>
              <a:buChar char="§"/>
            </a:pPr>
            <a:r>
              <a:rPr lang="en-US" sz="2000" dirty="0">
                <a:solidFill>
                  <a:srgbClr val="000000"/>
                </a:solidFill>
                <a:effectLst/>
                <a:ea typeface="Times New Roman" panose="02020603050405020304" pitchFamily="18" charset="0"/>
              </a:rPr>
              <a:t>relaterar till målen om rent vatten och sanitet, hållbara städer och samhällen samt ansvarsfull konsumtion och produktion</a:t>
            </a:r>
          </a:p>
          <a:p>
            <a:pPr marL="285750" indent="-285750" algn="just">
              <a:buFont typeface="Wingdings" panose="05000000000000000000" pitchFamily="2" charset="2"/>
              <a:buChar char="§"/>
            </a:pPr>
            <a:r>
              <a:rPr lang="en-US" sz="2000" dirty="0">
                <a:solidFill>
                  <a:srgbClr val="000000"/>
                </a:solidFill>
                <a:effectLst/>
                <a:ea typeface="Times New Roman" panose="02020603050405020304" pitchFamily="18" charset="0"/>
              </a:rPr>
              <a:t>bidrar till hållbar industri och infrastruktur samt till främjande av ekonomisk tillväxt</a:t>
            </a:r>
          </a:p>
          <a:p>
            <a:pPr marL="285750" indent="-285750" algn="just">
              <a:buFont typeface="Wingdings" panose="05000000000000000000" pitchFamily="2" charset="2"/>
              <a:buChar char="§"/>
            </a:pPr>
            <a:r>
              <a:rPr lang="en-GB" sz="2000" dirty="0">
                <a:solidFill>
                  <a:srgbClr val="000000"/>
                </a:solidFill>
                <a:effectLst/>
                <a:ea typeface="Times New Roman" panose="02020603050405020304" pitchFamily="18" charset="0"/>
              </a:rPr>
              <a:t>främjar hälsa och välbefinnande samt klimatåtgärder, vilket gynnar ekosystemets liv totalt sett. </a:t>
            </a:r>
            <a:endParaRPr lang="en-US" sz="2000" dirty="0">
              <a:solidFill>
                <a:srgbClr val="000000"/>
              </a:solidFill>
              <a:effectLst/>
              <a:ea typeface="Times New Roman" panose="02020603050405020304" pitchFamily="18" charset="0"/>
            </a:endParaRPr>
          </a:p>
          <a:p>
            <a:pPr marL="285750" indent="-285750" algn="just">
              <a:buFont typeface="Wingdings" panose="05000000000000000000" pitchFamily="2" charset="2"/>
              <a:buChar char="§"/>
            </a:pPr>
            <a:endParaRPr lang="en-GB" dirty="0"/>
          </a:p>
        </p:txBody>
      </p:sp>
    </p:spTree>
    <p:extLst>
      <p:ext uri="{BB962C8B-B14F-4D97-AF65-F5344CB8AC3E}">
        <p14:creationId xmlns:p14="http://schemas.microsoft.com/office/powerpoint/2010/main" val="63231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a:bodyPr>
          <a:lstStyle/>
          <a:p>
            <a:r>
              <a:rPr lang="en-US" sz="4400" dirty="0"/>
              <a:t>Förhållandet till grön ekonomi</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13</a:t>
            </a:fld>
            <a:endParaRPr lang="en-US" dirty="0"/>
          </a:p>
        </p:txBody>
      </p:sp>
      <p:sp>
        <p:nvSpPr>
          <p:cNvPr id="2" name="TextBox 1">
            <a:extLst>
              <a:ext uri="{FF2B5EF4-FFF2-40B4-BE49-F238E27FC236}">
                <a16:creationId xmlns:a16="http://schemas.microsoft.com/office/drawing/2014/main" id="{162488FB-2F46-E031-F3FA-01A31337F195}"/>
              </a:ext>
            </a:extLst>
          </p:cNvPr>
          <p:cNvSpPr txBox="1"/>
          <p:nvPr/>
        </p:nvSpPr>
        <p:spPr>
          <a:xfrm>
            <a:off x="838200" y="1543929"/>
            <a:ext cx="5996940" cy="400110"/>
          </a:xfrm>
          <a:prstGeom prst="rect">
            <a:avLst/>
          </a:prstGeom>
          <a:noFill/>
        </p:spPr>
        <p:txBody>
          <a:bodyPr wrap="square" rtlCol="0">
            <a:spAutoFit/>
          </a:bodyPr>
          <a:lstStyle/>
          <a:p>
            <a:r>
              <a:rPr lang="en-US" sz="2000" dirty="0"/>
              <a:t>Hållbarhet är en del av den bredare gröna ekonomin</a:t>
            </a:r>
            <a:r>
              <a:rPr lang="en-US" dirty="0"/>
              <a:t>.</a:t>
            </a:r>
            <a:endParaRPr lang="en-GB" dirty="0"/>
          </a:p>
        </p:txBody>
      </p:sp>
      <p:sp>
        <p:nvSpPr>
          <p:cNvPr id="3" name="TextBox 2">
            <a:extLst>
              <a:ext uri="{FF2B5EF4-FFF2-40B4-BE49-F238E27FC236}">
                <a16:creationId xmlns:a16="http://schemas.microsoft.com/office/drawing/2014/main" id="{BDF4BB91-B56D-0240-8C64-960BF58568E5}"/>
              </a:ext>
            </a:extLst>
          </p:cNvPr>
          <p:cNvSpPr txBox="1"/>
          <p:nvPr/>
        </p:nvSpPr>
        <p:spPr>
          <a:xfrm>
            <a:off x="775663" y="2121301"/>
            <a:ext cx="9572297" cy="707886"/>
          </a:xfrm>
          <a:prstGeom prst="rect">
            <a:avLst/>
          </a:prstGeom>
          <a:noFill/>
        </p:spPr>
        <p:txBody>
          <a:bodyPr wrap="square" rtlCol="0">
            <a:spAutoFit/>
          </a:bodyPr>
          <a:lstStyle/>
          <a:p>
            <a:pPr algn="just"/>
            <a:r>
              <a:rPr lang="en-US" sz="2000" dirty="0">
                <a:effectLst/>
                <a:latin typeface="Calibri" panose="020F0502020204030204" pitchFamily="34" charset="0"/>
                <a:ea typeface="Times New Roman" panose="02020603050405020304" pitchFamily="18" charset="0"/>
              </a:rPr>
              <a:t>Den gröna ekonomin strävar efter att vara miljömedveten, resurseffektiv och socialt inkluderande (FN:s </a:t>
            </a:r>
            <a:r>
              <a:rPr lang="en-US" sz="2000" dirty="0" err="1">
                <a:effectLst/>
                <a:latin typeface="Calibri" panose="020F0502020204030204" pitchFamily="34" charset="0"/>
                <a:ea typeface="Times New Roman" panose="02020603050405020304" pitchFamily="18" charset="0"/>
              </a:rPr>
              <a:t>miljöprogram</a:t>
            </a:r>
            <a:r>
              <a:rPr lang="en-US" sz="2000" dirty="0">
                <a:effectLst/>
                <a:latin typeface="Calibri" panose="020F0502020204030204" pitchFamily="34" charset="0"/>
                <a:ea typeface="Times New Roman" panose="02020603050405020304" pitchFamily="18" charset="0"/>
              </a:rPr>
              <a:t>, 2022)</a:t>
            </a:r>
            <a:endParaRPr lang="en-GB" sz="2000" dirty="0"/>
          </a:p>
        </p:txBody>
      </p:sp>
      <p:sp>
        <p:nvSpPr>
          <p:cNvPr id="9" name="TextBox 8">
            <a:extLst>
              <a:ext uri="{FF2B5EF4-FFF2-40B4-BE49-F238E27FC236}">
                <a16:creationId xmlns:a16="http://schemas.microsoft.com/office/drawing/2014/main" id="{53B8FDC4-D990-23F5-F79C-EF071DCF6757}"/>
              </a:ext>
            </a:extLst>
          </p:cNvPr>
          <p:cNvSpPr txBox="1"/>
          <p:nvPr/>
        </p:nvSpPr>
        <p:spPr>
          <a:xfrm>
            <a:off x="6930718" y="3255050"/>
            <a:ext cx="4282440" cy="3108543"/>
          </a:xfrm>
          <a:prstGeom prst="rect">
            <a:avLst/>
          </a:prstGeom>
          <a:noFill/>
        </p:spPr>
        <p:txBody>
          <a:bodyPr wrap="square" rtlCol="0">
            <a:spAutoFit/>
          </a:bodyPr>
          <a:lstStyle/>
          <a:p>
            <a:r>
              <a:rPr lang="en-US" sz="2400" dirty="0"/>
              <a:t>Drivs av investeringar i:</a:t>
            </a:r>
          </a:p>
          <a:p>
            <a:pPr marL="342900" lvl="0" indent="-342900" algn="just">
              <a:buFont typeface="Symbol" panose="05050102010706020507" pitchFamily="18" charset="2"/>
              <a:buChar char=""/>
            </a:pPr>
            <a:r>
              <a:rPr lang="en-US" sz="2200" dirty="0">
                <a:solidFill>
                  <a:srgbClr val="000000"/>
                </a:solidFill>
                <a:effectLst/>
                <a:ea typeface="Times New Roman" panose="02020603050405020304" pitchFamily="18" charset="0"/>
              </a:rPr>
              <a:t>Koldioxideffektiv infrastruktur</a:t>
            </a:r>
            <a:endParaRPr lang="en-GB" sz="2200" dirty="0">
              <a:effectLst/>
              <a:ea typeface="Times New Roman" panose="02020603050405020304" pitchFamily="18" charset="0"/>
            </a:endParaRPr>
          </a:p>
          <a:p>
            <a:pPr marL="342900" lvl="0" indent="-342900" algn="just">
              <a:buFont typeface="Symbol" panose="05050102010706020507" pitchFamily="18" charset="2"/>
              <a:buChar char=""/>
            </a:pPr>
            <a:r>
              <a:rPr lang="en-US" sz="2200" dirty="0">
                <a:solidFill>
                  <a:srgbClr val="000000"/>
                </a:solidFill>
                <a:effectLst/>
                <a:ea typeface="Times New Roman" panose="02020603050405020304" pitchFamily="18" charset="0"/>
              </a:rPr>
              <a:t>Sysselsättningsmöjligheter inom hållbara sektorer</a:t>
            </a:r>
          </a:p>
          <a:p>
            <a:pPr marL="342900" lvl="0" indent="-342900" algn="just">
              <a:buFont typeface="Symbol" panose="05050102010706020507" pitchFamily="18" charset="2"/>
              <a:buChar char=""/>
            </a:pPr>
            <a:r>
              <a:rPr lang="en-US" sz="2200" dirty="0">
                <a:effectLst/>
                <a:ea typeface="Times New Roman" panose="02020603050405020304" pitchFamily="18" charset="0"/>
              </a:rPr>
              <a:t>Förbättrad energi- och resurseffektivitet</a:t>
            </a:r>
          </a:p>
          <a:p>
            <a:pPr marL="342900" lvl="0" indent="-342900" algn="just">
              <a:buFont typeface="Symbol" panose="05050102010706020507" pitchFamily="18" charset="2"/>
              <a:buChar char=""/>
            </a:pPr>
            <a:r>
              <a:rPr lang="en-US" sz="2200" dirty="0"/>
              <a:t>Bevarande av biologisk mångfald och ekosystem för att förhindra förlust</a:t>
            </a:r>
          </a:p>
          <a:p>
            <a:endParaRPr lang="en-GB" dirty="0"/>
          </a:p>
        </p:txBody>
      </p:sp>
      <p:pic>
        <p:nvPicPr>
          <p:cNvPr id="14" name="Picture 13" descr="A green logo with a sun and wind turbines&#10;&#10;Description automatically generated">
            <a:extLst>
              <a:ext uri="{FF2B5EF4-FFF2-40B4-BE49-F238E27FC236}">
                <a16:creationId xmlns:a16="http://schemas.microsoft.com/office/drawing/2014/main" id="{F779489D-70BF-AFD0-AEE8-B2609F30D8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8681" y="3045643"/>
            <a:ext cx="5668627" cy="2838708"/>
          </a:xfrm>
          <a:prstGeom prst="rect">
            <a:avLst/>
          </a:prstGeom>
        </p:spPr>
      </p:pic>
      <p:sp>
        <p:nvSpPr>
          <p:cNvPr id="15" name="TextBox 14">
            <a:extLst>
              <a:ext uri="{FF2B5EF4-FFF2-40B4-BE49-F238E27FC236}">
                <a16:creationId xmlns:a16="http://schemas.microsoft.com/office/drawing/2014/main" id="{E589E543-4562-366A-62E9-B022853C219C}"/>
              </a:ext>
            </a:extLst>
          </p:cNvPr>
          <p:cNvSpPr txBox="1"/>
          <p:nvPr/>
        </p:nvSpPr>
        <p:spPr>
          <a:xfrm>
            <a:off x="1230958" y="6093604"/>
            <a:ext cx="5086350" cy="230832"/>
          </a:xfrm>
          <a:prstGeom prst="rect">
            <a:avLst/>
          </a:prstGeom>
          <a:noFill/>
        </p:spPr>
        <p:txBody>
          <a:bodyPr wrap="square" rtlCol="0">
            <a:spAutoFit/>
          </a:bodyPr>
          <a:lstStyle/>
          <a:p>
            <a:r>
              <a:rPr lang="en-GB" sz="900">
                <a:hlinkClick r:id="rId3" tooltip="https://www.architetturaecosostenibile.it/argomenti/tag/green-economy"/>
              </a:rPr>
              <a:t>Detta foto </a:t>
            </a:r>
            <a:r>
              <a:rPr lang="en-GB" sz="900"/>
              <a:t>av Okänd författare är licensierat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124326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a:xfrm>
            <a:off x="838200" y="909637"/>
            <a:ext cx="10515600" cy="1009651"/>
          </a:xfrm>
        </p:spPr>
        <p:txBody>
          <a:bodyPr>
            <a:normAutofit/>
          </a:bodyPr>
          <a:lstStyle/>
          <a:p>
            <a:r>
              <a:rPr lang="en-US" dirty="0"/>
              <a:t>Cirkulär ekonomi</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14</a:t>
            </a:fld>
            <a:endParaRPr lang="en-US" dirty="0"/>
          </a:p>
        </p:txBody>
      </p:sp>
      <p:sp>
        <p:nvSpPr>
          <p:cNvPr id="4" name="TextBox 3">
            <a:extLst>
              <a:ext uri="{FF2B5EF4-FFF2-40B4-BE49-F238E27FC236}">
                <a16:creationId xmlns:a16="http://schemas.microsoft.com/office/drawing/2014/main" id="{C2BCC845-E15C-0279-B961-56E83117E8E0}"/>
              </a:ext>
            </a:extLst>
          </p:cNvPr>
          <p:cNvSpPr txBox="1"/>
          <p:nvPr/>
        </p:nvSpPr>
        <p:spPr>
          <a:xfrm>
            <a:off x="838200" y="2087880"/>
            <a:ext cx="6492240" cy="433965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effectLst/>
                <a:ea typeface="Times New Roman" panose="02020603050405020304" pitchFamily="18" charset="0"/>
              </a:rPr>
              <a:t>Innebär att produkter och material återanvänds och återvinns så länge som möjligt.</a:t>
            </a:r>
          </a:p>
          <a:p>
            <a:pPr marL="342900" indent="-342900">
              <a:buFont typeface="Wingdings" panose="05000000000000000000" pitchFamily="2" charset="2"/>
              <a:buChar char="Ø"/>
            </a:pPr>
            <a:endParaRPr lang="en-US" sz="2000" dirty="0">
              <a:effectLst/>
              <a:ea typeface="Times New Roman" panose="02020603050405020304" pitchFamily="18" charset="0"/>
            </a:endParaRPr>
          </a:p>
          <a:p>
            <a:pPr marL="342900" indent="-342900">
              <a:buFont typeface="Wingdings" panose="05000000000000000000" pitchFamily="2" charset="2"/>
              <a:buChar char="Ø"/>
            </a:pPr>
            <a:r>
              <a:rPr lang="en-US" sz="2000" dirty="0">
                <a:effectLst/>
                <a:ea typeface="Times New Roman" panose="02020603050405020304" pitchFamily="18" charset="0"/>
              </a:rPr>
              <a:t>Främjar hållbarhet genom att maximera användningen av befintliga produkter och material under hela deras livscykel</a:t>
            </a:r>
          </a:p>
          <a:p>
            <a:endParaRPr lang="en-US" sz="2000" dirty="0"/>
          </a:p>
          <a:p>
            <a:pPr marL="342900" lvl="0" indent="-342900" algn="just">
              <a:buFont typeface="Wingdings" panose="05000000000000000000" pitchFamily="2" charset="2"/>
              <a:buChar char="Ø"/>
            </a:pPr>
            <a:r>
              <a:rPr lang="en-US" sz="2000" dirty="0">
                <a:solidFill>
                  <a:srgbClr val="000000"/>
                </a:solidFill>
                <a:effectLst/>
                <a:ea typeface="Times New Roman" panose="02020603050405020304" pitchFamily="18" charset="0"/>
              </a:rPr>
              <a:t>Minskar utvinningen av material från jorden,</a:t>
            </a:r>
          </a:p>
          <a:p>
            <a:pPr marL="342900" lvl="0" indent="-342900" algn="just">
              <a:spcAft>
                <a:spcPts val="1200"/>
              </a:spcAft>
              <a:buFont typeface="Wingdings" panose="05000000000000000000" pitchFamily="2" charset="2"/>
              <a:buChar char="Ø"/>
            </a:pPr>
            <a:endParaRPr lang="en-GB" sz="2000" dirty="0">
              <a:ea typeface="Times New Roman" panose="02020603050405020304" pitchFamily="18" charset="0"/>
            </a:endParaRPr>
          </a:p>
          <a:p>
            <a:pPr marL="342900" lvl="0" indent="-342900" algn="just">
              <a:spcAft>
                <a:spcPts val="1200"/>
              </a:spcAft>
              <a:buFont typeface="Wingdings" panose="05000000000000000000" pitchFamily="2" charset="2"/>
              <a:buChar char="Ø"/>
            </a:pPr>
            <a:r>
              <a:rPr lang="en-US" sz="2000" dirty="0">
                <a:solidFill>
                  <a:srgbClr val="000000"/>
                </a:solidFill>
                <a:effectLst/>
                <a:ea typeface="Times New Roman" panose="02020603050405020304" pitchFamily="18" charset="0"/>
              </a:rPr>
              <a:t>Garanterar tillräckligt med material för att försörja framtida generationer genom att använda befintliga produkter till fullo</a:t>
            </a:r>
            <a:endParaRPr lang="en-GB" sz="2000" dirty="0">
              <a:effectLst/>
              <a:ea typeface="Times New Roman" panose="02020603050405020304" pitchFamily="18" charset="0"/>
            </a:endParaRPr>
          </a:p>
          <a:p>
            <a:endParaRPr lang="en-US" dirty="0">
              <a:latin typeface="Calibri" panose="020F0502020204030204" pitchFamily="34" charset="0"/>
            </a:endParaRPr>
          </a:p>
          <a:p>
            <a:endParaRPr lang="en-GB" dirty="0"/>
          </a:p>
        </p:txBody>
      </p:sp>
      <p:graphicFrame>
        <p:nvGraphicFramePr>
          <p:cNvPr id="8" name="Diagram 7">
            <a:extLst>
              <a:ext uri="{FF2B5EF4-FFF2-40B4-BE49-F238E27FC236}">
                <a16:creationId xmlns:a16="http://schemas.microsoft.com/office/drawing/2014/main" id="{E226FFF6-F26E-C978-3857-ACE851DA6283}"/>
              </a:ext>
            </a:extLst>
          </p:cNvPr>
          <p:cNvGraphicFramePr/>
          <p:nvPr>
            <p:extLst>
              <p:ext uri="{D42A27DB-BD31-4B8C-83A1-F6EECF244321}">
                <p14:modId xmlns:p14="http://schemas.microsoft.com/office/powerpoint/2010/main" val="380996707"/>
              </p:ext>
            </p:extLst>
          </p:nvPr>
        </p:nvGraphicFramePr>
        <p:xfrm>
          <a:off x="7613332" y="2336330"/>
          <a:ext cx="3207068" cy="3223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77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41DA-E258-C077-7B10-544D7937E774}"/>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750F123-B68B-9F68-AE76-89D322FFD3E3}"/>
              </a:ext>
            </a:extLst>
          </p:cNvPr>
          <p:cNvSpPr>
            <a:spLocks noGrp="1"/>
          </p:cNvSpPr>
          <p:nvPr>
            <p:ph type="title"/>
          </p:nvPr>
        </p:nvSpPr>
        <p:spPr>
          <a:xfrm>
            <a:off x="838200" y="735807"/>
            <a:ext cx="10515600" cy="1009651"/>
          </a:xfrm>
        </p:spPr>
        <p:txBody>
          <a:bodyPr>
            <a:normAutofit/>
          </a:bodyPr>
          <a:lstStyle/>
          <a:p>
            <a:r>
              <a:rPr lang="en-US" dirty="0"/>
              <a:t>Övergång till en cirkulär ekonomi</a:t>
            </a:r>
            <a:endParaRPr lang="en-GB" dirty="0"/>
          </a:p>
        </p:txBody>
      </p:sp>
      <p:sp>
        <p:nvSpPr>
          <p:cNvPr id="5" name="Segnaposto piè di pagina 4">
            <a:extLst>
              <a:ext uri="{FF2B5EF4-FFF2-40B4-BE49-F238E27FC236}">
                <a16:creationId xmlns:a16="http://schemas.microsoft.com/office/drawing/2014/main" id="{4FE4F61C-9807-79DC-ECEF-601C58D4D6E1}"/>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2382BA7C-F31A-7137-A143-BA3A1B552D7A}"/>
              </a:ext>
            </a:extLst>
          </p:cNvPr>
          <p:cNvSpPr>
            <a:spLocks noGrp="1"/>
          </p:cNvSpPr>
          <p:nvPr>
            <p:ph type="sldNum" sz="quarter" idx="11"/>
          </p:nvPr>
        </p:nvSpPr>
        <p:spPr/>
        <p:txBody>
          <a:bodyPr/>
          <a:lstStyle/>
          <a:p>
            <a:fld id="{519954A3-9DFD-4C44-94BA-B95130A3BA1C}" type="slidenum">
              <a:rPr lang="en-US" smtClean="0"/>
              <a:t>15</a:t>
            </a:fld>
            <a:endParaRPr lang="en-US" dirty="0"/>
          </a:p>
        </p:txBody>
      </p:sp>
      <p:pic>
        <p:nvPicPr>
          <p:cNvPr id="2" name="Picture 1" descr="A diagram of circular economy and recycling&#10;&#10;Description automatically generated">
            <a:extLst>
              <a:ext uri="{FF2B5EF4-FFF2-40B4-BE49-F238E27FC236}">
                <a16:creationId xmlns:a16="http://schemas.microsoft.com/office/drawing/2014/main" id="{457112A2-E3E7-6D51-FEDA-DA7AECC4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520826"/>
            <a:ext cx="8743924" cy="4295776"/>
          </a:xfrm>
          <a:prstGeom prst="rect">
            <a:avLst/>
          </a:prstGeom>
        </p:spPr>
      </p:pic>
      <p:sp>
        <p:nvSpPr>
          <p:cNvPr id="3" name="Text Box 2">
            <a:extLst>
              <a:ext uri="{FF2B5EF4-FFF2-40B4-BE49-F238E27FC236}">
                <a16:creationId xmlns:a16="http://schemas.microsoft.com/office/drawing/2014/main" id="{8DB4BACC-A88F-D933-9400-0F0E6BC90523}"/>
              </a:ext>
            </a:extLst>
          </p:cNvPr>
          <p:cNvSpPr txBox="1">
            <a:spLocks noChangeArrowheads="1"/>
          </p:cNvSpPr>
          <p:nvPr/>
        </p:nvSpPr>
        <p:spPr bwMode="auto">
          <a:xfrm>
            <a:off x="5106346" y="5816602"/>
            <a:ext cx="1445908" cy="42227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r>
              <a:rPr lang="en-US" sz="1600" b="1" dirty="0">
                <a:solidFill>
                  <a:srgbClr val="1F497D"/>
                </a:solidFill>
                <a:effectLst/>
                <a:latin typeface="Calibri" panose="020F0502020204030204" pitchFamily="34" charset="0"/>
                <a:ea typeface="Times New Roman" panose="02020603050405020304" pitchFamily="18" charset="0"/>
              </a:rPr>
              <a:t> (</a:t>
            </a:r>
            <a:r>
              <a:rPr lang="en-US" sz="1600" b="1" u="sng" dirty="0">
                <a:solidFill>
                  <a:srgbClr val="0000FF"/>
                </a:solidFill>
                <a:effectLst/>
                <a:latin typeface="Calibri" panose="020F0502020204030204" pitchFamily="34" charset="0"/>
                <a:ea typeface="Times New Roman" panose="02020603050405020304" pitchFamily="18" charset="0"/>
                <a:hlinkClick r:id="rId3"/>
              </a:rPr>
              <a:t>Källa</a:t>
            </a:r>
            <a:r>
              <a:rPr lang="en-US" sz="1000" b="1" dirty="0">
                <a:solidFill>
                  <a:srgbClr val="1F497D"/>
                </a:solidFill>
                <a:effectLst/>
                <a:latin typeface="Calibri" panose="020F050202020403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57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nr 2</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16</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n-US" i="1" dirty="0">
                <a:solidFill>
                  <a:srgbClr val="000000"/>
                </a:solidFill>
                <a:latin typeface="Calibri" panose="020F0502020204030204" pitchFamily="34" charset="0"/>
                <a:ea typeface="Calibri" panose="020F0502020204030204" pitchFamily="34" charset="0"/>
              </a:rPr>
              <a:t>Gruppdiskussion</a:t>
            </a:r>
          </a:p>
          <a:p>
            <a:pPr marL="0" indent="0" algn="ctr">
              <a:buNone/>
            </a:pPr>
            <a:r>
              <a:rPr lang="en-US" i="1" dirty="0">
                <a:solidFill>
                  <a:srgbClr val="000000"/>
                </a:solidFill>
                <a:latin typeface="Calibri" panose="020F0502020204030204" pitchFamily="34" charset="0"/>
                <a:ea typeface="Calibri" panose="020F0502020204030204" pitchFamily="34" charset="0"/>
              </a:rPr>
              <a:t>Ge exempel på hur ett företag som är verksamt inom jordbrukssektorn kan anpassa sig till bioekonomins principer och praxis</a:t>
            </a:r>
          </a:p>
        </p:txBody>
      </p:sp>
    </p:spTree>
    <p:extLst>
      <p:ext uri="{BB962C8B-B14F-4D97-AF65-F5344CB8AC3E}">
        <p14:creationId xmlns:p14="http://schemas.microsoft.com/office/powerpoint/2010/main" val="193970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31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83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it-IT" dirty="0"/>
              <a:t>FN:s Agenda 2030 och målen för </a:t>
            </a:r>
            <a:r>
              <a:rPr lang="it-IT" dirty="0" err="1"/>
              <a:t>hållbar </a:t>
            </a:r>
            <a:r>
              <a:rPr lang="it-IT" dirty="0"/>
              <a:t>utveckling (</a:t>
            </a:r>
            <a:r>
              <a:rPr lang="it-IT" dirty="0" err="1"/>
              <a:t>SDG</a:t>
            </a:r>
            <a:r>
              <a:rPr lang="it-IT" dirty="0"/>
              <a:t>)</a:t>
            </a:r>
          </a:p>
          <a:p>
            <a:pPr marL="342900" indent="-342900">
              <a:buFont typeface="+mj-lt"/>
              <a:buAutoNum type="arabicPeriod"/>
            </a:pPr>
            <a:endParaRPr lang="it-IT" dirty="0"/>
          </a:p>
          <a:p>
            <a:pPr marL="342900" indent="-342900">
              <a:buFont typeface="+mj-lt"/>
              <a:buAutoNum type="arabicPeriod"/>
            </a:pPr>
            <a:r>
              <a:rPr lang="it-IT" dirty="0" err="1"/>
              <a:t>Förhållandet mellan målen för hållbar utveckling </a:t>
            </a:r>
            <a:r>
              <a:rPr lang="it-IT" dirty="0"/>
              <a:t>och </a:t>
            </a:r>
            <a:r>
              <a:rPr lang="it-IT" dirty="0" err="1"/>
              <a:t>bioekonomi och </a:t>
            </a:r>
            <a:r>
              <a:rPr lang="it-IT" dirty="0"/>
              <a:t>jordbruk</a:t>
            </a:r>
          </a:p>
          <a:p>
            <a:pPr marL="342900" indent="-342900">
              <a:buFont typeface="+mj-lt"/>
              <a:buAutoNum type="arabicPeriod"/>
            </a:pPr>
            <a:endParaRPr lang="it-IT" dirty="0"/>
          </a:p>
          <a:p>
            <a:pPr marL="342900" indent="-342900">
              <a:buFont typeface="+mj-lt"/>
              <a:buAutoNum type="arabicPeriod"/>
            </a:pPr>
            <a:r>
              <a:rPr lang="it-IT" dirty="0"/>
              <a:t>EU:s gröna nya giv</a:t>
            </a:r>
          </a:p>
          <a:p>
            <a:pPr marL="342900" indent="-342900">
              <a:buFont typeface="+mj-lt"/>
              <a:buAutoNum type="arabicPeriod"/>
            </a:pPr>
            <a:endParaRPr lang="it-IT" dirty="0"/>
          </a:p>
          <a:p>
            <a:pPr marL="342900" indent="-342900">
              <a:buFont typeface="+mj-lt"/>
              <a:buAutoNum type="arabicPeriod"/>
            </a:pPr>
            <a:r>
              <a:rPr lang="it-IT" dirty="0"/>
              <a:t>Strategi från jord till </a:t>
            </a:r>
            <a:r>
              <a:rPr lang="it-IT" dirty="0" err="1"/>
              <a:t>bord</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19</a:t>
            </a:fld>
            <a:endParaRPr lang="en-US" dirty="0"/>
          </a:p>
        </p:txBody>
      </p:sp>
    </p:spTree>
    <p:extLst>
      <p:ext uri="{BB962C8B-B14F-4D97-AF65-F5344CB8AC3E}">
        <p14:creationId xmlns:p14="http://schemas.microsoft.com/office/powerpoint/2010/main" val="132456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rmAutofit fontScale="90000"/>
          </a:bodyPr>
          <a:lstStyle/>
          <a:p>
            <a:r>
              <a:rPr lang="en-GB" b="1" dirty="0">
                <a:solidFill>
                  <a:srgbClr val="94C020"/>
                </a:solidFill>
                <a:latin typeface="+mn-lt"/>
              </a:rPr>
              <a:t>Kurs: YRKESUTBILDNING</a:t>
            </a:r>
            <a:br>
              <a:rPr lang="en-GB" b="1" dirty="0">
                <a:solidFill>
                  <a:srgbClr val="94C020"/>
                </a:solidFill>
                <a:latin typeface="+mn-lt"/>
              </a:rPr>
            </a:br>
            <a:r>
              <a:rPr lang="en-GB" b="1" dirty="0">
                <a:solidFill>
                  <a:srgbClr val="94C020"/>
                </a:solidFill>
                <a:latin typeface="+mn-lt"/>
              </a:rPr>
              <a:t>Modul: Horisontella färdigheter</a:t>
            </a:r>
            <a:br>
              <a:rPr lang="en-GB" b="1" dirty="0">
                <a:solidFill>
                  <a:srgbClr val="94C020"/>
                </a:solidFill>
                <a:latin typeface="+mn-lt"/>
              </a:rPr>
            </a:br>
            <a:r>
              <a:rPr lang="en-GB" dirty="0" err="1"/>
              <a:t>Ämne</a:t>
            </a:r>
            <a:r>
              <a:rPr lang="en-GB" b="1" dirty="0">
                <a:solidFill>
                  <a:srgbClr val="94C020"/>
                </a:solidFill>
                <a:latin typeface="+mn-lt"/>
              </a:rPr>
              <a:t>: Gröna färdigheter (E2)</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B908467-67E5-19D5-0A8E-B407ECAB4A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8726" y="2342448"/>
            <a:ext cx="5848035" cy="3944838"/>
          </a:xfrm>
          <a:prstGeom prst="rect">
            <a:avLst/>
          </a:prstGeom>
          <a:noFill/>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a:t>FN:s Agenda 2030 och de </a:t>
            </a:r>
            <a:r>
              <a:rPr lang="it-IT" sz="4400" dirty="0" err="1"/>
              <a:t>globala målen för hållbar utveckling</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rPr>
              <a:t>Ett omfattande globalt ramverk som antogs av FN:s 193 medlemsstater i september 2015 och som i grunden består av </a:t>
            </a:r>
            <a:r>
              <a:rPr lang="en-US" sz="2000" b="1" kern="100" dirty="0">
                <a:effectLst/>
                <a:latin typeface="Calibri" panose="020F0502020204030204" pitchFamily="34" charset="0"/>
                <a:ea typeface="Calibri" panose="020F0502020204030204" pitchFamily="34" charset="0"/>
              </a:rPr>
              <a:t>17 mål (SDG).</a:t>
            </a:r>
            <a:endParaRPr lang="it-IT" sz="14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20</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96259" y="3021733"/>
            <a:ext cx="8976360" cy="3146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effectLst/>
                <a:latin typeface="Calibri" panose="020F0502020204030204" pitchFamily="34" charset="0"/>
                <a:ea typeface="Calibri" panose="020F0502020204030204" pitchFamily="34" charset="0"/>
              </a:rPr>
              <a:t>Millennieutvecklingsmålen kontra målen för hållbar utveckling</a:t>
            </a:r>
          </a:p>
          <a:p>
            <a:r>
              <a:rPr lang="en-US" sz="2000" dirty="0">
                <a:solidFill>
                  <a:srgbClr val="000000"/>
                </a:solidFill>
                <a:effectLst/>
                <a:latin typeface="Calibri" panose="020F0502020204030204" pitchFamily="34" charset="0"/>
                <a:ea typeface="Calibri" panose="020F0502020204030204" pitchFamily="34" charset="0"/>
              </a:rPr>
              <a:t>Principen om att "inte lämna någon efter sig"</a:t>
            </a:r>
          </a:p>
          <a:p>
            <a:r>
              <a:rPr lang="en-US" sz="2000" dirty="0">
                <a:solidFill>
                  <a:srgbClr val="000000"/>
                </a:solidFill>
                <a:effectLst/>
                <a:latin typeface="Calibri" panose="020F0502020204030204" pitchFamily="34" charset="0"/>
                <a:ea typeface="Calibri" panose="020F0502020204030204" pitchFamily="34" charset="0"/>
              </a:rPr>
              <a:t>De 3 pelarna för hållbarhet</a:t>
            </a:r>
          </a:p>
          <a:p>
            <a:endParaRPr lang="en-US" sz="2000" b="1" dirty="0">
              <a:solidFill>
                <a:srgbClr val="000000"/>
              </a:solidFill>
              <a:effectLst/>
              <a:latin typeface="Calibri" panose="020F0502020204030204" pitchFamily="34" charset="0"/>
              <a:ea typeface="Calibri" panose="020F0502020204030204" pitchFamily="34" charset="0"/>
            </a:endParaRPr>
          </a:p>
          <a:p>
            <a:pPr marL="342900" indent="-342900">
              <a:buAutoNum type="arabicPeriod"/>
            </a:pPr>
            <a:endParaRPr lang="en-US" sz="1400" dirty="0">
              <a:solidFill>
                <a:srgbClr val="000000"/>
              </a:solidFill>
              <a:latin typeface="Calibri" panose="020F0502020204030204" pitchFamily="34" charset="0"/>
              <a:ea typeface="Calibri" panose="020F0502020204030204" pitchFamily="34" charset="0"/>
            </a:endParaRPr>
          </a:p>
          <a:p>
            <a:endParaRPr lang="en-GB" dirty="0"/>
          </a:p>
        </p:txBody>
      </p:sp>
      <p:sp>
        <p:nvSpPr>
          <p:cNvPr id="11" name="CasellaDiTesto 10">
            <a:extLst>
              <a:ext uri="{FF2B5EF4-FFF2-40B4-BE49-F238E27FC236}">
                <a16:creationId xmlns:a16="http://schemas.microsoft.com/office/drawing/2014/main" id="{F0B1E745-4C88-9F27-14A1-95F3858B7465}"/>
              </a:ext>
            </a:extLst>
          </p:cNvPr>
          <p:cNvSpPr txBox="1"/>
          <p:nvPr/>
        </p:nvSpPr>
        <p:spPr>
          <a:xfrm>
            <a:off x="7927134" y="6010558"/>
            <a:ext cx="2110625"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(Källa: </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3"/>
              </a:rPr>
              <a:t>Förenta nationerna</a:t>
            </a:r>
            <a:r>
              <a:rPr lang="en-GB"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2023</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
        <p:nvSpPr>
          <p:cNvPr id="12" name="CasellaDiTesto 11">
            <a:extLst>
              <a:ext uri="{FF2B5EF4-FFF2-40B4-BE49-F238E27FC236}">
                <a16:creationId xmlns:a16="http://schemas.microsoft.com/office/drawing/2014/main" id="{8FF0958B-A3DF-0B88-22AA-1C8FA4B98669}"/>
              </a:ext>
            </a:extLst>
          </p:cNvPr>
          <p:cNvSpPr txBox="1"/>
          <p:nvPr/>
        </p:nvSpPr>
        <p:spPr>
          <a:xfrm>
            <a:off x="535927" y="4457227"/>
            <a:ext cx="4648512" cy="369332"/>
          </a:xfrm>
          <a:prstGeom prst="rect">
            <a:avLst/>
          </a:prstGeom>
          <a:noFill/>
        </p:spPr>
        <p:txBody>
          <a:bodyPr wrap="square" rtlCol="0">
            <a:spAutoFit/>
          </a:bodyPr>
          <a:lstStyle/>
          <a:p>
            <a:r>
              <a:rPr lang="en-US" b="1" kern="100" dirty="0">
                <a:latin typeface="Calibri" panose="020F0502020204030204" pitchFamily="34" charset="0"/>
                <a:ea typeface="Calibri" panose="020F0502020204030204" pitchFamily="34" charset="0"/>
              </a:rPr>
              <a:t>Helhetssyn </a:t>
            </a:r>
            <a:r>
              <a:rPr lang="en-US" kern="100" dirty="0">
                <a:latin typeface="Calibri" panose="020F0502020204030204" pitchFamily="34" charset="0"/>
                <a:ea typeface="Calibri" panose="020F0502020204030204" pitchFamily="34" charset="0"/>
              </a:rPr>
              <a:t>på </a:t>
            </a:r>
            <a:r>
              <a:rPr lang="en-US" u="sng" kern="100" dirty="0">
                <a:latin typeface="Calibri" panose="020F0502020204030204" pitchFamily="34" charset="0"/>
                <a:ea typeface="Calibri" panose="020F0502020204030204" pitchFamily="34" charset="0"/>
              </a:rPr>
              <a:t>sammanlänkade </a:t>
            </a:r>
            <a:r>
              <a:rPr lang="en-US" kern="100" dirty="0">
                <a:latin typeface="Calibri" panose="020F0502020204030204" pitchFamily="34" charset="0"/>
                <a:ea typeface="Calibri" panose="020F0502020204030204" pitchFamily="34" charset="0"/>
              </a:rPr>
              <a:t>utmaningar</a:t>
            </a:r>
            <a:endParaRPr lang="it-IT" b="1" dirty="0"/>
          </a:p>
        </p:txBody>
      </p:sp>
      <p:sp>
        <p:nvSpPr>
          <p:cNvPr id="13" name="CasellaDiTesto 12">
            <a:extLst>
              <a:ext uri="{FF2B5EF4-FFF2-40B4-BE49-F238E27FC236}">
                <a16:creationId xmlns:a16="http://schemas.microsoft.com/office/drawing/2014/main" id="{9E1D9FDF-FFBA-14E2-A086-FCD2F98823DD}"/>
              </a:ext>
            </a:extLst>
          </p:cNvPr>
          <p:cNvSpPr txBox="1"/>
          <p:nvPr/>
        </p:nvSpPr>
        <p:spPr>
          <a:xfrm>
            <a:off x="634480" y="5452892"/>
            <a:ext cx="4282753" cy="923330"/>
          </a:xfrm>
          <a:prstGeom prst="rect">
            <a:avLst/>
          </a:prstGeom>
          <a:noFill/>
          <a:ln>
            <a:solidFill>
              <a:srgbClr val="0D9ADA"/>
            </a:solidFill>
          </a:ln>
        </p:spPr>
        <p:txBody>
          <a:bodyPr wrap="square">
            <a:spAutoFit/>
          </a:bodyPr>
          <a:lstStyle/>
          <a:p>
            <a:pPr algn="just"/>
            <a:r>
              <a:rPr lang="en-US" sz="1800" i="1" kern="100" dirty="0">
                <a:effectLst/>
                <a:latin typeface="Calibri" panose="020F0502020204030204" pitchFamily="34" charset="0"/>
                <a:ea typeface="Calibri" panose="020F0502020204030204" pitchFamily="34" charset="0"/>
              </a:rPr>
              <a:t>Exempel</a:t>
            </a:r>
            <a:r>
              <a:rPr lang="en-US" sz="1800" kern="100" dirty="0">
                <a:effectLst/>
                <a:latin typeface="Calibri" panose="020F0502020204030204" pitchFamily="34" charset="0"/>
                <a:ea typeface="Calibri" panose="020F0502020204030204" pitchFamily="34" charset="0"/>
              </a:rPr>
              <a:t>: förbättrad tillgång till utbildning (</a:t>
            </a:r>
            <a:r>
              <a:rPr lang="en-US" sz="1800" b="1" kern="100" dirty="0">
                <a:effectLst/>
                <a:latin typeface="Calibri" panose="020F0502020204030204" pitchFamily="34" charset="0"/>
                <a:ea typeface="Calibri" panose="020F0502020204030204" pitchFamily="34" charset="0"/>
              </a:rPr>
              <a:t>SDG 4</a:t>
            </a:r>
            <a:r>
              <a:rPr lang="en-US" sz="1800" kern="100" dirty="0">
                <a:effectLst/>
                <a:latin typeface="Calibri" panose="020F0502020204030204" pitchFamily="34" charset="0"/>
                <a:ea typeface="Calibri" panose="020F0502020204030204" pitchFamily="34" charset="0"/>
              </a:rPr>
              <a:t>) kan leda till bättre hälsoresultat (SDG </a:t>
            </a:r>
            <a:r>
              <a:rPr lang="en-US" b="1" kern="100" dirty="0">
                <a:latin typeface="Calibri" panose="020F0502020204030204" pitchFamily="34" charset="0"/>
                <a:ea typeface="Calibri" panose="020F0502020204030204" pitchFamily="34" charset="0"/>
              </a:rPr>
              <a:t>3</a:t>
            </a:r>
            <a:r>
              <a:rPr lang="en-US" sz="1800" kern="100" dirty="0">
                <a:effectLst/>
                <a:latin typeface="Calibri" panose="020F0502020204030204" pitchFamily="34" charset="0"/>
                <a:ea typeface="Calibri" panose="020F0502020204030204" pitchFamily="34" charset="0"/>
              </a:rPr>
              <a:t>) och minskad ojämlikhet (</a:t>
            </a:r>
            <a:r>
              <a:rPr lang="en-US" b="1" kern="100" dirty="0">
                <a:latin typeface="Calibri" panose="020F0502020204030204" pitchFamily="34" charset="0"/>
                <a:ea typeface="Calibri" panose="020F0502020204030204" pitchFamily="34" charset="0"/>
              </a:rPr>
              <a:t>SDG 10</a:t>
            </a:r>
            <a:r>
              <a:rPr lang="en-US" sz="1800" kern="100" dirty="0">
                <a:effectLst/>
                <a:latin typeface="Calibri" panose="020F0502020204030204" pitchFamily="34" charset="0"/>
                <a:ea typeface="Calibri" panose="020F0502020204030204" pitchFamily="34" charset="0"/>
              </a:rPr>
              <a:t>)</a:t>
            </a:r>
            <a:endParaRPr lang="it-IT" dirty="0"/>
          </a:p>
        </p:txBody>
      </p:sp>
      <p:cxnSp>
        <p:nvCxnSpPr>
          <p:cNvPr id="14" name="Connettore 2 13">
            <a:extLst>
              <a:ext uri="{FF2B5EF4-FFF2-40B4-BE49-F238E27FC236}">
                <a16:creationId xmlns:a16="http://schemas.microsoft.com/office/drawing/2014/main" id="{0919FB7A-1915-2A28-59FD-9E641DB90BD6}"/>
              </a:ext>
            </a:extLst>
          </p:cNvPr>
          <p:cNvCxnSpPr>
            <a:cxnSpLocks/>
          </p:cNvCxnSpPr>
          <p:nvPr/>
        </p:nvCxnSpPr>
        <p:spPr>
          <a:xfrm>
            <a:off x="3620277"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A215022-020A-44F1-5CE2-6A34CD5F9E7F}"/>
              </a:ext>
            </a:extLst>
          </p:cNvPr>
          <p:cNvCxnSpPr>
            <a:cxnSpLocks/>
          </p:cNvCxnSpPr>
          <p:nvPr/>
        </p:nvCxnSpPr>
        <p:spPr>
          <a:xfrm>
            <a:off x="1682620" y="4879634"/>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8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US" sz="4400" dirty="0"/>
              <a:t>Jordbruk</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rPr>
              <a:t>Livsmedel och jordbruk spelar en avgörande roll för att uppnå flera mål för hållbar utveckling på grund av deras ekonomiska, sociala och miljömässiga effekter. </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21</a:t>
            </a:fld>
            <a:endParaRPr lang="en-US" dirty="0"/>
          </a:p>
        </p:txBody>
      </p:sp>
      <p:pic>
        <p:nvPicPr>
          <p:cNvPr id="5" name="Picture 2" descr="SDG Alliance – Regenerative Agriculture: Feeding the World Sustainably -  Tech.Forum - Networking Platform">
            <a:extLst>
              <a:ext uri="{FF2B5EF4-FFF2-40B4-BE49-F238E27FC236}">
                <a16:creationId xmlns:a16="http://schemas.microsoft.com/office/drawing/2014/main" id="{6A4A2E01-FDAF-093D-CAC4-1CD296AC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563" y="1959043"/>
            <a:ext cx="4579869" cy="457986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38555D4-09C2-48A1-826C-62537BC6B542}"/>
              </a:ext>
            </a:extLst>
          </p:cNvPr>
          <p:cNvSpPr txBox="1"/>
          <p:nvPr/>
        </p:nvSpPr>
        <p:spPr>
          <a:xfrm>
            <a:off x="627478" y="2828835"/>
            <a:ext cx="5421872" cy="923330"/>
          </a:xfrm>
          <a:prstGeom prst="rect">
            <a:avLst/>
          </a:prstGeom>
          <a:noFill/>
        </p:spPr>
        <p:txBody>
          <a:bodyPr wrap="square">
            <a:spAutoFit/>
          </a:bodyPr>
          <a:lstStyle/>
          <a:p>
            <a:pPr algn="just"/>
            <a:r>
              <a:rPr lang="en-US" dirty="0">
                <a:solidFill>
                  <a:srgbClr val="374151"/>
                </a:solidFill>
                <a:latin typeface="Söhne"/>
              </a:rPr>
              <a:t>Främja </a:t>
            </a:r>
            <a:r>
              <a:rPr lang="en-US" b="0" i="0" u="sng" dirty="0">
                <a:solidFill>
                  <a:srgbClr val="374151"/>
                </a:solidFill>
                <a:effectLst/>
                <a:latin typeface="Söhne"/>
              </a:rPr>
              <a:t>livsmedelssäkerhet </a:t>
            </a:r>
            <a:r>
              <a:rPr lang="en-US" b="0" i="0" dirty="0">
                <a:solidFill>
                  <a:srgbClr val="374151"/>
                </a:solidFill>
                <a:effectLst/>
                <a:latin typeface="Söhne"/>
              </a:rPr>
              <a:t>och </a:t>
            </a:r>
            <a:r>
              <a:rPr lang="en-US" b="0" i="0" u="sng" dirty="0">
                <a:solidFill>
                  <a:srgbClr val="374151"/>
                </a:solidFill>
                <a:effectLst/>
                <a:latin typeface="Söhne"/>
              </a:rPr>
              <a:t>hållbart jordbruk och </a:t>
            </a:r>
            <a:r>
              <a:rPr lang="en-US" b="0" i="0" dirty="0">
                <a:solidFill>
                  <a:srgbClr val="374151"/>
                </a:solidFill>
                <a:effectLst/>
                <a:latin typeface="Söhne"/>
              </a:rPr>
              <a:t>samtidigt </a:t>
            </a:r>
            <a:r>
              <a:rPr lang="en-US" b="0" i="0" u="sng" dirty="0">
                <a:solidFill>
                  <a:srgbClr val="374151"/>
                </a:solidFill>
                <a:effectLst/>
                <a:latin typeface="Söhne"/>
              </a:rPr>
              <a:t>ta itu med de miljömässiga och sociala utmaningar som är </a:t>
            </a:r>
            <a:r>
              <a:rPr lang="en-US" b="0" i="0" dirty="0">
                <a:solidFill>
                  <a:srgbClr val="374151"/>
                </a:solidFill>
                <a:effectLst/>
                <a:latin typeface="Söhne"/>
              </a:rPr>
              <a:t>förknippade med livsmedelsproduktion</a:t>
            </a:r>
            <a:endParaRPr lang="it-IT" dirty="0"/>
          </a:p>
        </p:txBody>
      </p:sp>
      <p:sp>
        <p:nvSpPr>
          <p:cNvPr id="10" name="CasellaDiTesto 9">
            <a:extLst>
              <a:ext uri="{FF2B5EF4-FFF2-40B4-BE49-F238E27FC236}">
                <a16:creationId xmlns:a16="http://schemas.microsoft.com/office/drawing/2014/main" id="{33A55144-C6D6-EB48-726E-B475A5CA2571}"/>
              </a:ext>
            </a:extLst>
          </p:cNvPr>
          <p:cNvSpPr txBox="1"/>
          <p:nvPr/>
        </p:nvSpPr>
        <p:spPr>
          <a:xfrm>
            <a:off x="511240" y="5363462"/>
            <a:ext cx="5654348" cy="369332"/>
          </a:xfrm>
          <a:prstGeom prst="rect">
            <a:avLst/>
          </a:prstGeom>
          <a:noFill/>
          <a:ln>
            <a:solidFill>
              <a:srgbClr val="0D9ADA"/>
            </a:solidFill>
          </a:ln>
        </p:spPr>
        <p:txBody>
          <a:bodyPr wrap="square">
            <a:spAutoFit/>
          </a:bodyPr>
          <a:lstStyle/>
          <a:p>
            <a:r>
              <a:rPr lang="en-US" b="0" i="0" dirty="0">
                <a:solidFill>
                  <a:srgbClr val="374151"/>
                </a:solidFill>
                <a:effectLst/>
                <a:latin typeface="Söhne"/>
              </a:rPr>
              <a:t>en mer rättvis, hållbar och välmående värld för alla.</a:t>
            </a:r>
            <a:endParaRPr lang="it-IT" dirty="0"/>
          </a:p>
        </p:txBody>
      </p:sp>
      <p:cxnSp>
        <p:nvCxnSpPr>
          <p:cNvPr id="16" name="Connettore 2 15">
            <a:extLst>
              <a:ext uri="{FF2B5EF4-FFF2-40B4-BE49-F238E27FC236}">
                <a16:creationId xmlns:a16="http://schemas.microsoft.com/office/drawing/2014/main" id="{72CA9A9C-0E00-9AA1-FB3F-E512F432F886}"/>
              </a:ext>
            </a:extLst>
          </p:cNvPr>
          <p:cNvCxnSpPr/>
          <p:nvPr/>
        </p:nvCxnSpPr>
        <p:spPr>
          <a:xfrm>
            <a:off x="3338414" y="4739675"/>
            <a:ext cx="0" cy="48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4B5F14D-D0EC-4648-9C27-A4B7CD4F8591}"/>
              </a:ext>
            </a:extLst>
          </p:cNvPr>
          <p:cNvCxnSpPr/>
          <p:nvPr/>
        </p:nvCxnSpPr>
        <p:spPr>
          <a:xfrm flipV="1">
            <a:off x="3338414" y="3820340"/>
            <a:ext cx="0" cy="485191"/>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30DB3BD0-FA39-5034-BCE7-555A1E0409EC}"/>
              </a:ext>
            </a:extLst>
          </p:cNvPr>
          <p:cNvSpPr txBox="1"/>
          <p:nvPr/>
        </p:nvSpPr>
        <p:spPr>
          <a:xfrm>
            <a:off x="2590019" y="4345265"/>
            <a:ext cx="1496790" cy="369332"/>
          </a:xfrm>
          <a:prstGeom prst="rect">
            <a:avLst/>
          </a:prstGeom>
          <a:noFill/>
        </p:spPr>
        <p:txBody>
          <a:bodyPr wrap="square" rtlCol="0">
            <a:spAutoFit/>
          </a:bodyPr>
          <a:lstStyle/>
          <a:p>
            <a:pPr algn="just"/>
            <a:r>
              <a:rPr lang="en-US" kern="100" dirty="0">
                <a:latin typeface="Calibri" panose="020F0502020204030204" pitchFamily="34" charset="0"/>
                <a:ea typeface="Calibri" panose="020F0502020204030204" pitchFamily="34" charset="0"/>
              </a:rPr>
              <a:t>kan leda till en</a:t>
            </a:r>
            <a:endParaRPr lang="it-IT" b="1" dirty="0"/>
          </a:p>
        </p:txBody>
      </p:sp>
    </p:spTree>
    <p:extLst>
      <p:ext uri="{BB962C8B-B14F-4D97-AF65-F5344CB8AC3E}">
        <p14:creationId xmlns:p14="http://schemas.microsoft.com/office/powerpoint/2010/main" val="419867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199" y="812800"/>
            <a:ext cx="10398761" cy="603885"/>
          </a:xfrm>
        </p:spPr>
        <p:txBody>
          <a:bodyPr>
            <a:noAutofit/>
          </a:bodyPr>
          <a:lstStyle/>
          <a:p>
            <a:r>
              <a:rPr lang="en-US" sz="3200" dirty="0"/>
              <a:t>Målen för hållbar utveckling och bioekonomi och jordbruk</a:t>
            </a:r>
            <a:endParaRPr lang="en-GB" sz="32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Internationella och europeiska viktiga direktiv</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22</a:t>
            </a:fld>
            <a:endParaRPr lang="en-US" dirty="0"/>
          </a:p>
        </p:txBody>
      </p:sp>
      <p:graphicFrame>
        <p:nvGraphicFramePr>
          <p:cNvPr id="11" name="Tabella 5">
            <a:extLst>
              <a:ext uri="{FF2B5EF4-FFF2-40B4-BE49-F238E27FC236}">
                <a16:creationId xmlns:a16="http://schemas.microsoft.com/office/drawing/2014/main" id="{B79C8ED1-1C28-8B56-F0AB-78C3ADF949CA}"/>
              </a:ext>
            </a:extLst>
          </p:cNvPr>
          <p:cNvGraphicFramePr>
            <a:graphicFrameLocks noGrp="1"/>
          </p:cNvGraphicFramePr>
          <p:nvPr>
            <p:extLst>
              <p:ext uri="{D42A27DB-BD31-4B8C-83A1-F6EECF244321}">
                <p14:modId xmlns:p14="http://schemas.microsoft.com/office/powerpoint/2010/main" val="4027753428"/>
              </p:ext>
            </p:extLst>
          </p:nvPr>
        </p:nvGraphicFramePr>
        <p:xfrm>
          <a:off x="838199" y="1416684"/>
          <a:ext cx="10398761" cy="5303520"/>
        </p:xfrm>
        <a:graphic>
          <a:graphicData uri="http://schemas.openxmlformats.org/drawingml/2006/table">
            <a:tbl>
              <a:tblPr firstRow="1" bandRow="1">
                <a:tableStyleId>{2A488322-F2BA-4B5B-9748-0D474271808F}</a:tableStyleId>
              </a:tblPr>
              <a:tblGrid>
                <a:gridCol w="4043303">
                  <a:extLst>
                    <a:ext uri="{9D8B030D-6E8A-4147-A177-3AD203B41FA5}">
                      <a16:colId xmlns:a16="http://schemas.microsoft.com/office/drawing/2014/main" val="750970025"/>
                    </a:ext>
                  </a:extLst>
                </a:gridCol>
                <a:gridCol w="6355458">
                  <a:extLst>
                    <a:ext uri="{9D8B030D-6E8A-4147-A177-3AD203B41FA5}">
                      <a16:colId xmlns:a16="http://schemas.microsoft.com/office/drawing/2014/main" val="1029336867"/>
                    </a:ext>
                  </a:extLst>
                </a:gridCol>
              </a:tblGrid>
              <a:tr h="326916">
                <a:tc>
                  <a:txBody>
                    <a:bodyPr/>
                    <a:lstStyle/>
                    <a:p>
                      <a:pPr algn="ctr"/>
                      <a:r>
                        <a:rPr lang="it-IT" dirty="0"/>
                        <a:t>Mål för </a:t>
                      </a:r>
                      <a:r>
                        <a:rPr lang="en-GB" noProof="0" dirty="0"/>
                        <a:t>hållbar </a:t>
                      </a:r>
                      <a:r>
                        <a:rPr lang="it-IT" dirty="0"/>
                        <a:t>utveckling (SDG)</a:t>
                      </a:r>
                    </a:p>
                  </a:txBody>
                  <a:tcPr/>
                </a:tc>
                <a:tc>
                  <a:txBody>
                    <a:bodyPr/>
                    <a:lstStyle/>
                    <a:p>
                      <a:pPr algn="ctr"/>
                      <a:r>
                        <a:rPr lang="en-GB" noProof="0" dirty="0"/>
                        <a:t>Relevansen </a:t>
                      </a:r>
                      <a:r>
                        <a:rPr lang="it-IT" dirty="0"/>
                        <a:t>av bioekonomi och jordbruk</a:t>
                      </a:r>
                    </a:p>
                  </a:txBody>
                  <a:tcPr/>
                </a:tc>
                <a:extLst>
                  <a:ext uri="{0D108BD9-81ED-4DB2-BD59-A6C34878D82A}">
                    <a16:rowId xmlns:a16="http://schemas.microsoft.com/office/drawing/2014/main" val="2789637652"/>
                  </a:ext>
                </a:extLst>
              </a:tr>
              <a:tr h="5721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2</a:t>
                      </a:r>
                      <a:r>
                        <a:rPr lang="en-US" sz="1800" kern="1200" dirty="0">
                          <a:solidFill>
                            <a:schemeClr val="dk1"/>
                          </a:solidFill>
                          <a:effectLst/>
                        </a:rPr>
                        <a:t>: Ingen hunger </a:t>
                      </a:r>
                      <a:endParaRPr lang="it-IT" sz="1800" kern="1200" dirty="0">
                        <a:solidFill>
                          <a:schemeClr val="dk1"/>
                        </a:solidFill>
                        <a:effectLst/>
                      </a:endParaRPr>
                    </a:p>
                    <a:p>
                      <a:pPr algn="just"/>
                      <a:endParaRPr lang="it-IT" dirty="0"/>
                    </a:p>
                  </a:txBody>
                  <a:tcPr/>
                </a:tc>
                <a:tc>
                  <a:txBody>
                    <a:bodyPr/>
                    <a:lstStyle/>
                    <a:p>
                      <a:pPr algn="just"/>
                      <a:r>
                        <a:rPr lang="en-US" dirty="0"/>
                        <a:t>Hållbara jordbruksmetoder kan öka livsmedelsproduktionen och samtidigt minska miljöpåverkan</a:t>
                      </a:r>
                      <a:endParaRPr lang="it-IT" dirty="0"/>
                    </a:p>
                  </a:txBody>
                  <a:tcPr/>
                </a:tc>
                <a:extLst>
                  <a:ext uri="{0D108BD9-81ED-4DB2-BD59-A6C34878D82A}">
                    <a16:rowId xmlns:a16="http://schemas.microsoft.com/office/drawing/2014/main" val="3481917481"/>
                  </a:ext>
                </a:extLst>
              </a:tr>
              <a:tr h="8172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8</a:t>
                      </a:r>
                      <a:r>
                        <a:rPr lang="en-US" sz="1800" kern="1200" dirty="0">
                          <a:solidFill>
                            <a:schemeClr val="dk1"/>
                          </a:solidFill>
                          <a:effectLst/>
                        </a:rPr>
                        <a:t>: Anständiga arbetsvillkor och ekonomisk tillväxt</a:t>
                      </a:r>
                      <a:endParaRPr lang="it-IT" sz="1800" kern="1200" dirty="0">
                        <a:solidFill>
                          <a:schemeClr val="dk1"/>
                        </a:solidFill>
                        <a:effectLst/>
                      </a:endParaRPr>
                    </a:p>
                    <a:p>
                      <a:pPr algn="just"/>
                      <a:endParaRPr lang="it-IT" dirty="0"/>
                    </a:p>
                  </a:txBody>
                  <a:tcPr/>
                </a:tc>
                <a:tc>
                  <a:txBody>
                    <a:bodyPr/>
                    <a:lstStyle/>
                    <a:p>
                      <a:pPr algn="just"/>
                      <a:r>
                        <a:rPr lang="en-US" dirty="0"/>
                        <a:t>Hållbara jordbruksmetoder och utveckling av biobaserade industrier kan skapa arbetstillfällen, stimulera ekonomisk tillväxt och förbättra försörjningsmöjligheterna</a:t>
                      </a:r>
                      <a:endParaRPr lang="it-IT" dirty="0"/>
                    </a:p>
                  </a:txBody>
                  <a:tcPr/>
                </a:tc>
                <a:extLst>
                  <a:ext uri="{0D108BD9-81ED-4DB2-BD59-A6C34878D82A}">
                    <a16:rowId xmlns:a16="http://schemas.microsoft.com/office/drawing/2014/main" val="2017148825"/>
                  </a:ext>
                </a:extLst>
              </a:tr>
              <a:tr h="8172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12</a:t>
                      </a:r>
                      <a:r>
                        <a:rPr lang="en-US" sz="1800" kern="1200" dirty="0">
                          <a:solidFill>
                            <a:schemeClr val="dk1"/>
                          </a:solidFill>
                          <a:effectLst/>
                        </a:rPr>
                        <a:t>: Hållbar konsumtion och produktion</a:t>
                      </a:r>
                      <a:endParaRPr lang="it-IT" sz="1800" kern="1200" dirty="0">
                        <a:solidFill>
                          <a:schemeClr val="dk1"/>
                        </a:solidFill>
                        <a:effectLst/>
                      </a:endParaRPr>
                    </a:p>
                    <a:p>
                      <a:pPr algn="just"/>
                      <a:endParaRPr lang="it-IT" dirty="0"/>
                    </a:p>
                  </a:txBody>
                  <a:tcPr/>
                </a:tc>
                <a:tc>
                  <a:txBody>
                    <a:bodyPr/>
                    <a:lstStyle/>
                    <a:p>
                      <a:pPr algn="just"/>
                      <a:r>
                        <a:rPr lang="en-US" sz="1800" kern="1200" dirty="0">
                          <a:solidFill>
                            <a:schemeClr val="dk1"/>
                          </a:solidFill>
                          <a:effectLst/>
                        </a:rPr>
                        <a:t>Hållbart jordbruk och biobaserade industrier främjar ansvarsfull resursförvaltning</a:t>
                      </a:r>
                      <a:endParaRPr lang="it-IT" dirty="0"/>
                    </a:p>
                  </a:txBody>
                  <a:tcPr/>
                </a:tc>
                <a:extLst>
                  <a:ext uri="{0D108BD9-81ED-4DB2-BD59-A6C34878D82A}">
                    <a16:rowId xmlns:a16="http://schemas.microsoft.com/office/drawing/2014/main" val="1017015894"/>
                  </a:ext>
                </a:extLst>
              </a:tr>
              <a:tr h="8172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13</a:t>
                      </a:r>
                      <a:r>
                        <a:rPr lang="en-US" sz="1800" kern="1200" dirty="0">
                          <a:solidFill>
                            <a:schemeClr val="dk1"/>
                          </a:solidFill>
                          <a:effectLst/>
                        </a:rPr>
                        <a:t>: Bekämpa klimatförändringarna</a:t>
                      </a:r>
                      <a:endParaRPr lang="it-IT" sz="1800" kern="1200" dirty="0">
                        <a:solidFill>
                          <a:schemeClr val="dk1"/>
                        </a:solidFill>
                        <a:effectLst/>
                      </a:endParaRPr>
                    </a:p>
                    <a:p>
                      <a:pPr algn="just"/>
                      <a:endParaRPr lang="it-IT" dirty="0"/>
                    </a:p>
                  </a:txBody>
                  <a:tcPr/>
                </a:tc>
                <a:tc>
                  <a:txBody>
                    <a:bodyPr/>
                    <a:lstStyle/>
                    <a:p>
                      <a:pPr algn="just"/>
                      <a:r>
                        <a:rPr lang="en-US" sz="1800" kern="1200" dirty="0">
                          <a:solidFill>
                            <a:schemeClr val="dk1"/>
                          </a:solidFill>
                          <a:effectLst/>
                        </a:rPr>
                        <a:t>Hållbara jordbruksmetoder och användning av bioenergi från restprodukter från jordbruket kan minska utsläppen av växthusgaser och öka kolbindningen</a:t>
                      </a:r>
                      <a:endParaRPr lang="it-IT" dirty="0"/>
                    </a:p>
                  </a:txBody>
                  <a:tcPr/>
                </a:tc>
                <a:extLst>
                  <a:ext uri="{0D108BD9-81ED-4DB2-BD59-A6C34878D82A}">
                    <a16:rowId xmlns:a16="http://schemas.microsoft.com/office/drawing/2014/main" val="2073046260"/>
                  </a:ext>
                </a:extLst>
              </a:tr>
              <a:tr h="5721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14</a:t>
                      </a:r>
                      <a:r>
                        <a:rPr lang="en-US" sz="1800" kern="1200" dirty="0">
                          <a:solidFill>
                            <a:schemeClr val="dk1"/>
                          </a:solidFill>
                          <a:effectLst/>
                        </a:rPr>
                        <a:t>: Livet under vattenytan</a:t>
                      </a:r>
                      <a:endParaRPr lang="it-IT" sz="1800" kern="1200" dirty="0">
                        <a:solidFill>
                          <a:schemeClr val="dk1"/>
                        </a:solidFill>
                        <a:effectLst/>
                      </a:endParaRPr>
                    </a:p>
                    <a:p>
                      <a:pPr algn="just"/>
                      <a:endParaRPr lang="it-IT"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rPr>
                        <a:t>Vattenbruk och hållbart fiske kan bidra till att minska trycket på vilda fiskbestånd och bidra till bevarandet av marina ekosystem.</a:t>
                      </a:r>
                      <a:endParaRPr lang="it-IT" sz="1800" kern="1200" dirty="0">
                        <a:solidFill>
                          <a:schemeClr val="dk1"/>
                        </a:solidFill>
                        <a:effectLst/>
                        <a:latin typeface="+mn-lt"/>
                        <a:ea typeface="+mn-ea"/>
                        <a:cs typeface="+mn-cs"/>
                      </a:endParaRPr>
                    </a:p>
                  </a:txBody>
                  <a:tcPr/>
                </a:tc>
                <a:extLst>
                  <a:ext uri="{0D108BD9-81ED-4DB2-BD59-A6C34878D82A}">
                    <a16:rowId xmlns:a16="http://schemas.microsoft.com/office/drawing/2014/main" val="1741258122"/>
                  </a:ext>
                </a:extLst>
              </a:tr>
              <a:tr h="8172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SDG 14</a:t>
                      </a:r>
                      <a:r>
                        <a:rPr lang="en-US" sz="1800" kern="1200" dirty="0">
                          <a:solidFill>
                            <a:schemeClr val="dk1"/>
                          </a:solidFill>
                          <a:effectLst/>
                        </a:rPr>
                        <a:t>: Livet på land</a:t>
                      </a:r>
                      <a:endParaRPr lang="it-IT" sz="1800" kern="1200" dirty="0">
                        <a:solidFill>
                          <a:schemeClr val="dk1"/>
                        </a:solidFill>
                        <a:effectLst/>
                      </a:endParaRPr>
                    </a:p>
                    <a:p>
                      <a:pPr algn="just"/>
                      <a:endParaRPr lang="it-IT" dirty="0"/>
                    </a:p>
                  </a:txBody>
                  <a:tcPr/>
                </a:tc>
                <a:tc>
                  <a:txBody>
                    <a:bodyPr/>
                    <a:lstStyle/>
                    <a:p>
                      <a:pPr algn="just"/>
                      <a:r>
                        <a:rPr lang="en-US" dirty="0"/>
                        <a:t>Agroforestry och ekologiskt jordbruk kan bidra till att skydda den biologiska mångfalden, förhindra markförstöring och främja en hållbar förvaltning av skogar.</a:t>
                      </a:r>
                      <a:endParaRPr lang="it-IT" dirty="0"/>
                    </a:p>
                  </a:txBody>
                  <a:tcPr/>
                </a:tc>
                <a:extLst>
                  <a:ext uri="{0D108BD9-81ED-4DB2-BD59-A6C34878D82A}">
                    <a16:rowId xmlns:a16="http://schemas.microsoft.com/office/drawing/2014/main" val="3312618777"/>
                  </a:ext>
                </a:extLst>
              </a:tr>
            </a:tbl>
          </a:graphicData>
        </a:graphic>
      </p:graphicFrame>
    </p:spTree>
    <p:extLst>
      <p:ext uri="{BB962C8B-B14F-4D97-AF65-F5344CB8AC3E}">
        <p14:creationId xmlns:p14="http://schemas.microsoft.com/office/powerpoint/2010/main" val="191570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nr 3</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23</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a:solidFill>
                  <a:srgbClr val="000000"/>
                </a:solidFill>
                <a:latin typeface="Calibri" panose="020F0502020204030204" pitchFamily="34" charset="0"/>
                <a:ea typeface="Calibri" panose="020F0502020204030204" pitchFamily="34" charset="0"/>
                <a:cs typeface="Open Sans" panose="020B0606030504020204" pitchFamily="34" charset="0"/>
              </a:rPr>
              <a:t>Gruppdiskussion</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Vilka är de potentiella miljökonsekvenserna av en bioekonomidriven strategi för jordbruk, och hur kan dessa anpassas till de globala målen för hållbar utveckling som rör miljömässig hållbarhet?</a:t>
            </a:r>
            <a:endParaRPr lang="it-IT" sz="2800" dirty="0"/>
          </a:p>
        </p:txBody>
      </p:sp>
    </p:spTree>
    <p:extLst>
      <p:ext uri="{BB962C8B-B14F-4D97-AF65-F5344CB8AC3E}">
        <p14:creationId xmlns:p14="http://schemas.microsoft.com/office/powerpoint/2010/main" val="383796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Den </a:t>
            </a:r>
            <a:r>
              <a:rPr lang="it-IT" sz="4400" dirty="0" err="1"/>
              <a:t>europeiska </a:t>
            </a:r>
            <a:r>
              <a:rPr lang="it-IT" sz="4400" dirty="0"/>
              <a:t>gröna given</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877888"/>
          </a:xfrm>
        </p:spPr>
        <p:txBody>
          <a:bodyPr>
            <a:normAutofit/>
          </a:bodyPr>
          <a:lstStyle/>
          <a:p>
            <a:pPr marL="285750" indent="-285750">
              <a:buFont typeface="Arial" panose="020B0604020202020204" pitchFamily="34" charset="0"/>
              <a:buChar char="•"/>
            </a:pPr>
            <a:r>
              <a:rPr lang="en-US" sz="1800" kern="100" dirty="0">
                <a:latin typeface="Calibri" panose="020F0502020204030204" pitchFamily="34" charset="0"/>
                <a:ea typeface="Calibri" panose="020F0502020204030204" pitchFamily="34" charset="0"/>
              </a:rPr>
              <a:t>Ambitiöst politiskt initiativ som lades fram av Europeiska kommissionen i december 2019 för att inleda en grundläggande förändring av EU:s strategi för ekonomisk tillväxt, hållbarhet och klimatförändringar</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4" name="CasellaDiTesto 3">
            <a:extLst>
              <a:ext uri="{FF2B5EF4-FFF2-40B4-BE49-F238E27FC236}">
                <a16:creationId xmlns:a16="http://schemas.microsoft.com/office/drawing/2014/main" id="{61039788-3AF6-F007-5C23-FBA59A06AEE6}"/>
              </a:ext>
            </a:extLst>
          </p:cNvPr>
          <p:cNvSpPr txBox="1"/>
          <p:nvPr/>
        </p:nvSpPr>
        <p:spPr>
          <a:xfrm>
            <a:off x="1088628" y="2640530"/>
            <a:ext cx="8198498"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De viktigaste målen är </a:t>
            </a:r>
            <a:r>
              <a:rPr lang="en-US" dirty="0">
                <a:solidFill>
                  <a:srgbClr val="000000"/>
                </a:solidFill>
                <a:latin typeface="Calibri" panose="020F0502020204030204" pitchFamily="34" charset="0"/>
                <a:ea typeface="Times New Roman" panose="02020603050405020304" pitchFamily="18" charset="0"/>
              </a:rPr>
              <a:t>följande</a:t>
            </a:r>
            <a:endParaRPr lang="it-IT" b="1" dirty="0"/>
          </a:p>
        </p:txBody>
      </p:sp>
      <p:pic>
        <p:nvPicPr>
          <p:cNvPr id="7" name="Immagine 6">
            <a:extLst>
              <a:ext uri="{FF2B5EF4-FFF2-40B4-BE49-F238E27FC236}">
                <a16:creationId xmlns:a16="http://schemas.microsoft.com/office/drawing/2014/main" id="{AD6781EA-5CC8-A288-0EEE-4F616222C218}"/>
              </a:ext>
            </a:extLst>
          </p:cNvPr>
          <p:cNvPicPr>
            <a:picLocks noChangeAspect="1"/>
          </p:cNvPicPr>
          <p:nvPr/>
        </p:nvPicPr>
        <p:blipFill>
          <a:blip r:embed="rId2"/>
          <a:stretch>
            <a:fillRect/>
          </a:stretch>
        </p:blipFill>
        <p:spPr>
          <a:xfrm>
            <a:off x="1308265" y="3390822"/>
            <a:ext cx="1703767" cy="1397471"/>
          </a:xfrm>
          <a:prstGeom prst="rect">
            <a:avLst/>
          </a:prstGeom>
        </p:spPr>
      </p:pic>
      <p:pic>
        <p:nvPicPr>
          <p:cNvPr id="11" name="Immagine 10">
            <a:extLst>
              <a:ext uri="{FF2B5EF4-FFF2-40B4-BE49-F238E27FC236}">
                <a16:creationId xmlns:a16="http://schemas.microsoft.com/office/drawing/2014/main" id="{21BA46E9-B469-27ED-CACC-5E2CCA9F4181}"/>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9287125" y="3371483"/>
            <a:ext cx="1609475" cy="1436148"/>
          </a:xfrm>
          <a:prstGeom prst="rect">
            <a:avLst/>
          </a:prstGeom>
        </p:spPr>
      </p:pic>
      <p:pic>
        <p:nvPicPr>
          <p:cNvPr id="12" name="Immagine 11">
            <a:extLst>
              <a:ext uri="{FF2B5EF4-FFF2-40B4-BE49-F238E27FC236}">
                <a16:creationId xmlns:a16="http://schemas.microsoft.com/office/drawing/2014/main" id="{F7A75E43-E61E-4977-8C96-EFBCBB935310}"/>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5344841" y="3390822"/>
            <a:ext cx="1609475" cy="1481740"/>
          </a:xfrm>
          <a:prstGeom prst="rect">
            <a:avLst/>
          </a:prstGeom>
        </p:spPr>
      </p:pic>
      <p:sp>
        <p:nvSpPr>
          <p:cNvPr id="13" name="CasellaDiTesto 12">
            <a:extLst>
              <a:ext uri="{FF2B5EF4-FFF2-40B4-BE49-F238E27FC236}">
                <a16:creationId xmlns:a16="http://schemas.microsoft.com/office/drawing/2014/main" id="{9F52D978-2776-F24C-7C53-0B999AE4657E}"/>
              </a:ext>
            </a:extLst>
          </p:cNvPr>
          <p:cNvSpPr txBox="1"/>
          <p:nvPr/>
        </p:nvSpPr>
        <p:spPr>
          <a:xfrm>
            <a:off x="1021813" y="5358996"/>
            <a:ext cx="2276670"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KLIMATNEUTRALITET</a:t>
            </a:r>
            <a:endParaRPr lang="it-IT" b="1" dirty="0"/>
          </a:p>
        </p:txBody>
      </p:sp>
      <p:sp>
        <p:nvSpPr>
          <p:cNvPr id="14" name="CasellaDiTesto 13">
            <a:extLst>
              <a:ext uri="{FF2B5EF4-FFF2-40B4-BE49-F238E27FC236}">
                <a16:creationId xmlns:a16="http://schemas.microsoft.com/office/drawing/2014/main" id="{445B4458-AD26-F0A3-0607-23232AE14D0F}"/>
              </a:ext>
            </a:extLst>
          </p:cNvPr>
          <p:cNvSpPr txBox="1"/>
          <p:nvPr/>
        </p:nvSpPr>
        <p:spPr>
          <a:xfrm>
            <a:off x="5344841" y="5358996"/>
            <a:ext cx="1609475"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BIOLOGISK MÅNGFALD</a:t>
            </a:r>
            <a:endParaRPr lang="it-IT" b="1" dirty="0"/>
          </a:p>
        </p:txBody>
      </p:sp>
      <p:sp>
        <p:nvSpPr>
          <p:cNvPr id="15" name="CasellaDiTesto 14">
            <a:extLst>
              <a:ext uri="{FF2B5EF4-FFF2-40B4-BE49-F238E27FC236}">
                <a16:creationId xmlns:a16="http://schemas.microsoft.com/office/drawing/2014/main" id="{207339DB-6650-0565-1AD4-B75D5CFBBD2D}"/>
              </a:ext>
            </a:extLst>
          </p:cNvPr>
          <p:cNvSpPr txBox="1"/>
          <p:nvPr/>
        </p:nvSpPr>
        <p:spPr>
          <a:xfrm>
            <a:off x="9287125" y="5358996"/>
            <a:ext cx="1492899" cy="369332"/>
          </a:xfrm>
          <a:prstGeom prst="rect">
            <a:avLst/>
          </a:prstGeom>
          <a:noFill/>
        </p:spPr>
        <p:txBody>
          <a:bodyPr wrap="square" rtlCol="0">
            <a:spAutoFit/>
          </a:bodyPr>
          <a:lstStyle/>
          <a:p>
            <a:r>
              <a:rPr lang="en-US" b="1" dirty="0">
                <a:solidFill>
                  <a:srgbClr val="000000"/>
                </a:solidFill>
                <a:latin typeface="Calibri" panose="020F0502020204030204" pitchFamily="34" charset="0"/>
                <a:ea typeface="Times New Roman" panose="02020603050405020304" pitchFamily="18" charset="0"/>
              </a:rPr>
              <a:t>CIRKULÄRITET</a:t>
            </a:r>
            <a:endParaRPr lang="it-IT" b="1" dirty="0"/>
          </a:p>
        </p:txBody>
      </p:sp>
    </p:spTree>
    <p:extLst>
      <p:ext uri="{BB962C8B-B14F-4D97-AF65-F5344CB8AC3E}">
        <p14:creationId xmlns:p14="http://schemas.microsoft.com/office/powerpoint/2010/main" val="253495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Den </a:t>
            </a:r>
            <a:r>
              <a:rPr lang="it-IT" sz="4400" dirty="0" err="1"/>
              <a:t>europeiska </a:t>
            </a:r>
            <a:r>
              <a:rPr lang="it-IT" sz="4400" dirty="0"/>
              <a:t>gröna given: flera mål</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25</a:t>
            </a:fld>
            <a:endParaRPr lang="en-US" dirty="0"/>
          </a:p>
        </p:txBody>
      </p:sp>
      <p:sp>
        <p:nvSpPr>
          <p:cNvPr id="10" name="CasellaDiTesto 9">
            <a:extLst>
              <a:ext uri="{FF2B5EF4-FFF2-40B4-BE49-F238E27FC236}">
                <a16:creationId xmlns:a16="http://schemas.microsoft.com/office/drawing/2014/main" id="{91273308-E884-308E-4D4A-5C3AAE41C64A}"/>
              </a:ext>
            </a:extLst>
          </p:cNvPr>
          <p:cNvSpPr txBox="1"/>
          <p:nvPr/>
        </p:nvSpPr>
        <p:spPr>
          <a:xfrm>
            <a:off x="1507965" y="1690688"/>
            <a:ext cx="10379242" cy="1347805"/>
          </a:xfrm>
          <a:prstGeom prst="rect">
            <a:avLst/>
          </a:prstGeom>
          <a:noFill/>
        </p:spPr>
        <p:txBody>
          <a:bodyPr wrap="square">
            <a:spAutoFit/>
          </a:bodyPr>
          <a:lstStyle/>
          <a:p>
            <a:pPr algn="just">
              <a:lnSpc>
                <a:spcPct val="115000"/>
              </a:lnSpc>
              <a:spcAft>
                <a:spcPts val="1125"/>
              </a:spcAft>
            </a:pPr>
            <a:r>
              <a:rPr lang="en-US" sz="18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Klimatneutralitet senast 2050</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balans mellan den mängd växthusgaser som släpps ut och den mängd som tas bort från atmosfären eller kompenseras genom olika åtgärder. Att uppnå klimatneutralitet är avgörande för att bekämpa klimatförändringarna och begränsa den globala uppvärmningen till långt under 2 grader Celsius över förindustriella nivåer, i enlighet med Parisavtalet.</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6" name="CasellaDiTesto 15">
            <a:extLst>
              <a:ext uri="{FF2B5EF4-FFF2-40B4-BE49-F238E27FC236}">
                <a16:creationId xmlns:a16="http://schemas.microsoft.com/office/drawing/2014/main" id="{19479A5D-98D3-120D-CC75-A4DA0012FC3F}"/>
              </a:ext>
            </a:extLst>
          </p:cNvPr>
          <p:cNvSpPr txBox="1"/>
          <p:nvPr/>
        </p:nvSpPr>
        <p:spPr>
          <a:xfrm>
            <a:off x="250945" y="3419775"/>
            <a:ext cx="10379242" cy="1029256"/>
          </a:xfrm>
          <a:prstGeom prst="rect">
            <a:avLst/>
          </a:prstGeom>
          <a:noFill/>
        </p:spPr>
        <p:txBody>
          <a:bodyPr wrap="square">
            <a:spAutoFit/>
          </a:bodyPr>
          <a:lstStyle/>
          <a:p>
            <a:pPr algn="just">
              <a:lnSpc>
                <a:spcPct val="115000"/>
              </a:lnSpc>
              <a:spcAft>
                <a:spcPts val="1125"/>
              </a:spcAft>
            </a:pPr>
            <a:r>
              <a:rPr lang="en-US" sz="18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Hållbar och cirkulär ekonomi</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övergången från "ta-tillverka-kassera"-modellen till en cirkulär ekonomi där produkter och material återanvänds, repareras, återvinns eller återanvänds för att minska avfallet och minimera resursförbrukningen. Syftet är också att skapa gröna jobb och stimulera innovation inom ren teknik.</a:t>
            </a:r>
            <a:endParaRPr lang="it-IT" sz="20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17" name="CasellaDiTesto 16">
            <a:extLst>
              <a:ext uri="{FF2B5EF4-FFF2-40B4-BE49-F238E27FC236}">
                <a16:creationId xmlns:a16="http://schemas.microsoft.com/office/drawing/2014/main" id="{7935A7A6-A1DD-92E6-B50A-8C2100954ECE}"/>
              </a:ext>
            </a:extLst>
          </p:cNvPr>
          <p:cNvSpPr txBox="1"/>
          <p:nvPr/>
        </p:nvSpPr>
        <p:spPr>
          <a:xfrm>
            <a:off x="1487107" y="4990423"/>
            <a:ext cx="10379241" cy="923330"/>
          </a:xfrm>
          <a:prstGeom prst="rect">
            <a:avLst/>
          </a:prstGeom>
          <a:noFill/>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Biologisk mångfald och skydd av ekosystem</a:t>
            </a:r>
            <a:r>
              <a:rPr lang="en-US" sz="1800" dirty="0">
                <a:solidFill>
                  <a:srgbClr val="000000"/>
                </a:solidFill>
                <a:effectLst/>
                <a:latin typeface="Calibri" panose="020F0502020204030204" pitchFamily="34" charset="0"/>
                <a:ea typeface="Times New Roman" panose="02020603050405020304" pitchFamily="18" charset="0"/>
              </a:rPr>
              <a:t>: bevara naturliga livsmiljöer, skydda utrotningshotade arter och upprätthålla ekosystemtjänster som är avgörande för människors välbefinnande. I direktivet fastställs särskilda mål för att hejda förlusten av biologisk mångfald, t.ex. att återställa skadade ekosystem och öka andelen ekologiskt jordbruk. </a:t>
            </a:r>
            <a:endParaRPr lang="it-IT" dirty="0"/>
          </a:p>
        </p:txBody>
      </p:sp>
      <p:pic>
        <p:nvPicPr>
          <p:cNvPr id="18" name="Immagine 17">
            <a:extLst>
              <a:ext uri="{FF2B5EF4-FFF2-40B4-BE49-F238E27FC236}">
                <a16:creationId xmlns:a16="http://schemas.microsoft.com/office/drawing/2014/main" id="{F4C18671-8EC9-9F7F-3F2B-E9E9D45BFFC8}"/>
              </a:ext>
            </a:extLst>
          </p:cNvPr>
          <p:cNvPicPr>
            <a:picLocks noChangeAspect="1"/>
          </p:cNvPicPr>
          <p:nvPr/>
        </p:nvPicPr>
        <p:blipFill>
          <a:blip r:embed="rId2"/>
          <a:stretch>
            <a:fillRect/>
          </a:stretch>
        </p:blipFill>
        <p:spPr>
          <a:xfrm>
            <a:off x="130629" y="1657031"/>
            <a:ext cx="1356478" cy="1112616"/>
          </a:xfrm>
          <a:prstGeom prst="rect">
            <a:avLst/>
          </a:prstGeom>
        </p:spPr>
      </p:pic>
      <p:pic>
        <p:nvPicPr>
          <p:cNvPr id="19" name="Immagine 18">
            <a:extLst>
              <a:ext uri="{FF2B5EF4-FFF2-40B4-BE49-F238E27FC236}">
                <a16:creationId xmlns:a16="http://schemas.microsoft.com/office/drawing/2014/main" id="{8C3DD646-56C4-241C-0F57-EA2C44C1FC23}"/>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0766545" y="3362698"/>
            <a:ext cx="1281406" cy="1143409"/>
          </a:xfrm>
          <a:prstGeom prst="rect">
            <a:avLst/>
          </a:prstGeom>
        </p:spPr>
      </p:pic>
      <p:pic>
        <p:nvPicPr>
          <p:cNvPr id="20" name="Immagine 19">
            <a:extLst>
              <a:ext uri="{FF2B5EF4-FFF2-40B4-BE49-F238E27FC236}">
                <a16:creationId xmlns:a16="http://schemas.microsoft.com/office/drawing/2014/main" id="{803BC138-3704-27C0-C913-DEF28CA01F36}"/>
              </a:ext>
            </a:extLst>
          </p:cNvPr>
          <p:cNvPicPr>
            <a:picLocks noChangeAspect="1"/>
          </p:cNvPicPr>
          <p:nvPr/>
        </p:nvPicPr>
        <p:blipFill>
          <a:blip r:embed="rId4">
            <a:clrChange>
              <a:clrFrom>
                <a:srgbClr val="F7F7F7"/>
              </a:clrFrom>
              <a:clrTo>
                <a:srgbClr val="F7F7F7">
                  <a:alpha val="0"/>
                </a:srgbClr>
              </a:clrTo>
            </a:clrChange>
          </a:blip>
          <a:stretch>
            <a:fillRect/>
          </a:stretch>
        </p:blipFill>
        <p:spPr>
          <a:xfrm>
            <a:off x="130629" y="4810260"/>
            <a:ext cx="1281406" cy="1179708"/>
          </a:xfrm>
          <a:prstGeom prst="rect">
            <a:avLst/>
          </a:prstGeom>
        </p:spPr>
      </p:pic>
    </p:spTree>
    <p:extLst>
      <p:ext uri="{BB962C8B-B14F-4D97-AF65-F5344CB8AC3E}">
        <p14:creationId xmlns:p14="http://schemas.microsoft.com/office/powerpoint/2010/main" val="181522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0D18F9D-BDFC-0B0A-6C39-FBF7EBC25638}"/>
              </a:ext>
            </a:extLst>
          </p:cNvPr>
          <p:cNvPicPr>
            <a:picLocks noChangeAspect="1"/>
          </p:cNvPicPr>
          <p:nvPr/>
        </p:nvPicPr>
        <p:blipFill>
          <a:blip r:embed="rId2"/>
          <a:stretch>
            <a:fillRect/>
          </a:stretch>
        </p:blipFill>
        <p:spPr>
          <a:xfrm>
            <a:off x="1526415" y="2925885"/>
            <a:ext cx="8927672" cy="3389816"/>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Strategi från jord till </a:t>
            </a:r>
            <a:r>
              <a:rPr lang="it-IT" sz="4400" dirty="0" err="1"/>
              <a:t>bord</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3" name="CasellaDiTesto 2">
            <a:extLst>
              <a:ext uri="{FF2B5EF4-FFF2-40B4-BE49-F238E27FC236}">
                <a16:creationId xmlns:a16="http://schemas.microsoft.com/office/drawing/2014/main" id="{6213873A-816F-A6C1-BBF9-CDEBE7332C00}"/>
              </a:ext>
            </a:extLst>
          </p:cNvPr>
          <p:cNvSpPr txBox="1"/>
          <p:nvPr/>
        </p:nvSpPr>
        <p:spPr>
          <a:xfrm>
            <a:off x="550506" y="1476245"/>
            <a:ext cx="10879493" cy="671915"/>
          </a:xfrm>
          <a:prstGeom prst="rect">
            <a:avLst/>
          </a:prstGeom>
          <a:noFill/>
        </p:spPr>
        <p:txBody>
          <a:bodyPr wrap="square" rtlCol="0">
            <a:spAutoFit/>
          </a:bodyPr>
          <a:lstStyle/>
          <a:p>
            <a:pPr algn="just">
              <a:lnSpc>
                <a:spcPct val="107000"/>
              </a:lnSpc>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Nyckelkomponent i EU:s gröna giv för att skapa ett mer hållbart och motståndskraftigt livsmedelssystem inom Europeiska unionen.</a:t>
            </a:r>
            <a:endParaRPr lang="it-IT"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4" name="CasellaDiTesto 3">
            <a:extLst>
              <a:ext uri="{FF2B5EF4-FFF2-40B4-BE49-F238E27FC236}">
                <a16:creationId xmlns:a16="http://schemas.microsoft.com/office/drawing/2014/main" id="{9485B80E-E050-375B-BE33-FAB35EC7DAD7}"/>
              </a:ext>
            </a:extLst>
          </p:cNvPr>
          <p:cNvSpPr txBox="1"/>
          <p:nvPr/>
        </p:nvSpPr>
        <p:spPr>
          <a:xfrm>
            <a:off x="550505" y="2356378"/>
            <a:ext cx="10879493" cy="646331"/>
          </a:xfrm>
          <a:prstGeom prst="rect">
            <a:avLst/>
          </a:prstGeom>
          <a:noFill/>
        </p:spPr>
        <p:txBody>
          <a:bodyPr wrap="square">
            <a:spAutoFit/>
          </a:bodyPr>
          <a:lstStyle/>
          <a:p>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Syftet är att ta itu med </a:t>
            </a:r>
            <a:r>
              <a:rPr lang="en-US"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miljöutmaningar</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förbättra folkhälsan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och </a:t>
            </a:r>
            <a:r>
              <a:rPr lang="en-US" sz="1800" u="sng"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stödja en rättvis övergång för jordbrukare och konsumenter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till en mer </a:t>
            </a:r>
            <a:r>
              <a:rPr lang="en-US"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hållbar och hälsosam livsmedelsframtid.</a:t>
            </a:r>
            <a:endParaRPr lang="it-IT" dirty="0"/>
          </a:p>
        </p:txBody>
      </p:sp>
      <p:sp>
        <p:nvSpPr>
          <p:cNvPr id="6" name="CasellaDiTesto 5">
            <a:extLst>
              <a:ext uri="{FF2B5EF4-FFF2-40B4-BE49-F238E27FC236}">
                <a16:creationId xmlns:a16="http://schemas.microsoft.com/office/drawing/2014/main" id="{C5EEE8CE-15AE-C1EF-7728-91EC4C62BE66}"/>
              </a:ext>
            </a:extLst>
          </p:cNvPr>
          <p:cNvSpPr txBox="1"/>
          <p:nvPr/>
        </p:nvSpPr>
        <p:spPr>
          <a:xfrm>
            <a:off x="10665585" y="5914395"/>
            <a:ext cx="1373932" cy="261610"/>
          </a:xfrm>
          <a:prstGeom prst="rect">
            <a:avLst/>
          </a:prstGeom>
          <a:noFill/>
        </p:spPr>
        <p:txBody>
          <a:bodyPr wrap="square">
            <a:spAutoFit/>
          </a:bodyPr>
          <a:lstStyle/>
          <a:p>
            <a:r>
              <a:rPr lang="en-GB" sz="1100" i="1" dirty="0">
                <a:effectLst/>
                <a:latin typeface="Calibri" panose="020F0502020204030204" pitchFamily="34" charset="0"/>
                <a:ea typeface="Times New Roman" panose="02020603050405020304" pitchFamily="18" charset="0"/>
              </a:rPr>
              <a:t>(Källa: </a:t>
            </a:r>
            <a:r>
              <a:rPr lang="en-GB" sz="1100" i="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FAO</a:t>
            </a:r>
            <a:r>
              <a:rPr lang="en-US"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 2022</a:t>
            </a:r>
            <a:r>
              <a:rPr lang="en-GB" sz="1100" i="1" dirty="0">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105568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err="1"/>
              <a:t>Resan från </a:t>
            </a:r>
            <a:r>
              <a:rPr lang="it-IT" sz="4400" dirty="0"/>
              <a:t>jord till </a:t>
            </a:r>
            <a:r>
              <a:rPr lang="it-IT" sz="4400" dirty="0" err="1"/>
              <a:t>bord</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pic>
        <p:nvPicPr>
          <p:cNvPr id="7" name="Picture 2">
            <a:extLst>
              <a:ext uri="{FF2B5EF4-FFF2-40B4-BE49-F238E27FC236}">
                <a16:creationId xmlns:a16="http://schemas.microsoft.com/office/drawing/2014/main" id="{28F17916-E13E-C462-97DA-04A614C8B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74" y="1538008"/>
            <a:ext cx="9272451" cy="4853548"/>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9D32562D-49E7-EB18-3455-FADE542D1979}"/>
              </a:ext>
            </a:extLst>
          </p:cNvPr>
          <p:cNvSpPr txBox="1"/>
          <p:nvPr/>
        </p:nvSpPr>
        <p:spPr>
          <a:xfrm>
            <a:off x="10389791" y="5695520"/>
            <a:ext cx="1470817"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(Källa: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3"/>
              </a:rPr>
              <a:t>Collidu,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75801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a:t>Strategins fyra </a:t>
            </a:r>
            <a:r>
              <a:rPr lang="it-IT" sz="4400" dirty="0" err="1"/>
              <a:t>pelare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Internationella och europeiska viktiga direktiv</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28</a:t>
            </a:fld>
            <a:endParaRPr lang="en-US" dirty="0"/>
          </a:p>
        </p:txBody>
      </p:sp>
      <p:pic>
        <p:nvPicPr>
          <p:cNvPr id="3" name="Immagine 2">
            <a:extLst>
              <a:ext uri="{FF2B5EF4-FFF2-40B4-BE49-F238E27FC236}">
                <a16:creationId xmlns:a16="http://schemas.microsoft.com/office/drawing/2014/main" id="{23EE3CEB-7F70-FB97-5D6D-333159A8B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8588" y="2127966"/>
            <a:ext cx="3938451" cy="3938451"/>
          </a:xfrm>
          <a:prstGeom prst="rect">
            <a:avLst/>
          </a:prstGeom>
          <a:noFill/>
        </p:spPr>
      </p:pic>
      <p:sp>
        <p:nvSpPr>
          <p:cNvPr id="4" name="CasellaDiTesto 3">
            <a:extLst>
              <a:ext uri="{FF2B5EF4-FFF2-40B4-BE49-F238E27FC236}">
                <a16:creationId xmlns:a16="http://schemas.microsoft.com/office/drawing/2014/main" id="{0F530683-3B8F-C99A-A808-F95ABCF95B03}"/>
              </a:ext>
            </a:extLst>
          </p:cNvPr>
          <p:cNvSpPr txBox="1"/>
          <p:nvPr/>
        </p:nvSpPr>
        <p:spPr>
          <a:xfrm>
            <a:off x="2275839" y="2594314"/>
            <a:ext cx="4414533" cy="3416320"/>
          </a:xfrm>
          <a:prstGeom prst="rect">
            <a:avLst/>
          </a:prstGeom>
          <a:noFill/>
        </p:spPr>
        <p:txBody>
          <a:bodyPr wrap="square" rtlCol="0">
            <a:spAutoFit/>
          </a:bodyPr>
          <a:lstStyle/>
          <a:p>
            <a:r>
              <a:rPr lang="en-US" u="sng" kern="100" dirty="0">
                <a:latin typeface="Calibri" panose="020F0502020204030204" pitchFamily="34" charset="0"/>
                <a:ea typeface="Calibri" panose="020F0502020204030204" pitchFamily="34" charset="0"/>
              </a:rPr>
              <a:t>Hållbar livsmedelsproduktion</a:t>
            </a:r>
          </a:p>
          <a:p>
            <a:endParaRPr lang="en-US"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n-US" u="sng" kern="100" dirty="0" err="1">
                <a:latin typeface="Calibri" panose="020F0502020204030204" pitchFamily="34" charset="0"/>
                <a:ea typeface="Calibri" panose="020F0502020204030204" pitchFamily="34" charset="0"/>
              </a:rPr>
              <a:t>Hållbar</a:t>
            </a:r>
            <a:r>
              <a:rPr lang="en-US" u="sng" kern="100" dirty="0">
                <a:latin typeface="Calibri" panose="020F0502020204030204" pitchFamily="34" charset="0"/>
                <a:ea typeface="Calibri" panose="020F0502020204030204" pitchFamily="34" charset="0"/>
              </a:rPr>
              <a:t> bearbetning och distribution av livsmedel</a:t>
            </a:r>
          </a:p>
          <a:p>
            <a:pPr marL="342900" indent="-342900">
              <a:buFont typeface="+mj-lt"/>
              <a:buAutoNum type="arabicPeriod"/>
            </a:pPr>
            <a:endParaRPr lang="en-US" u="sng" kern="100" dirty="0">
              <a:latin typeface="Calibri" panose="020F0502020204030204" pitchFamily="34" charset="0"/>
              <a:ea typeface="Calibri" panose="020F0502020204030204" pitchFamily="34" charset="0"/>
            </a:endParaRPr>
          </a:p>
          <a:p>
            <a:endParaRPr lang="en-US" kern="100" dirty="0">
              <a:latin typeface="Calibri" panose="020F0502020204030204" pitchFamily="34" charset="0"/>
              <a:ea typeface="Calibri" panose="020F0502020204030204" pitchFamily="34" charset="0"/>
            </a:endParaRPr>
          </a:p>
          <a:p>
            <a:r>
              <a:rPr lang="en-US" u="sng" kern="100" dirty="0" err="1">
                <a:latin typeface="Calibri" panose="020F0502020204030204" pitchFamily="34" charset="0"/>
                <a:ea typeface="Calibri" panose="020F0502020204030204" pitchFamily="34" charset="0"/>
              </a:rPr>
              <a:t>Hållbar</a:t>
            </a:r>
            <a:r>
              <a:rPr lang="en-US" u="sng" kern="100" dirty="0">
                <a:latin typeface="Calibri" panose="020F0502020204030204" pitchFamily="34" charset="0"/>
                <a:ea typeface="Calibri" panose="020F0502020204030204" pitchFamily="34" charset="0"/>
              </a:rPr>
              <a:t> livsmedelskonsumtion</a:t>
            </a:r>
          </a:p>
          <a:p>
            <a:endParaRPr lang="en-US" u="sng" kern="100" dirty="0">
              <a:latin typeface="Calibri" panose="020F0502020204030204" pitchFamily="34" charset="0"/>
              <a:ea typeface="Calibri" panose="020F0502020204030204" pitchFamily="34" charset="0"/>
            </a:endParaRPr>
          </a:p>
          <a:p>
            <a:endParaRPr lang="en-US" u="sng" kern="100" dirty="0">
              <a:latin typeface="Calibri" panose="020F0502020204030204" pitchFamily="34" charset="0"/>
              <a:ea typeface="Calibri" panose="020F0502020204030204" pitchFamily="34" charset="0"/>
            </a:endParaRPr>
          </a:p>
          <a:p>
            <a:r>
              <a:rPr lang="en-US" u="sng" kern="100" dirty="0" err="1">
                <a:latin typeface="Calibri" panose="020F0502020204030204" pitchFamily="34" charset="0"/>
                <a:ea typeface="Calibri" panose="020F0502020204030204" pitchFamily="34" charset="0"/>
              </a:rPr>
              <a:t>Livsmedelsförluster</a:t>
            </a:r>
            <a:r>
              <a:rPr lang="en-US" u="sng" kern="100" dirty="0">
                <a:latin typeface="Calibri" panose="020F0502020204030204" pitchFamily="34" charset="0"/>
                <a:ea typeface="Calibri" panose="020F0502020204030204" pitchFamily="34" charset="0"/>
              </a:rPr>
              <a:t> och förebyggande av avfall</a:t>
            </a:r>
            <a:endParaRPr lang="it-IT" u="sng" dirty="0"/>
          </a:p>
        </p:txBody>
      </p:sp>
      <p:sp>
        <p:nvSpPr>
          <p:cNvPr id="5" name="CasellaDiTesto 4">
            <a:extLst>
              <a:ext uri="{FF2B5EF4-FFF2-40B4-BE49-F238E27FC236}">
                <a16:creationId xmlns:a16="http://schemas.microsoft.com/office/drawing/2014/main" id="{B5275B0D-7122-2F22-02F6-054AB3F7F77C}"/>
              </a:ext>
            </a:extLst>
          </p:cNvPr>
          <p:cNvSpPr txBox="1"/>
          <p:nvPr/>
        </p:nvSpPr>
        <p:spPr>
          <a:xfrm>
            <a:off x="737401" y="1586162"/>
            <a:ext cx="10717197" cy="646331"/>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Strategin bygger på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fyra pelare som är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utformade för att hantera olika aspekter av livsmedelssystemet, från produktion till konsumtion</a:t>
            </a:r>
            <a:r>
              <a:rPr lang="en-US" dirty="0">
                <a:solidFill>
                  <a:srgbClr val="000000"/>
                </a:solidFill>
                <a:latin typeface="Calibri" panose="020F0502020204030204" pitchFamily="34" charset="0"/>
                <a:ea typeface="Times New Roman" panose="02020603050405020304" pitchFamily="18" charset="0"/>
              </a:rPr>
              <a:t>:</a:t>
            </a:r>
            <a:endParaRPr lang="it-IT" b="1" dirty="0"/>
          </a:p>
        </p:txBody>
      </p:sp>
      <p:pic>
        <p:nvPicPr>
          <p:cNvPr id="6" name="Immagine 5">
            <a:extLst>
              <a:ext uri="{FF2B5EF4-FFF2-40B4-BE49-F238E27FC236}">
                <a16:creationId xmlns:a16="http://schemas.microsoft.com/office/drawing/2014/main" id="{02C3B111-AFB9-68B7-582D-260E57299032}"/>
              </a:ext>
            </a:extLst>
          </p:cNvPr>
          <p:cNvPicPr>
            <a:picLocks noChangeAspect="1"/>
          </p:cNvPicPr>
          <p:nvPr/>
        </p:nvPicPr>
        <p:blipFill>
          <a:blip r:embed="rId3"/>
          <a:stretch>
            <a:fillRect/>
          </a:stretch>
        </p:blipFill>
        <p:spPr>
          <a:xfrm>
            <a:off x="870072" y="2282902"/>
            <a:ext cx="912724" cy="839706"/>
          </a:xfrm>
          <a:prstGeom prst="rect">
            <a:avLst/>
          </a:prstGeom>
        </p:spPr>
      </p:pic>
      <p:pic>
        <p:nvPicPr>
          <p:cNvPr id="11" name="Immagine 10">
            <a:extLst>
              <a:ext uri="{FF2B5EF4-FFF2-40B4-BE49-F238E27FC236}">
                <a16:creationId xmlns:a16="http://schemas.microsoft.com/office/drawing/2014/main" id="{DBBA0DBF-96AE-7DFE-B95B-6194F7BD6320}"/>
              </a:ext>
            </a:extLst>
          </p:cNvPr>
          <p:cNvPicPr>
            <a:picLocks noChangeAspect="1"/>
          </p:cNvPicPr>
          <p:nvPr/>
        </p:nvPicPr>
        <p:blipFill>
          <a:blip r:embed="rId4"/>
          <a:stretch>
            <a:fillRect/>
          </a:stretch>
        </p:blipFill>
        <p:spPr>
          <a:xfrm>
            <a:off x="861878" y="3342729"/>
            <a:ext cx="873750" cy="838800"/>
          </a:xfrm>
          <a:prstGeom prst="rect">
            <a:avLst/>
          </a:prstGeom>
        </p:spPr>
      </p:pic>
      <p:pic>
        <p:nvPicPr>
          <p:cNvPr id="12" name="Immagine 11">
            <a:extLst>
              <a:ext uri="{FF2B5EF4-FFF2-40B4-BE49-F238E27FC236}">
                <a16:creationId xmlns:a16="http://schemas.microsoft.com/office/drawing/2014/main" id="{6DD357CE-401F-0111-F8EB-11A7D23BC71C}"/>
              </a:ext>
            </a:extLst>
          </p:cNvPr>
          <p:cNvPicPr>
            <a:picLocks noChangeAspect="1"/>
          </p:cNvPicPr>
          <p:nvPr/>
        </p:nvPicPr>
        <p:blipFill>
          <a:blip r:embed="rId5"/>
          <a:stretch>
            <a:fillRect/>
          </a:stretch>
        </p:blipFill>
        <p:spPr>
          <a:xfrm>
            <a:off x="899106" y="4458722"/>
            <a:ext cx="877277" cy="838800"/>
          </a:xfrm>
          <a:prstGeom prst="rect">
            <a:avLst/>
          </a:prstGeom>
        </p:spPr>
      </p:pic>
      <p:pic>
        <p:nvPicPr>
          <p:cNvPr id="13" name="Immagine 12">
            <a:extLst>
              <a:ext uri="{FF2B5EF4-FFF2-40B4-BE49-F238E27FC236}">
                <a16:creationId xmlns:a16="http://schemas.microsoft.com/office/drawing/2014/main" id="{FA836CB2-A0C9-40E2-C178-8CF0B323BB2A}"/>
              </a:ext>
            </a:extLst>
          </p:cNvPr>
          <p:cNvPicPr>
            <a:picLocks noChangeAspect="1"/>
          </p:cNvPicPr>
          <p:nvPr/>
        </p:nvPicPr>
        <p:blipFill>
          <a:blip r:embed="rId6"/>
          <a:stretch>
            <a:fillRect/>
          </a:stretch>
        </p:blipFill>
        <p:spPr>
          <a:xfrm>
            <a:off x="906597" y="5517643"/>
            <a:ext cx="890103" cy="838800"/>
          </a:xfrm>
          <a:prstGeom prst="rect">
            <a:avLst/>
          </a:prstGeom>
        </p:spPr>
      </p:pic>
      <p:sp>
        <p:nvSpPr>
          <p:cNvPr id="14" name="CasellaDiTesto 13">
            <a:extLst>
              <a:ext uri="{FF2B5EF4-FFF2-40B4-BE49-F238E27FC236}">
                <a16:creationId xmlns:a16="http://schemas.microsoft.com/office/drawing/2014/main" id="{A1E1BA2A-EFFB-CAA8-3345-DE03632FC421}"/>
              </a:ext>
            </a:extLst>
          </p:cNvPr>
          <p:cNvSpPr txBox="1"/>
          <p:nvPr/>
        </p:nvSpPr>
        <p:spPr>
          <a:xfrm>
            <a:off x="7856375" y="6170065"/>
            <a:ext cx="2453951" cy="261610"/>
          </a:xfrm>
          <a:prstGeom prst="rect">
            <a:avLst/>
          </a:prstGeom>
          <a:noFill/>
        </p:spPr>
        <p:txBody>
          <a:bodyPr wrap="square">
            <a:spAutoFit/>
          </a:bodyPr>
          <a:lstStyle/>
          <a:p>
            <a:pPr algn="just">
              <a:spcAft>
                <a:spcPts val="1000"/>
              </a:spcAft>
            </a:pP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(Källa: </a:t>
            </a:r>
            <a:r>
              <a:rPr lang="en-US"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7"/>
              </a:rPr>
              <a:t>Europeiska kommissionen</a:t>
            </a:r>
            <a:r>
              <a:rPr lang="en-US" sz="1100" i="1"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 2022</a:t>
            </a:r>
            <a:r>
              <a:rPr lang="en-US"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9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3825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nr 4</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Internationella och europeiska viktiga direktiv</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29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err="1">
                <a:latin typeface="Calibri" panose="020F0502020204030204" pitchFamily="34" charset="0"/>
                <a:ea typeface="Calibri" panose="020F0502020204030204" pitchFamily="34" charset="0"/>
              </a:rPr>
              <a:t>Grupp</a:t>
            </a:r>
            <a:r>
              <a:rPr lang="it-IT" dirty="0"/>
              <a:t> aktivitet</a:t>
            </a:r>
            <a:endParaRPr lang="en-US" sz="2800" i="1" kern="100" dirty="0">
              <a:effectLst/>
              <a:latin typeface="Calibri" panose="020F0502020204030204" pitchFamily="34" charset="0"/>
              <a:ea typeface="Calibri" panose="020F0502020204030204" pitchFamily="34" charset="0"/>
            </a:endParaRPr>
          </a:p>
          <a:p>
            <a:pPr marL="0" indent="0" algn="ctr">
              <a:buNone/>
            </a:pPr>
            <a:r>
              <a:rPr lang="en-US" sz="2800" i="1" kern="100" dirty="0">
                <a:effectLst/>
                <a:latin typeface="Calibri" panose="020F0502020204030204" pitchFamily="34" charset="0"/>
                <a:ea typeface="Calibri" panose="020F0502020204030204" pitchFamily="34" charset="0"/>
              </a:rPr>
              <a:t>Indelning i lag om 4 personer. </a:t>
            </a:r>
          </a:p>
          <a:p>
            <a:pPr marL="0" indent="0" algn="ctr">
              <a:buNone/>
            </a:pPr>
            <a:r>
              <a:rPr lang="en-US" sz="2800" i="1" kern="100" dirty="0">
                <a:effectLst/>
                <a:latin typeface="Calibri" panose="020F0502020204030204" pitchFamily="34" charset="0"/>
                <a:ea typeface="Calibri" panose="020F0502020204030204" pitchFamily="34" charset="0"/>
              </a:rPr>
              <a:t>Varje team ska försöka fokusera på en specifik pelare i Farm To Fork-strategin. Baserat på detta ska varje team skriva ner 3 exempel som representerar denna pelare samt de fördelar som är kopplade till dem.  </a:t>
            </a:r>
          </a:p>
          <a:p>
            <a:pPr marL="0" indent="0" algn="ctr">
              <a:buNone/>
            </a:pPr>
            <a:r>
              <a:rPr lang="en-US" i="1" kern="100" dirty="0">
                <a:latin typeface="Calibri" panose="020F0502020204030204" pitchFamily="34" charset="0"/>
              </a:rPr>
              <a:t>Alla team presenterar sina resultat och en diskussion kommer att äga rum om dem. </a:t>
            </a:r>
            <a:endParaRPr lang="it-IT" sz="2800" dirty="0"/>
          </a:p>
        </p:txBody>
      </p:sp>
    </p:spTree>
    <p:extLst>
      <p:ext uri="{BB962C8B-B14F-4D97-AF65-F5344CB8AC3E}">
        <p14:creationId xmlns:p14="http://schemas.microsoft.com/office/powerpoint/2010/main" val="3185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342900" indent="-342900">
              <a:buFont typeface="+mj-lt"/>
              <a:buAutoNum type="arabicPeriod"/>
            </a:pPr>
            <a:r>
              <a:rPr lang="it-IT" dirty="0"/>
              <a:t>Begreppet </a:t>
            </a:r>
            <a:r>
              <a:rPr lang="it-IT" dirty="0" err="1"/>
              <a:t>hållbarhet </a:t>
            </a:r>
            <a:r>
              <a:rPr lang="it-IT" dirty="0"/>
              <a:t>och </a:t>
            </a:r>
            <a:r>
              <a:rPr lang="it-IT" dirty="0" err="1"/>
              <a:t>dess tre pelare</a:t>
            </a:r>
            <a:endParaRPr lang="it-IT" dirty="0"/>
          </a:p>
          <a:p>
            <a:pPr marL="342900" indent="-342900">
              <a:buFont typeface="+mj-lt"/>
              <a:buAutoNum type="arabicPeriod"/>
            </a:pPr>
            <a:endParaRPr lang="it-IT" dirty="0"/>
          </a:p>
          <a:p>
            <a:pPr marL="342900" indent="-342900">
              <a:buFont typeface="+mj-lt"/>
              <a:buAutoNum type="arabicPeriod"/>
            </a:pPr>
            <a:r>
              <a:rPr lang="it-IT" dirty="0"/>
              <a:t>Bioekonomi och relaterade begrepp</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58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37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2225040"/>
            <a:ext cx="10515600" cy="3566160"/>
          </a:xfrm>
        </p:spPr>
        <p:txBody>
          <a:bodyPr/>
          <a:lstStyle/>
          <a:p>
            <a:pPr marL="342900" indent="-342900">
              <a:buFont typeface="+mj-lt"/>
              <a:buAutoNum type="arabicPeriod"/>
            </a:pPr>
            <a:r>
              <a:rPr lang="en-GB" dirty="0"/>
              <a:t>Viktiga delar av avfallshantering, energieffektivitet, vatten och matavfall</a:t>
            </a:r>
            <a:endParaRPr lang="it-IT"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a:t>
            </a:r>
            <a:r>
              <a:rPr lang="en-US" dirty="0">
                <a:solidFill>
                  <a:schemeClr val="bg1">
                    <a:lumMod val="65000"/>
                  </a:schemeClr>
                </a:solidFill>
              </a:rPr>
              <a:t>Avfallshantering</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32</a:t>
            </a:fld>
            <a:endParaRPr lang="en-US" dirty="0"/>
          </a:p>
        </p:txBody>
      </p:sp>
    </p:spTree>
    <p:extLst>
      <p:ext uri="{BB962C8B-B14F-4D97-AF65-F5344CB8AC3E}">
        <p14:creationId xmlns:p14="http://schemas.microsoft.com/office/powerpoint/2010/main" val="36836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33331-C3EB-BF89-B005-AA40BC55A26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2E3A39A-D39A-B0EF-AC9B-A502D73CD52A}"/>
              </a:ext>
            </a:extLst>
          </p:cNvPr>
          <p:cNvSpPr>
            <a:spLocks noGrp="1"/>
          </p:cNvSpPr>
          <p:nvPr>
            <p:ph type="title"/>
          </p:nvPr>
        </p:nvSpPr>
        <p:spPr/>
        <p:txBody>
          <a:bodyPr/>
          <a:lstStyle/>
          <a:p>
            <a:r>
              <a:rPr lang="it-IT" dirty="0"/>
              <a:t>Avfallshantering</a:t>
            </a:r>
            <a:endParaRPr lang="en-GB" dirty="0"/>
          </a:p>
        </p:txBody>
      </p:sp>
      <p:sp>
        <p:nvSpPr>
          <p:cNvPr id="8" name="Segnaposto contenuto 7">
            <a:extLst>
              <a:ext uri="{FF2B5EF4-FFF2-40B4-BE49-F238E27FC236}">
                <a16:creationId xmlns:a16="http://schemas.microsoft.com/office/drawing/2014/main" id="{7B57F739-FA47-8187-0F24-C9377C0C5649}"/>
              </a:ext>
            </a:extLst>
          </p:cNvPr>
          <p:cNvSpPr>
            <a:spLocks noGrp="1"/>
          </p:cNvSpPr>
          <p:nvPr>
            <p:ph idx="1"/>
          </p:nvPr>
        </p:nvSpPr>
        <p:spPr>
          <a:xfrm>
            <a:off x="6255494" y="1956646"/>
            <a:ext cx="5346404" cy="3566160"/>
          </a:xfrm>
        </p:spPr>
        <p:txBody>
          <a:bodyPr>
            <a:normAutofit/>
          </a:bodyPr>
          <a:lstStyle/>
          <a:p>
            <a:pPr marL="0" indent="0">
              <a:buNone/>
            </a:pPr>
            <a:r>
              <a:rPr lang="it-IT" sz="3200" dirty="0"/>
              <a:t>Fokuserar på att </a:t>
            </a:r>
            <a:r>
              <a:rPr lang="en-GB" sz="3200" dirty="0"/>
              <a:t>bevara värdet och egenskaperna hos avfallsmaterial genom att leverera högkvalitativa, sekundära råmaterial till ekonomin.</a:t>
            </a:r>
            <a:endParaRPr lang="it-IT" sz="3200" dirty="0"/>
          </a:p>
        </p:txBody>
      </p:sp>
      <p:sp>
        <p:nvSpPr>
          <p:cNvPr id="2" name="Segnaposto piè di pagina 1">
            <a:extLst>
              <a:ext uri="{FF2B5EF4-FFF2-40B4-BE49-F238E27FC236}">
                <a16:creationId xmlns:a16="http://schemas.microsoft.com/office/drawing/2014/main" id="{7915360D-6FDB-5CB5-8DE2-7CFF5F920EE6}"/>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a:t>
            </a:r>
            <a:r>
              <a:rPr lang="en-US" dirty="0">
                <a:solidFill>
                  <a:schemeClr val="bg1">
                    <a:lumMod val="65000"/>
                  </a:schemeClr>
                </a:solidFill>
              </a:rPr>
              <a:t>Avfallshantering</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1AF39EE7-5FC1-58B9-6F4A-44DED461CCDB}"/>
              </a:ext>
            </a:extLst>
          </p:cNvPr>
          <p:cNvSpPr>
            <a:spLocks noGrp="1"/>
          </p:cNvSpPr>
          <p:nvPr>
            <p:ph type="sldNum" sz="quarter" idx="12"/>
          </p:nvPr>
        </p:nvSpPr>
        <p:spPr/>
        <p:txBody>
          <a:bodyPr/>
          <a:lstStyle/>
          <a:p>
            <a:fld id="{D57F1E4F-1CFF-5643-939E-217C01CDF565}" type="slidenum">
              <a:rPr lang="en-US" smtClean="0"/>
              <a:t>33</a:t>
            </a:fld>
            <a:endParaRPr lang="en-US" dirty="0"/>
          </a:p>
        </p:txBody>
      </p:sp>
      <p:pic>
        <p:nvPicPr>
          <p:cNvPr id="1026" name="Εικόνα 37" descr="Definition of Waste Management">
            <a:extLst>
              <a:ext uri="{FF2B5EF4-FFF2-40B4-BE49-F238E27FC236}">
                <a16:creationId xmlns:a16="http://schemas.microsoft.com/office/drawing/2014/main" id="{A555727F-668C-7651-04BE-1CCAE0B03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69" y="1663701"/>
            <a:ext cx="5685938" cy="3785605"/>
          </a:xfrm>
          <a:prstGeom prst="rect">
            <a:avLst/>
          </a:prstGeom>
          <a:noFill/>
          <a:extLst>
            <a:ext uri="{909E8E84-426E-40DD-AFC4-6F175D3DCCD1}">
              <a14:hiddenFill xmlns:a14="http://schemas.microsoft.com/office/drawing/2010/main">
                <a:solidFill>
                  <a:srgbClr val="FFFFFF"/>
                </a:solidFill>
              </a14:hiddenFill>
            </a:ext>
          </a:extLst>
        </p:spPr>
      </p:pic>
      <p:sp>
        <p:nvSpPr>
          <p:cNvPr id="4" name="Πλαίσιο κειμένου 63">
            <a:extLst>
              <a:ext uri="{FF2B5EF4-FFF2-40B4-BE49-F238E27FC236}">
                <a16:creationId xmlns:a16="http://schemas.microsoft.com/office/drawing/2014/main" id="{B118B253-CEE3-C98A-C64A-F629C47F4A9D}"/>
              </a:ext>
            </a:extLst>
          </p:cNvPr>
          <p:cNvSpPr txBox="1"/>
          <p:nvPr/>
        </p:nvSpPr>
        <p:spPr>
          <a:xfrm>
            <a:off x="2476849" y="5602056"/>
            <a:ext cx="1233378" cy="41774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källa</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915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AA83-2104-D318-023B-391F78E9BCD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C1E5774-F9D7-3033-E5F0-B5B9E493184E}"/>
              </a:ext>
            </a:extLst>
          </p:cNvPr>
          <p:cNvSpPr>
            <a:spLocks noGrp="1"/>
          </p:cNvSpPr>
          <p:nvPr>
            <p:ph type="title"/>
          </p:nvPr>
        </p:nvSpPr>
        <p:spPr/>
        <p:txBody>
          <a:bodyPr/>
          <a:lstStyle/>
          <a:p>
            <a:r>
              <a:rPr lang="it-IT" dirty="0"/>
              <a:t>Anslutna koncept </a:t>
            </a:r>
            <a:endParaRPr lang="en-GB" dirty="0"/>
          </a:p>
        </p:txBody>
      </p:sp>
      <p:sp>
        <p:nvSpPr>
          <p:cNvPr id="8" name="Segnaposto contenuto 7">
            <a:extLst>
              <a:ext uri="{FF2B5EF4-FFF2-40B4-BE49-F238E27FC236}">
                <a16:creationId xmlns:a16="http://schemas.microsoft.com/office/drawing/2014/main" id="{FB067354-A647-9247-353D-9CA508A93D25}"/>
              </a:ext>
            </a:extLst>
          </p:cNvPr>
          <p:cNvSpPr>
            <a:spLocks noGrp="1"/>
          </p:cNvSpPr>
          <p:nvPr>
            <p:ph idx="1"/>
          </p:nvPr>
        </p:nvSpPr>
        <p:spPr>
          <a:xfrm>
            <a:off x="5836920" y="1956646"/>
            <a:ext cx="5764978" cy="3423074"/>
          </a:xfrm>
        </p:spPr>
        <p:txBody>
          <a:bodyPr>
            <a:normAutofit fontScale="92500" lnSpcReduction="20000"/>
          </a:bodyPr>
          <a:lstStyle/>
          <a:p>
            <a:pPr marL="0" indent="0">
              <a:buNone/>
            </a:pPr>
            <a:r>
              <a:rPr lang="en-US" sz="3200" dirty="0">
                <a:solidFill>
                  <a:schemeClr val="tx1"/>
                </a:solidFill>
              </a:rPr>
              <a:t>Livsmedels- och vattenförvaltning:</a:t>
            </a:r>
          </a:p>
          <a:p>
            <a:pPr marL="0" indent="0">
              <a:buNone/>
            </a:pPr>
            <a:r>
              <a:rPr lang="en-GB" sz="3200" dirty="0">
                <a:solidFill>
                  <a:schemeClr val="tx1"/>
                </a:solidFill>
              </a:rPr>
              <a:t>2019 producerade hushållen globalt 596 miljoner ton matavfall, medan den genomsnittliga vattenförbrukningen för hushåll i Europa 2017 uppskattades till 147 liter/dag per person med ett dagligt minimum som uppskattas till 50 liter/dag per person.</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C3270359-356E-53AB-F267-47DF43BC696B}"/>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a:t>
            </a:r>
            <a:r>
              <a:rPr lang="en-US" dirty="0">
                <a:solidFill>
                  <a:schemeClr val="bg1">
                    <a:lumMod val="65000"/>
                  </a:schemeClr>
                </a:solidFill>
              </a:rPr>
              <a:t>Avfallshantering</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AA0D4DB8-2FEF-72CE-DBF3-C4CC2D1A268C}"/>
              </a:ext>
            </a:extLst>
          </p:cNvPr>
          <p:cNvSpPr>
            <a:spLocks noGrp="1"/>
          </p:cNvSpPr>
          <p:nvPr>
            <p:ph type="sldNum" sz="quarter" idx="12"/>
          </p:nvPr>
        </p:nvSpPr>
        <p:spPr/>
        <p:txBody>
          <a:bodyPr/>
          <a:lstStyle/>
          <a:p>
            <a:fld id="{D57F1E4F-1CFF-5643-939E-217C01CDF565}" type="slidenum">
              <a:rPr lang="en-US" smtClean="0"/>
              <a:t>34</a:t>
            </a:fld>
            <a:endParaRPr lang="en-US" dirty="0"/>
          </a:p>
        </p:txBody>
      </p:sp>
      <p:sp>
        <p:nvSpPr>
          <p:cNvPr id="5" name="TextBox 4">
            <a:extLst>
              <a:ext uri="{FF2B5EF4-FFF2-40B4-BE49-F238E27FC236}">
                <a16:creationId xmlns:a16="http://schemas.microsoft.com/office/drawing/2014/main" id="{8848DF23-6814-B92A-9C36-F2D6B9429129}"/>
              </a:ext>
            </a:extLst>
          </p:cNvPr>
          <p:cNvSpPr txBox="1"/>
          <p:nvPr/>
        </p:nvSpPr>
        <p:spPr>
          <a:xfrm>
            <a:off x="975360" y="1956646"/>
            <a:ext cx="4328160" cy="4154984"/>
          </a:xfrm>
          <a:prstGeom prst="rect">
            <a:avLst/>
          </a:prstGeom>
          <a:noFill/>
        </p:spPr>
        <p:txBody>
          <a:bodyPr wrap="square" rtlCol="0">
            <a:spAutoFit/>
          </a:bodyPr>
          <a:lstStyle/>
          <a:p>
            <a:pPr algn="just"/>
            <a:r>
              <a:rPr lang="en-US" sz="3200" dirty="0"/>
              <a:t>Energieffektivitet:</a:t>
            </a:r>
          </a:p>
          <a:p>
            <a:pPr algn="just"/>
            <a:r>
              <a:rPr lang="en-GB" sz="3200" dirty="0"/>
              <a:t> en metod som syftar till att utföra en uppgift med minsta möjliga användning av energi, för att eliminera energislöseri</a:t>
            </a:r>
            <a:endParaRPr lang="en-US" sz="3200"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6202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2DC72-0B5A-F323-E0D2-F6622921F7B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463386B-754F-BC39-F6F0-B0831B580D9D}"/>
              </a:ext>
            </a:extLst>
          </p:cNvPr>
          <p:cNvSpPr>
            <a:spLocks noGrp="1"/>
          </p:cNvSpPr>
          <p:nvPr>
            <p:ph type="title"/>
          </p:nvPr>
        </p:nvSpPr>
        <p:spPr/>
        <p:txBody>
          <a:bodyPr/>
          <a:lstStyle/>
          <a:p>
            <a:r>
              <a:rPr lang="it-IT" dirty="0"/>
              <a:t>Avfallshantering från jordbruk</a:t>
            </a:r>
            <a:endParaRPr lang="en-GB" dirty="0"/>
          </a:p>
        </p:txBody>
      </p:sp>
      <p:sp>
        <p:nvSpPr>
          <p:cNvPr id="8" name="Segnaposto contenuto 7">
            <a:extLst>
              <a:ext uri="{FF2B5EF4-FFF2-40B4-BE49-F238E27FC236}">
                <a16:creationId xmlns:a16="http://schemas.microsoft.com/office/drawing/2014/main" id="{41F92C2A-AD5D-D3FE-9F56-5DAC7124BF33}"/>
              </a:ext>
            </a:extLst>
          </p:cNvPr>
          <p:cNvSpPr>
            <a:spLocks noGrp="1"/>
          </p:cNvSpPr>
          <p:nvPr>
            <p:ph idx="1"/>
          </p:nvPr>
        </p:nvSpPr>
        <p:spPr>
          <a:xfrm>
            <a:off x="3607622" y="3024454"/>
            <a:ext cx="8005258" cy="1584960"/>
          </a:xfrm>
        </p:spPr>
        <p:txBody>
          <a:bodyPr>
            <a:normAutofit/>
          </a:bodyPr>
          <a:lstStyle/>
          <a:p>
            <a:pPr marL="0" indent="0">
              <a:buNone/>
            </a:pPr>
            <a:r>
              <a:rPr lang="en-US" sz="3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Optimera de potentiella fördelarna med organiskt avfall.</a:t>
            </a:r>
            <a:endParaRPr lang="it-IT" sz="3200" dirty="0">
              <a:solidFill>
                <a:schemeClr val="tx1"/>
              </a:solidFill>
            </a:endParaRPr>
          </a:p>
        </p:txBody>
      </p:sp>
      <p:sp>
        <p:nvSpPr>
          <p:cNvPr id="2" name="Segnaposto piè di pagina 1">
            <a:extLst>
              <a:ext uri="{FF2B5EF4-FFF2-40B4-BE49-F238E27FC236}">
                <a16:creationId xmlns:a16="http://schemas.microsoft.com/office/drawing/2014/main" id="{8264830A-62CC-44FD-8C30-6CE313A49967}"/>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a:t>
            </a:r>
            <a:r>
              <a:rPr lang="en-US" dirty="0">
                <a:solidFill>
                  <a:schemeClr val="bg1">
                    <a:lumMod val="65000"/>
                  </a:schemeClr>
                </a:solidFill>
              </a:rPr>
              <a:t>Avfallshantering</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4C81D2B2-F1A7-4FEA-B97A-914FC32B881B}"/>
              </a:ext>
            </a:extLst>
          </p:cNvPr>
          <p:cNvSpPr>
            <a:spLocks noGrp="1"/>
          </p:cNvSpPr>
          <p:nvPr>
            <p:ph type="sldNum" sz="quarter" idx="12"/>
          </p:nvPr>
        </p:nvSpPr>
        <p:spPr/>
        <p:txBody>
          <a:bodyPr/>
          <a:lstStyle/>
          <a:p>
            <a:fld id="{D57F1E4F-1CFF-5643-939E-217C01CDF565}" type="slidenum">
              <a:rPr lang="en-US" smtClean="0"/>
              <a:t>35</a:t>
            </a:fld>
            <a:endParaRPr lang="en-US" dirty="0"/>
          </a:p>
        </p:txBody>
      </p:sp>
      <p:sp>
        <p:nvSpPr>
          <p:cNvPr id="5" name="TextBox 4">
            <a:extLst>
              <a:ext uri="{FF2B5EF4-FFF2-40B4-BE49-F238E27FC236}">
                <a16:creationId xmlns:a16="http://schemas.microsoft.com/office/drawing/2014/main" id="{7A18A6CD-D0B5-137A-8A9E-9EB7E920FD18}"/>
              </a:ext>
            </a:extLst>
          </p:cNvPr>
          <p:cNvSpPr txBox="1"/>
          <p:nvPr/>
        </p:nvSpPr>
        <p:spPr>
          <a:xfrm>
            <a:off x="944880" y="1578920"/>
            <a:ext cx="10515600" cy="1077218"/>
          </a:xfrm>
          <a:prstGeom prst="rect">
            <a:avLst/>
          </a:prstGeom>
          <a:noFill/>
        </p:spPr>
        <p:txBody>
          <a:bodyPr wrap="square" rtlCol="0">
            <a:spAutoFit/>
          </a:bodyPr>
          <a:lstStyle/>
          <a:p>
            <a:pPr algn="just"/>
            <a:r>
              <a:rPr lang="en-GB" sz="3200" dirty="0"/>
              <a:t>omfattar en rad metoder och strategier för att </a:t>
            </a:r>
            <a:r>
              <a:rPr lang="en-GB" sz="3200" b="1" dirty="0">
                <a:solidFill>
                  <a:srgbClr val="94C020"/>
                </a:solidFill>
              </a:rPr>
              <a:t>minska</a:t>
            </a:r>
            <a:r>
              <a:rPr lang="en-GB" sz="3200" dirty="0"/>
              <a:t>, </a:t>
            </a:r>
            <a:r>
              <a:rPr lang="en-GB" sz="3200" b="1" dirty="0">
                <a:solidFill>
                  <a:srgbClr val="94C020"/>
                </a:solidFill>
              </a:rPr>
              <a:t>återanvända </a:t>
            </a:r>
            <a:r>
              <a:rPr lang="en-GB" sz="3200" dirty="0"/>
              <a:t>och </a:t>
            </a:r>
            <a:r>
              <a:rPr lang="en-GB" sz="3200" b="1" dirty="0">
                <a:solidFill>
                  <a:srgbClr val="94C020"/>
                </a:solidFill>
              </a:rPr>
              <a:t>återvinna </a:t>
            </a:r>
            <a:r>
              <a:rPr lang="en-GB" sz="3200" dirty="0"/>
              <a:t>jordbruksavfall. </a:t>
            </a:r>
            <a:endParaRPr lang="en-US" sz="3200" dirty="0"/>
          </a:p>
        </p:txBody>
      </p:sp>
      <p:pic>
        <p:nvPicPr>
          <p:cNvPr id="6" name="Picture 5" descr="A dart on a target&#10;&#10;Description automatically generated">
            <a:extLst>
              <a:ext uri="{FF2B5EF4-FFF2-40B4-BE49-F238E27FC236}">
                <a16:creationId xmlns:a16="http://schemas.microsoft.com/office/drawing/2014/main" id="{B68270A1-1C0F-3877-B8F8-A315DCFCC709}"/>
              </a:ext>
            </a:extLst>
          </p:cNvPr>
          <p:cNvPicPr>
            <a:picLocks noChangeAspect="1"/>
          </p:cNvPicPr>
          <p:nvPr/>
        </p:nvPicPr>
        <p:blipFill>
          <a:blip r:embed="rId2"/>
          <a:stretch>
            <a:fillRect/>
          </a:stretch>
        </p:blipFill>
        <p:spPr>
          <a:xfrm>
            <a:off x="944880" y="3264755"/>
            <a:ext cx="1874215" cy="1874215"/>
          </a:xfrm>
          <a:prstGeom prst="rect">
            <a:avLst/>
          </a:prstGeom>
        </p:spPr>
      </p:pic>
      <p:sp>
        <p:nvSpPr>
          <p:cNvPr id="9" name="TextBox 8">
            <a:extLst>
              <a:ext uri="{FF2B5EF4-FFF2-40B4-BE49-F238E27FC236}">
                <a16:creationId xmlns:a16="http://schemas.microsoft.com/office/drawing/2014/main" id="{E835646C-6ADF-002C-DAC9-A436DA9F22A5}"/>
              </a:ext>
            </a:extLst>
          </p:cNvPr>
          <p:cNvSpPr txBox="1"/>
          <p:nvPr/>
        </p:nvSpPr>
        <p:spPr>
          <a:xfrm>
            <a:off x="3607622" y="4316764"/>
            <a:ext cx="7288978" cy="978729"/>
          </a:xfrm>
          <a:prstGeom prst="rect">
            <a:avLst/>
          </a:prstGeom>
          <a:noFill/>
        </p:spPr>
        <p:txBody>
          <a:bodyPr wrap="square" rtlCol="0">
            <a:spAutoFit/>
          </a:bodyPr>
          <a:lstStyle/>
          <a:p>
            <a:pPr>
              <a:lnSpc>
                <a:spcPct val="90000"/>
              </a:lnSpc>
              <a:spcBef>
                <a:spcPts val="1000"/>
              </a:spcBef>
            </a:pPr>
            <a:r>
              <a:rPr lang="en-US" sz="3200" dirty="0">
                <a:solidFill>
                  <a:srgbClr val="000000"/>
                </a:solidFill>
                <a:latin typeface="Calibri" panose="020F0502020204030204" pitchFamily="34" charset="0"/>
                <a:cs typeface="Arial" panose="020B0604020202020204" pitchFamily="34" charset="0"/>
              </a:rPr>
              <a:t>Minimera de skadliga effekterna av jordbruksavfall på miljön. </a:t>
            </a:r>
            <a:endParaRPr lang="en-GB" sz="32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654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E48F5-1322-3214-84BA-A9AD5A48E1CD}"/>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A4D7607-C940-0C38-1B5F-422DEF4F25F1}"/>
              </a:ext>
            </a:extLst>
          </p:cNvPr>
          <p:cNvSpPr>
            <a:spLocks noGrp="1"/>
          </p:cNvSpPr>
          <p:nvPr>
            <p:ph type="title"/>
          </p:nvPr>
        </p:nvSpPr>
        <p:spPr>
          <a:xfrm>
            <a:off x="640080" y="1412557"/>
            <a:ext cx="3413760" cy="3174683"/>
          </a:xfrm>
        </p:spPr>
        <p:txBody>
          <a:bodyPr>
            <a:normAutofit/>
          </a:bodyPr>
          <a:lstStyle/>
          <a:p>
            <a:r>
              <a:rPr lang="it-IT" dirty="0"/>
              <a:t>Fördelar med hantering av jordbruksavfall</a:t>
            </a:r>
            <a:endParaRPr lang="en-GB" dirty="0"/>
          </a:p>
        </p:txBody>
      </p:sp>
      <p:sp>
        <p:nvSpPr>
          <p:cNvPr id="2" name="Segnaposto piè di pagina 1">
            <a:extLst>
              <a:ext uri="{FF2B5EF4-FFF2-40B4-BE49-F238E27FC236}">
                <a16:creationId xmlns:a16="http://schemas.microsoft.com/office/drawing/2014/main" id="{B3230369-C137-A409-CA09-241666111C60}"/>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Avfallshantering</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BD4BB064-B4B7-F851-7BF8-30CAE1181264}"/>
              </a:ext>
            </a:extLst>
          </p:cNvPr>
          <p:cNvSpPr>
            <a:spLocks noGrp="1"/>
          </p:cNvSpPr>
          <p:nvPr>
            <p:ph type="sldNum" sz="quarter" idx="12"/>
          </p:nvPr>
        </p:nvSpPr>
        <p:spPr/>
        <p:txBody>
          <a:bodyPr/>
          <a:lstStyle/>
          <a:p>
            <a:fld id="{D57F1E4F-1CFF-5643-939E-217C01CDF565}" type="slidenum">
              <a:rPr lang="en-US" smtClean="0"/>
              <a:t>36</a:t>
            </a:fld>
            <a:endParaRPr lang="en-US" dirty="0"/>
          </a:p>
        </p:txBody>
      </p:sp>
      <p:graphicFrame>
        <p:nvGraphicFramePr>
          <p:cNvPr id="11" name="Διάγραμμα 1250091231">
            <a:extLst>
              <a:ext uri="{FF2B5EF4-FFF2-40B4-BE49-F238E27FC236}">
                <a16:creationId xmlns:a16="http://schemas.microsoft.com/office/drawing/2014/main" id="{84482CFD-747F-4F0C-31AF-3D3CD6839CB0}"/>
              </a:ext>
            </a:extLst>
          </p:cNvPr>
          <p:cNvGraphicFramePr/>
          <p:nvPr>
            <p:extLst>
              <p:ext uri="{D42A27DB-BD31-4B8C-83A1-F6EECF244321}">
                <p14:modId xmlns:p14="http://schemas.microsoft.com/office/powerpoint/2010/main" val="2325738948"/>
              </p:ext>
            </p:extLst>
          </p:nvPr>
        </p:nvGraphicFramePr>
        <p:xfrm>
          <a:off x="3324224" y="487680"/>
          <a:ext cx="8486776" cy="5989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6264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B6E4-1341-7212-0C57-667B4FAA407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0C9BFE30-D381-4A2F-D91B-7FC1BA131FB2}"/>
              </a:ext>
            </a:extLst>
          </p:cNvPr>
          <p:cNvSpPr>
            <a:spLocks noGrp="1"/>
          </p:cNvSpPr>
          <p:nvPr>
            <p:ph type="title"/>
          </p:nvPr>
        </p:nvSpPr>
        <p:spPr/>
        <p:txBody>
          <a:bodyPr/>
          <a:lstStyle/>
          <a:p>
            <a:r>
              <a:rPr lang="it-IT" dirty="0"/>
              <a:t>Praktisk aktivitet nr 5</a:t>
            </a:r>
            <a:endParaRPr lang="en-GB" dirty="0"/>
          </a:p>
        </p:txBody>
      </p:sp>
      <p:sp>
        <p:nvSpPr>
          <p:cNvPr id="5" name="Segnaposto piè di pagina 4">
            <a:extLst>
              <a:ext uri="{FF2B5EF4-FFF2-40B4-BE49-F238E27FC236}">
                <a16:creationId xmlns:a16="http://schemas.microsoft.com/office/drawing/2014/main" id="{BE271CDE-C49E-5126-80DD-A70E8012E4B4}"/>
              </a:ext>
            </a:extLst>
          </p:cNvPr>
          <p:cNvSpPr>
            <a:spLocks noGrp="1"/>
          </p:cNvSpPr>
          <p:nvPr>
            <p:ph type="ftr" sz="quarter" idx="10"/>
          </p:nvPr>
        </p:nvSpPr>
        <p:spPr/>
        <p:txBody>
          <a:bodyPr/>
          <a:lstStyle/>
          <a:p>
            <a:r>
              <a:rPr lang="sv-SE" sz="1200" dirty="0">
                <a:solidFill>
                  <a:schemeClr val="bg1">
                    <a:lumMod val="65000"/>
                  </a:schemeClr>
                </a:solidFill>
              </a:rPr>
              <a:t>Modul: Horisontella färdigheter / Ämne: Gröna färdigheter / Delämne: Internationella och europeiska viktiga direktiv</a:t>
            </a:r>
            <a:endParaRPr lang="en-US" sz="1200" dirty="0">
              <a:solidFill>
                <a:schemeClr val="bg1">
                  <a:lumMod val="65000"/>
                </a:schemeClr>
              </a:solidFill>
            </a:endParaRPr>
          </a:p>
        </p:txBody>
      </p:sp>
      <p:sp>
        <p:nvSpPr>
          <p:cNvPr id="6" name="Segnaposto numero diapositiva 5">
            <a:extLst>
              <a:ext uri="{FF2B5EF4-FFF2-40B4-BE49-F238E27FC236}">
                <a16:creationId xmlns:a16="http://schemas.microsoft.com/office/drawing/2014/main" id="{889BBEC1-DAF2-EC88-8339-AB5DEAAE942C}"/>
              </a:ext>
            </a:extLst>
          </p:cNvPr>
          <p:cNvSpPr>
            <a:spLocks noGrp="1"/>
          </p:cNvSpPr>
          <p:nvPr>
            <p:ph type="sldNum" sz="quarter" idx="11"/>
          </p:nvPr>
        </p:nvSpPr>
        <p:spPr/>
        <p:txBody>
          <a:bodyPr/>
          <a:lstStyle/>
          <a:p>
            <a:fld id="{519954A3-9DFD-4C44-94BA-B95130A3BA1C}" type="slidenum">
              <a:rPr lang="en-US" smtClean="0"/>
              <a:t>37</a:t>
            </a:fld>
            <a:endParaRPr lang="en-US" dirty="0"/>
          </a:p>
        </p:txBody>
      </p:sp>
      <p:sp>
        <p:nvSpPr>
          <p:cNvPr id="8" name="Segnaposto immagine 7">
            <a:extLst>
              <a:ext uri="{FF2B5EF4-FFF2-40B4-BE49-F238E27FC236}">
                <a16:creationId xmlns:a16="http://schemas.microsoft.com/office/drawing/2014/main" id="{A74B2CB2-75A6-2DA0-4419-8852761E7EC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err="1">
                <a:latin typeface="Calibri" panose="020F0502020204030204" pitchFamily="34" charset="0"/>
                <a:ea typeface="Calibri" panose="020F0502020204030204" pitchFamily="34" charset="0"/>
              </a:rPr>
              <a:t>Grupp</a:t>
            </a:r>
            <a:r>
              <a:rPr lang="it-IT" dirty="0"/>
              <a:t> aktivitet</a:t>
            </a:r>
            <a:endParaRPr lang="en-US" sz="2800" i="1" kern="100" dirty="0">
              <a:effectLst/>
              <a:latin typeface="Calibri" panose="020F0502020204030204" pitchFamily="34" charset="0"/>
              <a:ea typeface="Calibri" panose="020F0502020204030204" pitchFamily="34" charset="0"/>
            </a:endParaRPr>
          </a:p>
          <a:p>
            <a:pPr marL="0" indent="0" algn="ctr">
              <a:buNone/>
            </a:pPr>
            <a:r>
              <a:rPr lang="en-US" sz="2800" i="1" kern="100" dirty="0">
                <a:effectLst/>
                <a:latin typeface="Calibri" panose="020F0502020204030204" pitchFamily="34" charset="0"/>
                <a:ea typeface="Calibri" panose="020F0502020204030204" pitchFamily="34" charset="0"/>
              </a:rPr>
              <a:t>Indelning i lag om 4 personer. </a:t>
            </a:r>
          </a:p>
          <a:p>
            <a:pPr marL="0" indent="0" algn="ctr">
              <a:buNone/>
            </a:pPr>
            <a:r>
              <a:rPr lang="en-US" sz="2800" i="1" kern="100" dirty="0">
                <a:effectLst/>
                <a:latin typeface="Calibri" panose="020F0502020204030204" pitchFamily="34" charset="0"/>
                <a:ea typeface="Calibri" panose="020F0502020204030204" pitchFamily="34" charset="0"/>
              </a:rPr>
              <a:t>Varje team ska försöka ge exempel på </a:t>
            </a:r>
            <a:r>
              <a:rPr lang="en-US" i="1" kern="100" dirty="0">
                <a:latin typeface="Calibri" panose="020F0502020204030204" pitchFamily="34" charset="0"/>
                <a:ea typeface="Calibri" panose="020F0502020204030204" pitchFamily="34" charset="0"/>
              </a:rPr>
              <a:t>metoder för </a:t>
            </a:r>
            <a:r>
              <a:rPr lang="en-US" sz="2800" i="1" kern="100" dirty="0">
                <a:effectLst/>
                <a:latin typeface="Calibri" panose="020F0502020204030204" pitchFamily="34" charset="0"/>
                <a:ea typeface="Calibri" panose="020F0502020204030204" pitchFamily="34" charset="0"/>
              </a:rPr>
              <a:t>hantering av jordbruksavfall baserat på deras erfarenhet.  </a:t>
            </a:r>
            <a:r>
              <a:rPr lang="en-US" i="1" kern="100" dirty="0">
                <a:latin typeface="Calibri" panose="020F0502020204030204" pitchFamily="34" charset="0"/>
                <a:ea typeface="Calibri" panose="020F0502020204030204" pitchFamily="34" charset="0"/>
              </a:rPr>
              <a:t>De ska också försöka beskriva de kortsiktiga och långsiktiga effekterna av dessa metoder </a:t>
            </a:r>
            <a:r>
              <a:rPr lang="en-US" i="1" kern="100" dirty="0" err="1">
                <a:latin typeface="Calibri" panose="020F0502020204030204" pitchFamily="34" charset="0"/>
                <a:ea typeface="Calibri" panose="020F0502020204030204" pitchFamily="34" charset="0"/>
              </a:rPr>
              <a:t>på</a:t>
            </a:r>
            <a:r>
              <a:rPr lang="en-US" i="1" kern="100" dirty="0">
                <a:latin typeface="Calibri" panose="020F0502020204030204" pitchFamily="34" charset="0"/>
                <a:ea typeface="Calibri" panose="020F0502020204030204" pitchFamily="34" charset="0"/>
              </a:rPr>
              <a:t> </a:t>
            </a:r>
            <a:r>
              <a:rPr lang="en-US" i="1" kern="100" dirty="0" err="1">
                <a:latin typeface="Calibri" panose="020F0502020204030204" pitchFamily="34" charset="0"/>
                <a:ea typeface="Calibri" panose="020F0502020204030204" pitchFamily="34" charset="0"/>
              </a:rPr>
              <a:t>verksamheten</a:t>
            </a:r>
            <a:r>
              <a:rPr lang="en-US" i="1" kern="100" dirty="0">
                <a:latin typeface="Calibri" panose="020F0502020204030204" pitchFamily="34" charset="0"/>
                <a:ea typeface="Calibri" panose="020F0502020204030204" pitchFamily="34" charset="0"/>
              </a:rPr>
              <a:t>.</a:t>
            </a:r>
            <a:endParaRPr lang="en-US" sz="2800" i="1" kern="100" dirty="0">
              <a:effectLst/>
              <a:latin typeface="Calibri" panose="020F0502020204030204" pitchFamily="34" charset="0"/>
              <a:ea typeface="Calibri" panose="020F0502020204030204" pitchFamily="34" charset="0"/>
            </a:endParaRPr>
          </a:p>
          <a:p>
            <a:pPr marL="0" indent="0" algn="ctr">
              <a:buNone/>
            </a:pPr>
            <a:r>
              <a:rPr lang="en-US" i="1" kern="100" dirty="0">
                <a:latin typeface="Calibri" panose="020F0502020204030204" pitchFamily="34" charset="0"/>
              </a:rPr>
              <a:t>Alla team presenterar sina resultat och en diskussion kommer att äga rum om dem. </a:t>
            </a:r>
            <a:endParaRPr lang="it-IT" sz="2800" dirty="0"/>
          </a:p>
        </p:txBody>
      </p:sp>
    </p:spTree>
    <p:extLst>
      <p:ext uri="{BB962C8B-B14F-4D97-AF65-F5344CB8AC3E}">
        <p14:creationId xmlns:p14="http://schemas.microsoft.com/office/powerpoint/2010/main" val="833988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F71-3EE7-A6BE-F53D-F39C464F4B91}"/>
            </a:ext>
          </a:extLst>
        </p:cNvPr>
        <p:cNvGrpSpPr/>
        <p:nvPr/>
      </p:nvGrpSpPr>
      <p:grpSpPr>
        <a:xfrm>
          <a:off x="0" y="0"/>
          <a:ext cx="0" cy="0"/>
          <a:chOff x="0" y="0"/>
          <a:chExt cx="0" cy="0"/>
        </a:xfrm>
      </p:grpSpPr>
    </p:spTree>
    <p:extLst>
      <p:ext uri="{BB962C8B-B14F-4D97-AF65-F5344CB8AC3E}">
        <p14:creationId xmlns:p14="http://schemas.microsoft.com/office/powerpoint/2010/main" val="3706078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B0B8-A238-906F-C95E-6C0BCD968EF4}"/>
            </a:ext>
          </a:extLst>
        </p:cNvPr>
        <p:cNvGrpSpPr/>
        <p:nvPr/>
      </p:nvGrpSpPr>
      <p:grpSpPr>
        <a:xfrm>
          <a:off x="0" y="0"/>
          <a:ext cx="0" cy="0"/>
          <a:chOff x="0" y="0"/>
          <a:chExt cx="0" cy="0"/>
        </a:xfrm>
      </p:grpSpPr>
    </p:spTree>
    <p:extLst>
      <p:ext uri="{BB962C8B-B14F-4D97-AF65-F5344CB8AC3E}">
        <p14:creationId xmlns:p14="http://schemas.microsoft.com/office/powerpoint/2010/main" val="386056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sz="4400" dirty="0"/>
              <a:t>Begreppet </a:t>
            </a:r>
            <a:r>
              <a:rPr lang="en-GB" sz="4400" dirty="0"/>
              <a:t>hållbarhet</a:t>
            </a: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90688"/>
            <a:ext cx="10515600" cy="4486275"/>
          </a:xfrm>
        </p:spPr>
        <p:txBody>
          <a:bodyPr/>
          <a:lstStyle/>
          <a:p>
            <a:r>
              <a:rPr lang="en-US" sz="1800" kern="100" dirty="0">
                <a:effectLst/>
                <a:ea typeface="Calibri" panose="020F0502020204030204" pitchFamily="34" charset="0"/>
                <a:cs typeface="Calibri" panose="020F0502020204030204" pitchFamily="34" charset="0"/>
              </a:rPr>
              <a:t>Det handlar om att använda resurser på ett sätt som bevarar </a:t>
            </a:r>
            <a:r>
              <a:rPr lang="en-US" sz="1800" u="sng" kern="100" dirty="0">
                <a:effectLst/>
                <a:ea typeface="Calibri" panose="020F0502020204030204" pitchFamily="34" charset="0"/>
                <a:cs typeface="Calibri" panose="020F0502020204030204" pitchFamily="34" charset="0"/>
              </a:rPr>
              <a:t>miljön</a:t>
            </a:r>
            <a:r>
              <a:rPr lang="en-US" sz="1800" kern="100" dirty="0">
                <a:effectLst/>
                <a:ea typeface="Calibri" panose="020F0502020204030204" pitchFamily="34" charset="0"/>
                <a:cs typeface="Calibri" panose="020F0502020204030204" pitchFamily="34" charset="0"/>
              </a:rPr>
              <a:t>, stöder </a:t>
            </a:r>
            <a:r>
              <a:rPr lang="en-US" sz="1800" u="sng" kern="100" dirty="0">
                <a:effectLst/>
                <a:ea typeface="Calibri" panose="020F0502020204030204" pitchFamily="34" charset="0"/>
                <a:cs typeface="Calibri" panose="020F0502020204030204" pitchFamily="34" charset="0"/>
              </a:rPr>
              <a:t>samhällets välbefinnande </a:t>
            </a:r>
            <a:r>
              <a:rPr lang="en-US" sz="1800" kern="100" dirty="0">
                <a:effectLst/>
                <a:ea typeface="Calibri" panose="020F0502020204030204" pitchFamily="34" charset="0"/>
                <a:cs typeface="Calibri" panose="020F0502020204030204" pitchFamily="34" charset="0"/>
              </a:rPr>
              <a:t>och säkerställer </a:t>
            </a:r>
            <a:r>
              <a:rPr lang="en-US" sz="1800" u="sng" kern="100" dirty="0">
                <a:effectLst/>
                <a:ea typeface="Calibri" panose="020F0502020204030204" pitchFamily="34" charset="0"/>
                <a:cs typeface="Calibri" panose="020F0502020204030204" pitchFamily="34" charset="0"/>
              </a:rPr>
              <a:t>ekonomisk bärkraft.</a:t>
            </a:r>
          </a:p>
          <a:p>
            <a:r>
              <a:rPr lang="en-US" sz="1800" kern="100" dirty="0">
                <a:effectLst/>
                <a:ea typeface="Calibri" panose="020F0502020204030204" pitchFamily="34" charset="0"/>
                <a:cs typeface="Calibri" panose="020F0502020204030204" pitchFamily="34" charset="0"/>
              </a:rPr>
              <a:t>Det är ett begrepp som har global räckvidd, är tidlöst, återspeglar en pågående process och innefattar ett moraliskt ansvar för jämlikhet och rättvisa.</a:t>
            </a:r>
          </a:p>
          <a:p>
            <a:pPr marL="0" indent="0">
              <a:buNone/>
            </a:pPr>
            <a:endParaRPr lang="it-IT" b="1" dirty="0"/>
          </a:p>
          <a:p>
            <a:endParaRPr lang="it-IT" b="1" u="sng" dirty="0"/>
          </a:p>
          <a:p>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4</a:t>
            </a:fld>
            <a:endParaRPr lang="en-US" dirty="0"/>
          </a:p>
        </p:txBody>
      </p:sp>
      <p:pic>
        <p:nvPicPr>
          <p:cNvPr id="12" name="Immagine 11">
            <a:extLst>
              <a:ext uri="{FF2B5EF4-FFF2-40B4-BE49-F238E27FC236}">
                <a16:creationId xmlns:a16="http://schemas.microsoft.com/office/drawing/2014/main" id="{3BF8B996-AA10-4821-E194-D88E31DB5EF6}"/>
              </a:ext>
            </a:extLst>
          </p:cNvPr>
          <p:cNvPicPr>
            <a:picLocks noChangeAspect="1"/>
          </p:cNvPicPr>
          <p:nvPr/>
        </p:nvPicPr>
        <p:blipFill>
          <a:blip r:embed="rId2"/>
          <a:stretch>
            <a:fillRect/>
          </a:stretch>
        </p:blipFill>
        <p:spPr>
          <a:xfrm>
            <a:off x="1500673" y="3580443"/>
            <a:ext cx="3750630" cy="2407298"/>
          </a:xfrm>
          <a:prstGeom prst="rect">
            <a:avLst/>
          </a:prstGeom>
        </p:spPr>
      </p:pic>
      <p:pic>
        <p:nvPicPr>
          <p:cNvPr id="13" name="Picture 2" descr="L'Agenda 2030 - HEROES NEVER SLEEP dei Global Shapers italiani">
            <a:extLst>
              <a:ext uri="{FF2B5EF4-FFF2-40B4-BE49-F238E27FC236}">
                <a16:creationId xmlns:a16="http://schemas.microsoft.com/office/drawing/2014/main" id="{F7BF1F45-5923-1978-BF65-8A9D53C3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23" y="2619390"/>
            <a:ext cx="4329404" cy="432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243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CA37F-DE58-74F1-0BCB-19AD042F049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BFD6A08-F211-54D8-8BB2-2E6AB4D70586}"/>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C66A4D5B-490C-871F-9DA5-9E60BB98DACD}"/>
              </a:ext>
            </a:extLst>
          </p:cNvPr>
          <p:cNvSpPr>
            <a:spLocks noGrp="1"/>
          </p:cNvSpPr>
          <p:nvPr>
            <p:ph idx="1"/>
          </p:nvPr>
        </p:nvSpPr>
        <p:spPr/>
        <p:txBody>
          <a:bodyPr/>
          <a:lstStyle/>
          <a:p>
            <a:pPr marL="342900" indent="-342900">
              <a:buFont typeface="+mj-lt"/>
              <a:buAutoNum type="arabicPeriod"/>
            </a:pPr>
            <a:r>
              <a:rPr lang="en-US" dirty="0"/>
              <a:t>Miljöpåverkan av mänskliga aktiviteter: "antropocen"</a:t>
            </a:r>
          </a:p>
          <a:p>
            <a:pPr marL="342900" indent="-342900">
              <a:buFont typeface="+mj-lt"/>
              <a:buAutoNum type="arabicPeriod"/>
            </a:pPr>
            <a:endParaRPr lang="it-IT" dirty="0"/>
          </a:p>
          <a:p>
            <a:pPr marL="342900" indent="-342900">
              <a:buFont typeface="+mj-lt"/>
              <a:buAutoNum type="arabicPeriod"/>
            </a:pPr>
            <a:r>
              <a:rPr lang="it-IT" dirty="0"/>
              <a:t>Det </a:t>
            </a:r>
            <a:r>
              <a:rPr lang="it-IT" dirty="0" err="1"/>
              <a:t>ömsesidiga beroendet mellan jordbruk </a:t>
            </a:r>
            <a:r>
              <a:rPr lang="it-IT" dirty="0"/>
              <a:t>och </a:t>
            </a:r>
            <a:r>
              <a:rPr lang="it-IT" dirty="0" err="1"/>
              <a:t>klimatförändringar</a:t>
            </a:r>
            <a:endParaRPr lang="it-IT" dirty="0"/>
          </a:p>
          <a:p>
            <a:pPr marL="342900" indent="-342900">
              <a:buFont typeface="+mj-lt"/>
              <a:buAutoNum type="arabicPeriod"/>
            </a:pPr>
            <a:endParaRPr lang="it-IT" dirty="0"/>
          </a:p>
          <a:p>
            <a:pPr marL="342900" indent="-342900">
              <a:buFont typeface="+mj-lt"/>
              <a:buAutoNum type="arabicPeriod"/>
            </a:pPr>
            <a:r>
              <a:rPr lang="it-IT" dirty="0" err="1"/>
              <a:t>Beräkning av </a:t>
            </a:r>
            <a:r>
              <a:rPr lang="it-IT" dirty="0"/>
              <a:t>effekterna av mänsklig verksamhet</a:t>
            </a:r>
          </a:p>
          <a:p>
            <a:endParaRPr lang="en-GB" dirty="0"/>
          </a:p>
        </p:txBody>
      </p:sp>
      <p:sp>
        <p:nvSpPr>
          <p:cNvPr id="2" name="Segnaposto piè di pagina 1">
            <a:extLst>
              <a:ext uri="{FF2B5EF4-FFF2-40B4-BE49-F238E27FC236}">
                <a16:creationId xmlns:a16="http://schemas.microsoft.com/office/drawing/2014/main" id="{29953286-19FE-B94C-C69A-7AE7F78FBD7B}"/>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Miljökonsekvensbedömning</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3C6E712A-0B1E-8E95-94D6-D1A495CB6601}"/>
              </a:ext>
            </a:extLst>
          </p:cNvPr>
          <p:cNvSpPr>
            <a:spLocks noGrp="1"/>
          </p:cNvSpPr>
          <p:nvPr>
            <p:ph type="sldNum" sz="quarter" idx="12"/>
          </p:nvPr>
        </p:nvSpPr>
        <p:spPr/>
        <p:txBody>
          <a:bodyPr/>
          <a:lstStyle/>
          <a:p>
            <a:fld id="{D57F1E4F-1CFF-5643-939E-217C01CDF565}" type="slidenum">
              <a:rPr lang="en-US" smtClean="0"/>
              <a:t>40</a:t>
            </a:fld>
            <a:endParaRPr lang="en-US" dirty="0"/>
          </a:p>
        </p:txBody>
      </p:sp>
    </p:spTree>
    <p:extLst>
      <p:ext uri="{BB962C8B-B14F-4D97-AF65-F5344CB8AC3E}">
        <p14:creationId xmlns:p14="http://schemas.microsoft.com/office/powerpoint/2010/main" val="1180911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err="1"/>
              <a:t>Antropocen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Miljökonsekvensbedömning</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41</a:t>
            </a:fld>
            <a:endParaRPr lang="en-US" dirty="0"/>
          </a:p>
        </p:txBody>
      </p:sp>
      <p:sp>
        <p:nvSpPr>
          <p:cNvPr id="7" name="CasellaDiTesto 6">
            <a:extLst>
              <a:ext uri="{FF2B5EF4-FFF2-40B4-BE49-F238E27FC236}">
                <a16:creationId xmlns:a16="http://schemas.microsoft.com/office/drawing/2014/main" id="{D31F0C9E-ECFC-455D-D0B6-355F2D736B1B}"/>
              </a:ext>
            </a:extLst>
          </p:cNvPr>
          <p:cNvSpPr txBox="1"/>
          <p:nvPr/>
        </p:nvSpPr>
        <p:spPr>
          <a:xfrm>
            <a:off x="627477" y="1569610"/>
            <a:ext cx="10802521" cy="646331"/>
          </a:xfrm>
          <a:prstGeom prst="rect">
            <a:avLst/>
          </a:prstGeom>
          <a:noFill/>
        </p:spPr>
        <p:txBody>
          <a:bodyPr wrap="square" rtlCol="0">
            <a:spAutoFit/>
          </a:bodyPr>
          <a:lstStyle/>
          <a:p>
            <a:pPr algn="just"/>
            <a:r>
              <a:rPr lang="en-US" sz="1800" kern="100" dirty="0">
                <a:effectLst/>
                <a:latin typeface="Minion Pro"/>
                <a:ea typeface="Calibri" panose="020F0502020204030204" pitchFamily="34" charset="0"/>
                <a:cs typeface="Calibri" panose="020F0502020204030204" pitchFamily="34" charset="0"/>
              </a:rPr>
              <a:t>Det är den tid vi befinner oss i där </a:t>
            </a:r>
            <a:r>
              <a:rPr lang="en-US" sz="1800" b="1" kern="100" dirty="0">
                <a:effectLst/>
                <a:latin typeface="Minion Pro"/>
                <a:ea typeface="Calibri" panose="020F0502020204030204" pitchFamily="34" charset="0"/>
                <a:cs typeface="Calibri" panose="020F0502020204030204" pitchFamily="34" charset="0"/>
              </a:rPr>
              <a:t>mänskliga aktiviteter </a:t>
            </a:r>
            <a:r>
              <a:rPr lang="en-US" sz="1800" kern="100" dirty="0">
                <a:effectLst/>
                <a:latin typeface="Minion Pro"/>
                <a:ea typeface="Calibri" panose="020F0502020204030204" pitchFamily="34" charset="0"/>
                <a:cs typeface="Calibri" panose="020F0502020204030204" pitchFamily="34" charset="0"/>
              </a:rPr>
              <a:t>har blivit den dominerande kraften som formar jordens miljö.</a:t>
            </a:r>
            <a:endParaRPr lang="it-IT" b="1" u="sng" dirty="0"/>
          </a:p>
        </p:txBody>
      </p:sp>
      <p:sp>
        <p:nvSpPr>
          <p:cNvPr id="10" name="CasellaDiTesto 9">
            <a:extLst>
              <a:ext uri="{FF2B5EF4-FFF2-40B4-BE49-F238E27FC236}">
                <a16:creationId xmlns:a16="http://schemas.microsoft.com/office/drawing/2014/main" id="{8999C4BA-4A93-F2E9-4300-5A02A4CFED55}"/>
              </a:ext>
            </a:extLst>
          </p:cNvPr>
          <p:cNvSpPr txBox="1"/>
          <p:nvPr/>
        </p:nvSpPr>
        <p:spPr>
          <a:xfrm>
            <a:off x="627476" y="2449996"/>
            <a:ext cx="10802521" cy="369332"/>
          </a:xfrm>
          <a:prstGeom prst="rect">
            <a:avLst/>
          </a:prstGeom>
          <a:noFill/>
        </p:spPr>
        <p:txBody>
          <a:bodyPr wrap="square" rtlCol="0">
            <a:spAutoFit/>
          </a:bodyPr>
          <a:lstStyle/>
          <a:p>
            <a:pPr algn="just"/>
            <a:r>
              <a:rPr lang="en-US" u="sng" kern="100" dirty="0">
                <a:latin typeface="Minion Pro"/>
                <a:ea typeface="Calibri" panose="020F0502020204030204" pitchFamily="34" charset="0"/>
                <a:cs typeface="Calibri" panose="020F0502020204030204" pitchFamily="34" charset="0"/>
              </a:rPr>
              <a:t>Relaterade frågor </a:t>
            </a:r>
            <a:r>
              <a:rPr lang="en-US" kern="100" dirty="0">
                <a:latin typeface="Minion Pro"/>
                <a:ea typeface="Calibri" panose="020F0502020204030204" pitchFamily="34" charset="0"/>
                <a:cs typeface="Calibri" panose="020F0502020204030204" pitchFamily="34" charset="0"/>
              </a:rPr>
              <a:t>är:</a:t>
            </a:r>
            <a:endParaRPr lang="it-IT" dirty="0"/>
          </a:p>
        </p:txBody>
      </p:sp>
      <p:pic>
        <p:nvPicPr>
          <p:cNvPr id="15" name="Immagine 14">
            <a:extLst>
              <a:ext uri="{FF2B5EF4-FFF2-40B4-BE49-F238E27FC236}">
                <a16:creationId xmlns:a16="http://schemas.microsoft.com/office/drawing/2014/main" id="{8F23261F-3BCA-B96A-5B17-D4298ED60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200" y="3193624"/>
            <a:ext cx="1112614" cy="1054056"/>
          </a:xfrm>
          <a:prstGeom prst="rect">
            <a:avLst/>
          </a:prstGeom>
        </p:spPr>
      </p:pic>
      <p:pic>
        <p:nvPicPr>
          <p:cNvPr id="16" name="Immagine 15">
            <a:extLst>
              <a:ext uri="{FF2B5EF4-FFF2-40B4-BE49-F238E27FC236}">
                <a16:creationId xmlns:a16="http://schemas.microsoft.com/office/drawing/2014/main" id="{A3906833-6F20-436A-E467-1D22D5AA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665" y="3291779"/>
            <a:ext cx="933278" cy="893982"/>
          </a:xfrm>
          <a:prstGeom prst="rect">
            <a:avLst/>
          </a:prstGeom>
        </p:spPr>
      </p:pic>
      <p:pic>
        <p:nvPicPr>
          <p:cNvPr id="17" name="Immagine 16">
            <a:extLst>
              <a:ext uri="{FF2B5EF4-FFF2-40B4-BE49-F238E27FC236}">
                <a16:creationId xmlns:a16="http://schemas.microsoft.com/office/drawing/2014/main" id="{FD10882D-76AA-3F4C-6AB5-F558FA0DB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347" y="3263482"/>
            <a:ext cx="937590" cy="893982"/>
          </a:xfrm>
          <a:prstGeom prst="rect">
            <a:avLst/>
          </a:prstGeom>
        </p:spPr>
      </p:pic>
      <p:pic>
        <p:nvPicPr>
          <p:cNvPr id="18" name="Immagine 17">
            <a:extLst>
              <a:ext uri="{FF2B5EF4-FFF2-40B4-BE49-F238E27FC236}">
                <a16:creationId xmlns:a16="http://schemas.microsoft.com/office/drawing/2014/main" id="{22FAFF22-6B77-D36F-CEF4-30F21B6DFF03}"/>
              </a:ext>
            </a:extLst>
          </p:cNvPr>
          <p:cNvPicPr>
            <a:picLocks noChangeAspect="1"/>
          </p:cNvPicPr>
          <p:nvPr/>
        </p:nvPicPr>
        <p:blipFill>
          <a:blip r:embed="rId5" cstate="print">
            <a:clrChange>
              <a:clrFrom>
                <a:srgbClr val="F8FAFB"/>
              </a:clrFrom>
              <a:clrTo>
                <a:srgbClr val="F8FAFB">
                  <a:alpha val="0"/>
                </a:srgbClr>
              </a:clrTo>
            </a:clrChange>
            <a:extLst>
              <a:ext uri="{28A0092B-C50C-407E-A947-70E740481C1C}">
                <a14:useLocalDpi xmlns:a14="http://schemas.microsoft.com/office/drawing/2010/main" val="0"/>
              </a:ext>
            </a:extLst>
          </a:blip>
          <a:stretch>
            <a:fillRect/>
          </a:stretch>
        </p:blipFill>
        <p:spPr>
          <a:xfrm>
            <a:off x="7827339" y="3193624"/>
            <a:ext cx="911785" cy="893981"/>
          </a:xfrm>
          <a:prstGeom prst="rect">
            <a:avLst/>
          </a:prstGeom>
        </p:spPr>
      </p:pic>
      <p:pic>
        <p:nvPicPr>
          <p:cNvPr id="19" name="Immagine 18">
            <a:extLst>
              <a:ext uri="{FF2B5EF4-FFF2-40B4-BE49-F238E27FC236}">
                <a16:creationId xmlns:a16="http://schemas.microsoft.com/office/drawing/2014/main" id="{47C1A7AE-5AC5-9110-D4C0-50C326B9E8F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1630" y="3193624"/>
            <a:ext cx="948492" cy="893981"/>
          </a:xfrm>
          <a:prstGeom prst="rect">
            <a:avLst/>
          </a:prstGeom>
        </p:spPr>
      </p:pic>
      <p:sp>
        <p:nvSpPr>
          <p:cNvPr id="20" name="CasellaDiTesto 19">
            <a:extLst>
              <a:ext uri="{FF2B5EF4-FFF2-40B4-BE49-F238E27FC236}">
                <a16:creationId xmlns:a16="http://schemas.microsoft.com/office/drawing/2014/main" id="{203FB4A1-2DC6-D90B-3622-CB3EC82CEA35}"/>
              </a:ext>
            </a:extLst>
          </p:cNvPr>
          <p:cNvSpPr txBox="1"/>
          <p:nvPr/>
        </p:nvSpPr>
        <p:spPr>
          <a:xfrm>
            <a:off x="643788" y="4282868"/>
            <a:ext cx="1931437" cy="369332"/>
          </a:xfrm>
          <a:prstGeom prst="rect">
            <a:avLst/>
          </a:prstGeom>
          <a:noFill/>
        </p:spPr>
        <p:txBody>
          <a:bodyPr wrap="square" rtlCol="0">
            <a:spAutoFit/>
          </a:bodyPr>
          <a:lstStyle/>
          <a:p>
            <a:r>
              <a:rPr lang="it-IT" b="1" dirty="0"/>
              <a:t>KLIMATFÖRÄNDRINGAR</a:t>
            </a:r>
          </a:p>
        </p:txBody>
      </p:sp>
      <p:sp>
        <p:nvSpPr>
          <p:cNvPr id="21" name="CasellaDiTesto 20">
            <a:extLst>
              <a:ext uri="{FF2B5EF4-FFF2-40B4-BE49-F238E27FC236}">
                <a16:creationId xmlns:a16="http://schemas.microsoft.com/office/drawing/2014/main" id="{BD63FD92-A258-431C-F926-6E1170B88598}"/>
              </a:ext>
            </a:extLst>
          </p:cNvPr>
          <p:cNvSpPr txBox="1"/>
          <p:nvPr/>
        </p:nvSpPr>
        <p:spPr>
          <a:xfrm>
            <a:off x="2953585" y="4247680"/>
            <a:ext cx="1931437" cy="646331"/>
          </a:xfrm>
          <a:prstGeom prst="rect">
            <a:avLst/>
          </a:prstGeom>
          <a:noFill/>
        </p:spPr>
        <p:txBody>
          <a:bodyPr wrap="square" rtlCol="0">
            <a:spAutoFit/>
          </a:bodyPr>
          <a:lstStyle/>
          <a:p>
            <a:pPr algn="ctr"/>
            <a:r>
              <a:rPr lang="it-IT" b="1" dirty="0"/>
              <a:t>FÖRLUST AV BIOLOGISK MÅNGFALD</a:t>
            </a:r>
          </a:p>
        </p:txBody>
      </p:sp>
      <p:sp>
        <p:nvSpPr>
          <p:cNvPr id="22" name="CasellaDiTesto 21">
            <a:extLst>
              <a:ext uri="{FF2B5EF4-FFF2-40B4-BE49-F238E27FC236}">
                <a16:creationId xmlns:a16="http://schemas.microsoft.com/office/drawing/2014/main" id="{3D22A642-2D73-EC83-E65E-4A68484D472B}"/>
              </a:ext>
            </a:extLst>
          </p:cNvPr>
          <p:cNvSpPr txBox="1"/>
          <p:nvPr/>
        </p:nvSpPr>
        <p:spPr>
          <a:xfrm>
            <a:off x="5087028" y="4247183"/>
            <a:ext cx="1931437" cy="369332"/>
          </a:xfrm>
          <a:prstGeom prst="rect">
            <a:avLst/>
          </a:prstGeom>
          <a:noFill/>
        </p:spPr>
        <p:txBody>
          <a:bodyPr wrap="square" rtlCol="0">
            <a:spAutoFit/>
          </a:bodyPr>
          <a:lstStyle/>
          <a:p>
            <a:pPr algn="ctr"/>
            <a:r>
              <a:rPr lang="it-IT" b="1" dirty="0"/>
              <a:t>FÖRORENING</a:t>
            </a:r>
          </a:p>
        </p:txBody>
      </p:sp>
      <p:sp>
        <p:nvSpPr>
          <p:cNvPr id="23" name="CasellaDiTesto 22">
            <a:extLst>
              <a:ext uri="{FF2B5EF4-FFF2-40B4-BE49-F238E27FC236}">
                <a16:creationId xmlns:a16="http://schemas.microsoft.com/office/drawing/2014/main" id="{E147BF2F-4391-A5D8-871F-2DA2A8078916}"/>
              </a:ext>
            </a:extLst>
          </p:cNvPr>
          <p:cNvSpPr txBox="1"/>
          <p:nvPr/>
        </p:nvSpPr>
        <p:spPr>
          <a:xfrm>
            <a:off x="7332436" y="4247183"/>
            <a:ext cx="1931437" cy="646331"/>
          </a:xfrm>
          <a:prstGeom prst="rect">
            <a:avLst/>
          </a:prstGeom>
          <a:noFill/>
        </p:spPr>
        <p:txBody>
          <a:bodyPr wrap="square" rtlCol="0">
            <a:spAutoFit/>
          </a:bodyPr>
          <a:lstStyle/>
          <a:p>
            <a:pPr algn="ctr"/>
            <a:r>
              <a:rPr lang="it-IT" b="1" dirty="0"/>
              <a:t>FÖRÄNDRINGAR I MARKANVÄNDNINGEN.</a:t>
            </a:r>
          </a:p>
        </p:txBody>
      </p:sp>
      <p:sp>
        <p:nvSpPr>
          <p:cNvPr id="24" name="CasellaDiTesto 23">
            <a:extLst>
              <a:ext uri="{FF2B5EF4-FFF2-40B4-BE49-F238E27FC236}">
                <a16:creationId xmlns:a16="http://schemas.microsoft.com/office/drawing/2014/main" id="{80AA8074-E65D-7DAF-EF78-5E6A1C3521D6}"/>
              </a:ext>
            </a:extLst>
          </p:cNvPr>
          <p:cNvSpPr txBox="1"/>
          <p:nvPr/>
        </p:nvSpPr>
        <p:spPr>
          <a:xfrm>
            <a:off x="9570157" y="4185761"/>
            <a:ext cx="1931437" cy="646331"/>
          </a:xfrm>
          <a:prstGeom prst="rect">
            <a:avLst/>
          </a:prstGeom>
          <a:noFill/>
        </p:spPr>
        <p:txBody>
          <a:bodyPr wrap="square" rtlCol="0">
            <a:spAutoFit/>
          </a:bodyPr>
          <a:lstStyle/>
          <a:p>
            <a:pPr algn="ctr"/>
            <a:r>
              <a:rPr lang="it-IT" b="1" dirty="0"/>
              <a:t>UTARMNING AV RESURSER</a:t>
            </a:r>
          </a:p>
        </p:txBody>
      </p:sp>
      <p:sp>
        <p:nvSpPr>
          <p:cNvPr id="25" name="CasellaDiTesto 24">
            <a:extLst>
              <a:ext uri="{FF2B5EF4-FFF2-40B4-BE49-F238E27FC236}">
                <a16:creationId xmlns:a16="http://schemas.microsoft.com/office/drawing/2014/main" id="{AEE47E69-235F-42BD-F87B-065789CE01AF}"/>
              </a:ext>
            </a:extLst>
          </p:cNvPr>
          <p:cNvSpPr txBox="1"/>
          <p:nvPr/>
        </p:nvSpPr>
        <p:spPr>
          <a:xfrm>
            <a:off x="514890" y="5028944"/>
            <a:ext cx="2189231" cy="523220"/>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En betydande och accelererande ökning av de globala temperaturerna.</a:t>
            </a:r>
            <a:endParaRPr lang="it-IT" sz="1400" dirty="0"/>
          </a:p>
        </p:txBody>
      </p:sp>
      <p:sp>
        <p:nvSpPr>
          <p:cNvPr id="26" name="CasellaDiTesto 25">
            <a:extLst>
              <a:ext uri="{FF2B5EF4-FFF2-40B4-BE49-F238E27FC236}">
                <a16:creationId xmlns:a16="http://schemas.microsoft.com/office/drawing/2014/main" id="{85D59C1E-0EC9-9489-3E77-1108DCF6EB72}"/>
              </a:ext>
            </a:extLst>
          </p:cNvPr>
          <p:cNvSpPr txBox="1"/>
          <p:nvPr/>
        </p:nvSpPr>
        <p:spPr>
          <a:xfrm>
            <a:off x="2766234" y="5028447"/>
            <a:ext cx="2344472" cy="523220"/>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en aldrig tidigare skådad hastighet med vilken arter försvinner </a:t>
            </a:r>
            <a:endParaRPr lang="it-IT" sz="1400" dirty="0"/>
          </a:p>
        </p:txBody>
      </p:sp>
      <p:sp>
        <p:nvSpPr>
          <p:cNvPr id="27" name="CasellaDiTesto 26">
            <a:extLst>
              <a:ext uri="{FF2B5EF4-FFF2-40B4-BE49-F238E27FC236}">
                <a16:creationId xmlns:a16="http://schemas.microsoft.com/office/drawing/2014/main" id="{005CD434-F69F-B1FF-1787-4812DB079707}"/>
              </a:ext>
            </a:extLst>
          </p:cNvPr>
          <p:cNvSpPr txBox="1"/>
          <p:nvPr/>
        </p:nvSpPr>
        <p:spPr>
          <a:xfrm>
            <a:off x="5172819" y="5011674"/>
            <a:ext cx="2344472" cy="954107"/>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införande av skadliga material (</a:t>
            </a:r>
            <a:r>
              <a:rPr lang="en-US" sz="1400" kern="100" dirty="0">
                <a:latin typeface="Calibri" panose="020F0502020204030204" pitchFamily="34" charset="0"/>
                <a:ea typeface="Calibri" panose="020F0502020204030204" pitchFamily="34" charset="0"/>
              </a:rPr>
              <a:t>växthusgaser, plast,</a:t>
            </a:r>
          </a:p>
          <a:p>
            <a:r>
              <a:rPr lang="en-US" sz="1400" kern="100" dirty="0">
                <a:latin typeface="Calibri" panose="020F0502020204030204" pitchFamily="34" charset="0"/>
                <a:ea typeface="Calibri" panose="020F0502020204030204" pitchFamily="34" charset="0"/>
              </a:rPr>
              <a:t>giftigt avfall, etc.) </a:t>
            </a:r>
            <a:r>
              <a:rPr lang="en-US" sz="1400" kern="100" dirty="0">
                <a:effectLst/>
                <a:latin typeface="Calibri" panose="020F0502020204030204" pitchFamily="34" charset="0"/>
                <a:ea typeface="Calibri" panose="020F0502020204030204" pitchFamily="34" charset="0"/>
              </a:rPr>
              <a:t>i miljön</a:t>
            </a:r>
            <a:endParaRPr lang="it-IT" sz="1400" dirty="0"/>
          </a:p>
        </p:txBody>
      </p:sp>
      <p:sp>
        <p:nvSpPr>
          <p:cNvPr id="28" name="CasellaDiTesto 27">
            <a:extLst>
              <a:ext uri="{FF2B5EF4-FFF2-40B4-BE49-F238E27FC236}">
                <a16:creationId xmlns:a16="http://schemas.microsoft.com/office/drawing/2014/main" id="{D56A098F-3D8A-767E-791F-246A5B10EA2F}"/>
              </a:ext>
            </a:extLst>
          </p:cNvPr>
          <p:cNvSpPr txBox="1"/>
          <p:nvPr/>
        </p:nvSpPr>
        <p:spPr>
          <a:xfrm>
            <a:off x="7299383" y="5011674"/>
            <a:ext cx="2189231" cy="954107"/>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har lett till avskogning, markförstöring och omvandling av tidigare orörda landskap </a:t>
            </a:r>
            <a:endParaRPr lang="it-IT" sz="1400" dirty="0"/>
          </a:p>
        </p:txBody>
      </p:sp>
      <p:sp>
        <p:nvSpPr>
          <p:cNvPr id="29" name="CasellaDiTesto 28">
            <a:extLst>
              <a:ext uri="{FF2B5EF4-FFF2-40B4-BE49-F238E27FC236}">
                <a16:creationId xmlns:a16="http://schemas.microsoft.com/office/drawing/2014/main" id="{910C5E70-7081-613B-9454-50E22EAD33D8}"/>
              </a:ext>
            </a:extLst>
          </p:cNvPr>
          <p:cNvSpPr txBox="1"/>
          <p:nvPr/>
        </p:nvSpPr>
        <p:spPr>
          <a:xfrm>
            <a:off x="9644474" y="5011674"/>
            <a:ext cx="2189231" cy="954107"/>
          </a:xfrm>
          <a:prstGeom prst="rect">
            <a:avLst/>
          </a:prstGeom>
          <a:noFill/>
        </p:spPr>
        <p:txBody>
          <a:bodyPr wrap="square">
            <a:spAutoFit/>
          </a:bodyPr>
          <a:lstStyle/>
          <a:p>
            <a:r>
              <a:rPr lang="en-US" sz="1400" kern="100" dirty="0">
                <a:effectLst/>
                <a:latin typeface="Calibri" panose="020F0502020204030204" pitchFamily="34" charset="0"/>
                <a:ea typeface="Calibri" panose="020F0502020204030204" pitchFamily="34" charset="0"/>
              </a:rPr>
              <a:t>ohållbar utvinning av sötvatten, mineraler och fiske som tär på jordens ändliga resurser</a:t>
            </a:r>
            <a:endParaRPr lang="it-IT" sz="1400" dirty="0"/>
          </a:p>
        </p:txBody>
      </p:sp>
      <p:cxnSp>
        <p:nvCxnSpPr>
          <p:cNvPr id="30" name="Connettore diritto 29">
            <a:extLst>
              <a:ext uri="{FF2B5EF4-FFF2-40B4-BE49-F238E27FC236}">
                <a16:creationId xmlns:a16="http://schemas.microsoft.com/office/drawing/2014/main" id="{4D1146EB-C879-DFD5-2084-E93FEA9A81F3}"/>
              </a:ext>
            </a:extLst>
          </p:cNvPr>
          <p:cNvCxnSpPr/>
          <p:nvPr/>
        </p:nvCxnSpPr>
        <p:spPr>
          <a:xfrm>
            <a:off x="2703386"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Connettore diritto 30">
            <a:extLst>
              <a:ext uri="{FF2B5EF4-FFF2-40B4-BE49-F238E27FC236}">
                <a16:creationId xmlns:a16="http://schemas.microsoft.com/office/drawing/2014/main" id="{B3DA22FA-9AD4-71D4-FEB4-79498F64C0E0}"/>
              </a:ext>
            </a:extLst>
          </p:cNvPr>
          <p:cNvCxnSpPr/>
          <p:nvPr/>
        </p:nvCxnSpPr>
        <p:spPr>
          <a:xfrm>
            <a:off x="5083320" y="325591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FB345529-7D3B-9BB6-4146-A6CA0C02BA7A}"/>
              </a:ext>
            </a:extLst>
          </p:cNvPr>
          <p:cNvCxnSpPr/>
          <p:nvPr/>
        </p:nvCxnSpPr>
        <p:spPr>
          <a:xfrm>
            <a:off x="7202618" y="3263482"/>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DB3362A-9649-3972-6BE2-E040ED02C832}"/>
              </a:ext>
            </a:extLst>
          </p:cNvPr>
          <p:cNvCxnSpPr/>
          <p:nvPr/>
        </p:nvCxnSpPr>
        <p:spPr>
          <a:xfrm>
            <a:off x="9482399" y="3266586"/>
            <a:ext cx="0" cy="2709865"/>
          </a:xfrm>
          <a:prstGeom prst="line">
            <a:avLst/>
          </a:prstGeom>
          <a:ln>
            <a:solidFill>
              <a:schemeClr val="bg2">
                <a:lumMod val="90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4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7099E63-73D8-9D42-5FF6-E198B14E2BCB}"/>
              </a:ext>
            </a:extLst>
          </p:cNvPr>
          <p:cNvPicPr>
            <a:picLocks noChangeAspect="1"/>
          </p:cNvPicPr>
          <p:nvPr/>
        </p:nvPicPr>
        <p:blipFill>
          <a:blip r:embed="rId2"/>
          <a:stretch>
            <a:fillRect/>
          </a:stretch>
        </p:blipFill>
        <p:spPr>
          <a:xfrm>
            <a:off x="3023724" y="1270040"/>
            <a:ext cx="6008381" cy="5127875"/>
          </a:xfrm>
          <a:prstGeom prst="rect">
            <a:avLst/>
          </a:prstGeom>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it-IT" sz="4400" dirty="0" err="1"/>
              <a:t>Sektorer som bidrar </a:t>
            </a:r>
            <a:r>
              <a:rPr lang="it-IT" sz="4400" dirty="0"/>
              <a:t>till </a:t>
            </a:r>
            <a:r>
              <a:rPr lang="it-IT" sz="4400" dirty="0" err="1"/>
              <a:t>klimatförändringarna</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Miljökonsekvensbedömning</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42</a:t>
            </a:fld>
            <a:endParaRPr lang="en-US" dirty="0"/>
          </a:p>
        </p:txBody>
      </p:sp>
      <p:sp>
        <p:nvSpPr>
          <p:cNvPr id="4" name="CasellaDiTesto 3">
            <a:extLst>
              <a:ext uri="{FF2B5EF4-FFF2-40B4-BE49-F238E27FC236}">
                <a16:creationId xmlns:a16="http://schemas.microsoft.com/office/drawing/2014/main" id="{48AD43B5-FE0F-0B9A-48AB-57F4C490D4C0}"/>
              </a:ext>
            </a:extLst>
          </p:cNvPr>
          <p:cNvSpPr txBox="1"/>
          <p:nvPr/>
        </p:nvSpPr>
        <p:spPr>
          <a:xfrm>
            <a:off x="10065009" y="5977266"/>
            <a:ext cx="2120381" cy="261610"/>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Times New Roman" panose="02020603050405020304" pitchFamily="18" charset="0"/>
              </a:rPr>
              <a:t>(Källa: </a:t>
            </a:r>
            <a:r>
              <a:rPr lang="en-GB" sz="1100"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3"/>
              </a:rPr>
              <a:t>OurWorldInData</a:t>
            </a:r>
            <a:r>
              <a:rPr lang="en-GB" sz="1100" u="sng" dirty="0">
                <a:solidFill>
                  <a:srgbClr val="0000FF"/>
                </a:solidFill>
                <a:effectLst/>
                <a:latin typeface="Calibri" panose="020F0502020204030204" pitchFamily="34" charset="0"/>
                <a:ea typeface="Times New Roman" panose="02020603050405020304" pitchFamily="18" charset="0"/>
              </a:rPr>
              <a:t>, 2021</a:t>
            </a:r>
            <a:r>
              <a:rPr lang="en-GB" sz="1100" dirty="0">
                <a:solidFill>
                  <a:srgbClr val="000000"/>
                </a:solidFill>
                <a:effectLst/>
                <a:latin typeface="Calibri" panose="020F0502020204030204" pitchFamily="34" charset="0"/>
                <a:ea typeface="Times New Roman" panose="02020603050405020304" pitchFamily="18" charset="0"/>
              </a:rPr>
              <a:t>)</a:t>
            </a:r>
            <a:endParaRPr lang="it-IT" sz="1100" dirty="0"/>
          </a:p>
        </p:txBody>
      </p:sp>
    </p:spTree>
    <p:extLst>
      <p:ext uri="{BB962C8B-B14F-4D97-AF65-F5344CB8AC3E}">
        <p14:creationId xmlns:p14="http://schemas.microsoft.com/office/powerpoint/2010/main" val="3815846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err="1"/>
              <a:t>Jordbrukets roll </a:t>
            </a:r>
            <a:r>
              <a:rPr lang="it-IT" sz="4400" dirty="0"/>
              <a:t>i ett </a:t>
            </a:r>
            <a:r>
              <a:rPr lang="it-IT" sz="4400" dirty="0" err="1"/>
              <a:t>ständigt föränderligt klimat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Miljökonsekvensbedömning</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43</a:t>
            </a:fld>
            <a:endParaRPr lang="en-US" dirty="0"/>
          </a:p>
        </p:txBody>
      </p:sp>
      <p:sp>
        <p:nvSpPr>
          <p:cNvPr id="5" name="CasellaDiTesto 4">
            <a:extLst>
              <a:ext uri="{FF2B5EF4-FFF2-40B4-BE49-F238E27FC236}">
                <a16:creationId xmlns:a16="http://schemas.microsoft.com/office/drawing/2014/main" id="{9FF4E27C-6C3E-ECDC-E65B-B141C14DFB23}"/>
              </a:ext>
            </a:extLst>
          </p:cNvPr>
          <p:cNvSpPr txBox="1"/>
          <p:nvPr/>
        </p:nvSpPr>
        <p:spPr>
          <a:xfrm>
            <a:off x="659561" y="1690688"/>
            <a:ext cx="10802521" cy="369332"/>
          </a:xfrm>
          <a:prstGeom prst="rect">
            <a:avLst/>
          </a:prstGeom>
          <a:noFill/>
        </p:spPr>
        <p:txBody>
          <a:bodyPr wrap="square" rtlCol="0">
            <a:spAutoFit/>
          </a:bodyPr>
          <a:lstStyle/>
          <a:p>
            <a:pPr algn="just"/>
            <a:r>
              <a:rPr lang="en-US" sz="1800" kern="100" dirty="0">
                <a:effectLst/>
                <a:latin typeface="Calibri" panose="020F0502020204030204" pitchFamily="34" charset="0"/>
                <a:ea typeface="Calibri" panose="020F0502020204030204" pitchFamily="34" charset="0"/>
              </a:rPr>
              <a:t>Jordbruket spelar en komplex och mångfacetterad roll och utgör både ett </a:t>
            </a:r>
            <a:r>
              <a:rPr lang="en-US" sz="1800" b="1" kern="100" dirty="0">
                <a:effectLst/>
                <a:latin typeface="Calibri" panose="020F0502020204030204" pitchFamily="34" charset="0"/>
                <a:ea typeface="Calibri" panose="020F0502020204030204" pitchFamily="34" charset="0"/>
              </a:rPr>
              <a:t>hot </a:t>
            </a:r>
            <a:r>
              <a:rPr lang="en-US" sz="1800" kern="100" dirty="0">
                <a:effectLst/>
                <a:latin typeface="Calibri" panose="020F0502020204030204" pitchFamily="34" charset="0"/>
                <a:ea typeface="Calibri" panose="020F0502020204030204" pitchFamily="34" charset="0"/>
              </a:rPr>
              <a:t>mot och en </a:t>
            </a:r>
            <a:r>
              <a:rPr lang="en-US" sz="1800" b="1" kern="100" dirty="0">
                <a:effectLst/>
                <a:latin typeface="Calibri" panose="020F0502020204030204" pitchFamily="34" charset="0"/>
                <a:ea typeface="Calibri" panose="020F0502020204030204" pitchFamily="34" charset="0"/>
              </a:rPr>
              <a:t>potentiell lösning </a:t>
            </a:r>
            <a:r>
              <a:rPr lang="en-US" sz="1800" kern="100" dirty="0">
                <a:effectLst/>
                <a:latin typeface="Calibri" panose="020F0502020204030204" pitchFamily="34" charset="0"/>
                <a:ea typeface="Calibri" panose="020F0502020204030204" pitchFamily="34" charset="0"/>
              </a:rPr>
              <a:t>på klimatförändringarna. </a:t>
            </a:r>
            <a:endParaRPr lang="it-IT" b="1" u="sng"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4374501" y="2452106"/>
            <a:ext cx="3507165" cy="523220"/>
          </a:xfrm>
          <a:prstGeom prst="rect">
            <a:avLst/>
          </a:prstGeom>
          <a:noFill/>
        </p:spPr>
        <p:txBody>
          <a:bodyPr wrap="square" rtlCol="0">
            <a:spAutoFit/>
          </a:bodyPr>
          <a:lstStyle/>
          <a:p>
            <a:pPr algn="just"/>
            <a:r>
              <a:rPr lang="en-US" sz="2800" b="1" kern="100" dirty="0">
                <a:ea typeface="Calibri" panose="020F0502020204030204" pitchFamily="34" charset="0"/>
                <a:cs typeface="Calibri" panose="020F0502020204030204" pitchFamily="34" charset="0"/>
              </a:rPr>
              <a:t>Jordbruket som </a:t>
            </a:r>
            <a:r>
              <a:rPr lang="en-GB" sz="2800" b="1" u="sng" kern="100" dirty="0">
                <a:uFill>
                  <a:solidFill>
                    <a:schemeClr val="accent6"/>
                  </a:solidFill>
                </a:uFill>
                <a:ea typeface="Calibri" panose="020F0502020204030204" pitchFamily="34" charset="0"/>
                <a:cs typeface="Calibri" panose="020F0502020204030204" pitchFamily="34" charset="0"/>
              </a:rPr>
              <a:t>hot</a:t>
            </a:r>
            <a:endParaRPr lang="en-GB"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923330"/>
          </a:xfrm>
          <a:prstGeom prst="rect">
            <a:avLst/>
          </a:prstGeom>
          <a:noFill/>
        </p:spPr>
        <p:txBody>
          <a:bodyPr wrap="square" rtlCol="0">
            <a:spAutoFit/>
          </a:bodyPr>
          <a:lstStyle/>
          <a:p>
            <a:r>
              <a:rPr lang="it-IT" u="sng" dirty="0"/>
              <a:t>KÄLLA TILL GHG-UTSLÄPP</a:t>
            </a:r>
            <a:r>
              <a:rPr lang="it-IT" dirty="0"/>
              <a:t>: </a:t>
            </a:r>
            <a:r>
              <a:rPr lang="it-IT" dirty="0" err="1"/>
              <a:t>Förutom </a:t>
            </a:r>
            <a:r>
              <a:rPr lang="it-IT" dirty="0"/>
              <a:t>den energi som </a:t>
            </a:r>
            <a:r>
              <a:rPr lang="it-IT" dirty="0" err="1"/>
              <a:t>krävs </a:t>
            </a:r>
            <a:r>
              <a:rPr lang="it-IT" dirty="0"/>
              <a:t>för att bedriva jordbruksverksamhet är </a:t>
            </a:r>
            <a:r>
              <a:rPr lang="it-IT" b="1" dirty="0" err="1"/>
              <a:t>boskap </a:t>
            </a:r>
            <a:r>
              <a:rPr lang="it-IT" dirty="0"/>
              <a:t>och </a:t>
            </a:r>
            <a:r>
              <a:rPr lang="it-IT" b="1" dirty="0" err="1"/>
              <a:t>gödsel </a:t>
            </a:r>
            <a:r>
              <a:rPr lang="it-IT" dirty="0"/>
              <a:t>de </a:t>
            </a:r>
            <a:r>
              <a:rPr lang="it-IT" dirty="0" err="1"/>
              <a:t>viktigaste källorna </a:t>
            </a:r>
            <a:r>
              <a:rPr lang="it-IT" dirty="0"/>
              <a:t>till </a:t>
            </a:r>
            <a:r>
              <a:rPr lang="it-IT" i="1" dirty="0" err="1"/>
              <a:t>metan </a:t>
            </a:r>
            <a:r>
              <a:rPr lang="it-IT" dirty="0"/>
              <a:t>(</a:t>
            </a:r>
            <a:r>
              <a:rPr lang="it-IT" dirty="0" err="1"/>
              <a:t>enetisk fermentering</a:t>
            </a:r>
            <a:r>
              <a:rPr lang="it-IT" dirty="0"/>
              <a:t>) och </a:t>
            </a:r>
            <a:r>
              <a:rPr lang="it-IT" i="1" dirty="0" err="1"/>
              <a:t>kväveoxid </a:t>
            </a:r>
            <a:r>
              <a:rPr lang="it-IT" dirty="0"/>
              <a:t>(</a:t>
            </a:r>
            <a:r>
              <a:rPr lang="en-US" sz="1800" kern="100" dirty="0">
                <a:effectLst/>
                <a:latin typeface="Calibri" panose="020F0502020204030204" pitchFamily="34" charset="0"/>
                <a:ea typeface="Calibri" panose="020F0502020204030204" pitchFamily="34" charset="0"/>
              </a:rPr>
              <a:t>gödselhantering och användning av syntetiska gödningsmedel).</a:t>
            </a:r>
            <a:endParaRPr lang="it-IT" dirty="0"/>
          </a:p>
        </p:txBody>
      </p:sp>
      <p:pic>
        <p:nvPicPr>
          <p:cNvPr id="10" name="Immagine 9">
            <a:extLst>
              <a:ext uri="{FF2B5EF4-FFF2-40B4-BE49-F238E27FC236}">
                <a16:creationId xmlns:a16="http://schemas.microsoft.com/office/drawing/2014/main" id="{761576CA-F40A-3D61-1D74-E120E34ED4F1}"/>
              </a:ext>
            </a:extLst>
          </p:cNvPr>
          <p:cNvPicPr>
            <a:picLocks noChangeAspect="1"/>
          </p:cNvPicPr>
          <p:nvPr/>
        </p:nvPicPr>
        <p:blipFill>
          <a:blip r:embed="rId2">
            <a:duotone>
              <a:schemeClr val="accent3">
                <a:shade val="45000"/>
                <a:satMod val="135000"/>
              </a:schemeClr>
              <a:prstClr val="white"/>
            </a:duotone>
          </a:blip>
          <a:stretch>
            <a:fillRect/>
          </a:stretch>
        </p:blipFill>
        <p:spPr>
          <a:xfrm>
            <a:off x="161462" y="3299232"/>
            <a:ext cx="996198" cy="914399"/>
          </a:xfrm>
          <a:prstGeom prst="rect">
            <a:avLst/>
          </a:prstGeom>
        </p:spPr>
      </p:pic>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923330"/>
          </a:xfrm>
          <a:prstGeom prst="rect">
            <a:avLst/>
          </a:prstGeom>
          <a:noFill/>
        </p:spPr>
        <p:txBody>
          <a:bodyPr wrap="square" rtlCol="0">
            <a:spAutoFit/>
          </a:bodyPr>
          <a:lstStyle/>
          <a:p>
            <a:r>
              <a:rPr lang="it-IT" u="sng" dirty="0"/>
              <a:t>Huvudsaklig drivkraft för skogsskövling</a:t>
            </a:r>
            <a:r>
              <a:rPr lang="it-IT" dirty="0"/>
              <a:t>: </a:t>
            </a:r>
            <a:r>
              <a:rPr lang="en-US" dirty="0"/>
              <a:t>Varje år försvinner cirka 5 miljoner hektar skog i världen. 95 % av detta sker i tropikerna. Minst tre fjärdedelar av detta beror på jordbruket, som skövlar skog för att odla grödor, föda upp boskap och producera produkter.</a:t>
            </a:r>
            <a:endParaRPr lang="it-IT" dirty="0"/>
          </a:p>
        </p:txBody>
      </p:sp>
      <p:pic>
        <p:nvPicPr>
          <p:cNvPr id="12" name="Immagine 11">
            <a:extLst>
              <a:ext uri="{FF2B5EF4-FFF2-40B4-BE49-F238E27FC236}">
                <a16:creationId xmlns:a16="http://schemas.microsoft.com/office/drawing/2014/main" id="{8FE69C21-8B27-B50E-A16C-9FDE1651F5D2}"/>
              </a:ext>
            </a:extLst>
          </p:cNvPr>
          <p:cNvPicPr>
            <a:picLocks noChangeAspect="1"/>
          </p:cNvPicPr>
          <p:nvPr/>
        </p:nvPicPr>
        <p:blipFill>
          <a:blip r:embed="rId3">
            <a:duotone>
              <a:schemeClr val="accent2">
                <a:shade val="45000"/>
                <a:satMod val="135000"/>
              </a:schemeClr>
              <a:prstClr val="white"/>
            </a:duotone>
          </a:blip>
          <a:stretch>
            <a:fillRect/>
          </a:stretch>
        </p:blipFill>
        <p:spPr>
          <a:xfrm>
            <a:off x="10878190" y="4668509"/>
            <a:ext cx="1167783" cy="1102361"/>
          </a:xfrm>
          <a:prstGeom prst="rect">
            <a:avLst/>
          </a:prstGeom>
        </p:spPr>
      </p:pic>
    </p:spTree>
    <p:extLst>
      <p:ext uri="{BB962C8B-B14F-4D97-AF65-F5344CB8AC3E}">
        <p14:creationId xmlns:p14="http://schemas.microsoft.com/office/powerpoint/2010/main" val="101475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err="1"/>
              <a:t>Jordbrukets roll </a:t>
            </a:r>
            <a:r>
              <a:rPr lang="it-IT" sz="4400" dirty="0"/>
              <a:t>i ett </a:t>
            </a:r>
            <a:r>
              <a:rPr lang="it-IT" sz="4400" dirty="0" err="1"/>
              <a:t>ständigt föränderligt klimat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Miljökonsekvensbedömning</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44</a:t>
            </a:fld>
            <a:endParaRPr lang="en-US" dirty="0"/>
          </a:p>
        </p:txBody>
      </p:sp>
      <p:sp>
        <p:nvSpPr>
          <p:cNvPr id="6" name="CasellaDiTesto 5">
            <a:extLst>
              <a:ext uri="{FF2B5EF4-FFF2-40B4-BE49-F238E27FC236}">
                <a16:creationId xmlns:a16="http://schemas.microsoft.com/office/drawing/2014/main" id="{02520EB9-4CC6-9DF5-0771-A917F2FA57C1}"/>
              </a:ext>
            </a:extLst>
          </p:cNvPr>
          <p:cNvSpPr txBox="1"/>
          <p:nvPr/>
        </p:nvSpPr>
        <p:spPr>
          <a:xfrm>
            <a:off x="3594462" y="2397317"/>
            <a:ext cx="5839097" cy="523220"/>
          </a:xfrm>
          <a:prstGeom prst="rect">
            <a:avLst/>
          </a:prstGeom>
          <a:noFill/>
        </p:spPr>
        <p:txBody>
          <a:bodyPr wrap="square" rtlCol="0">
            <a:spAutoFit/>
          </a:bodyPr>
          <a:lstStyle/>
          <a:p>
            <a:pPr algn="just"/>
            <a:r>
              <a:rPr lang="en-US" sz="2800" b="1" kern="100" dirty="0">
                <a:ea typeface="Calibri" panose="020F0502020204030204" pitchFamily="34" charset="0"/>
                <a:cs typeface="Calibri" panose="020F0502020204030204" pitchFamily="34" charset="0"/>
              </a:rPr>
              <a:t>Jordbruket som en </a:t>
            </a:r>
            <a:r>
              <a:rPr lang="en-US" sz="2800" b="1" u="sng" kern="100" dirty="0">
                <a:uFill>
                  <a:solidFill>
                    <a:schemeClr val="accent6"/>
                  </a:solidFill>
                </a:uFill>
                <a:ea typeface="Calibri" panose="020F0502020204030204" pitchFamily="34" charset="0"/>
                <a:cs typeface="Calibri" panose="020F0502020204030204" pitchFamily="34" charset="0"/>
              </a:rPr>
              <a:t>potentiell lösning</a:t>
            </a:r>
            <a:endParaRPr lang="it-IT" sz="2800" b="1" u="sng" dirty="0">
              <a:uFill>
                <a:solidFill>
                  <a:schemeClr val="accent6"/>
                </a:solidFill>
              </a:uFill>
            </a:endParaRPr>
          </a:p>
        </p:txBody>
      </p:sp>
      <p:sp>
        <p:nvSpPr>
          <p:cNvPr id="7" name="CasellaDiTesto 6">
            <a:extLst>
              <a:ext uri="{FF2B5EF4-FFF2-40B4-BE49-F238E27FC236}">
                <a16:creationId xmlns:a16="http://schemas.microsoft.com/office/drawing/2014/main" id="{9690AE94-C8A7-3DB9-1BB9-43BFD86B021F}"/>
              </a:ext>
            </a:extLst>
          </p:cNvPr>
          <p:cNvSpPr txBox="1"/>
          <p:nvPr/>
        </p:nvSpPr>
        <p:spPr>
          <a:xfrm>
            <a:off x="1253118" y="3367412"/>
            <a:ext cx="10521787" cy="1200329"/>
          </a:xfrm>
          <a:prstGeom prst="rect">
            <a:avLst/>
          </a:prstGeom>
          <a:noFill/>
        </p:spPr>
        <p:txBody>
          <a:bodyPr wrap="square" rtlCol="0">
            <a:spAutoFit/>
          </a:bodyPr>
          <a:lstStyle/>
          <a:p>
            <a:r>
              <a:rPr lang="it-IT" u="sng" dirty="0"/>
              <a:t>SEKVESTERA CO2-UTSLÄPP</a:t>
            </a:r>
            <a:r>
              <a:rPr lang="it-IT" dirty="0"/>
              <a:t>: </a:t>
            </a:r>
            <a:r>
              <a:rPr lang="en-US" sz="1800" kern="100" dirty="0">
                <a:effectLst/>
                <a:latin typeface="Calibri" panose="020F0502020204030204" pitchFamily="34" charset="0"/>
                <a:ea typeface="Calibri" panose="020F0502020204030204" pitchFamily="34" charset="0"/>
              </a:rPr>
              <a:t>Jordbruket har potential att </a:t>
            </a:r>
            <a:r>
              <a:rPr lang="en-US" sz="1800" b="1" kern="100" dirty="0">
                <a:effectLst/>
                <a:latin typeface="Calibri" panose="020F0502020204030204" pitchFamily="34" charset="0"/>
                <a:ea typeface="Calibri" panose="020F0502020204030204" pitchFamily="34" charset="0"/>
              </a:rPr>
              <a:t>binda koldioxid från atmosfären </a:t>
            </a:r>
            <a:r>
              <a:rPr lang="en-US" sz="1800" kern="100" dirty="0">
                <a:effectLst/>
                <a:latin typeface="Calibri" panose="020F0502020204030204" pitchFamily="34" charset="0"/>
                <a:ea typeface="Calibri" panose="020F0502020204030204" pitchFamily="34" charset="0"/>
              </a:rPr>
              <a:t>genom olika metoder. Bland dessa finns återplantering av skog, skogsplantering (plantering av träd på tidigare icke skogbevuxen mark) och agroforestry (integrering av träd i jordbrukssystem). Dessa metoder kan fungera som kolsänkor och bidra till att kompensera för utsläpp. </a:t>
            </a:r>
            <a:endParaRPr lang="it-IT" dirty="0"/>
          </a:p>
        </p:txBody>
      </p:sp>
      <p:sp>
        <p:nvSpPr>
          <p:cNvPr id="11" name="CasellaDiTesto 10">
            <a:extLst>
              <a:ext uri="{FF2B5EF4-FFF2-40B4-BE49-F238E27FC236}">
                <a16:creationId xmlns:a16="http://schemas.microsoft.com/office/drawing/2014/main" id="{F4EBFC14-A2CE-067E-D5E5-F3BA10419488}"/>
              </a:ext>
            </a:extLst>
          </p:cNvPr>
          <p:cNvSpPr txBox="1"/>
          <p:nvPr/>
        </p:nvSpPr>
        <p:spPr>
          <a:xfrm>
            <a:off x="298613" y="5042938"/>
            <a:ext cx="10521787" cy="923330"/>
          </a:xfrm>
          <a:prstGeom prst="rect">
            <a:avLst/>
          </a:prstGeom>
          <a:noFill/>
        </p:spPr>
        <p:txBody>
          <a:bodyPr wrap="square" rtlCol="0">
            <a:spAutoFit/>
          </a:bodyPr>
          <a:lstStyle/>
          <a:p>
            <a:r>
              <a:rPr lang="it-IT" u="sng" dirty="0"/>
              <a:t>ALTERNATIV KÄLLA TILL ENERGI</a:t>
            </a:r>
            <a:r>
              <a:rPr lang="it-IT" dirty="0"/>
              <a:t>: </a:t>
            </a:r>
            <a:r>
              <a:rPr lang="en-US" dirty="0"/>
              <a:t>Jordbruket kan också bidra till produktion av </a:t>
            </a:r>
            <a:r>
              <a:rPr lang="en-US" b="1" dirty="0"/>
              <a:t>förnybar energi</a:t>
            </a:r>
            <a:r>
              <a:rPr lang="en-US" dirty="0"/>
              <a:t>, t.ex. bioenergi. Biobränslen som härrör från grödor eller jordbruksrester, tillsammans med biogas från gödsel, kan ersätta fossila bränslen och minska utsläppen.</a:t>
            </a:r>
            <a:endParaRPr lang="it-IT" dirty="0"/>
          </a:p>
        </p:txBody>
      </p:sp>
      <p:pic>
        <p:nvPicPr>
          <p:cNvPr id="3" name="Immagine 2">
            <a:extLst>
              <a:ext uri="{FF2B5EF4-FFF2-40B4-BE49-F238E27FC236}">
                <a16:creationId xmlns:a16="http://schemas.microsoft.com/office/drawing/2014/main" id="{4528D4B3-1069-0888-64D4-D7A522219A73}"/>
              </a:ext>
            </a:extLst>
          </p:cNvPr>
          <p:cNvPicPr>
            <a:picLocks noChangeAspect="1"/>
          </p:cNvPicPr>
          <p:nvPr/>
        </p:nvPicPr>
        <p:blipFill>
          <a:blip r:embed="rId2">
            <a:duotone>
              <a:schemeClr val="accent6">
                <a:shade val="45000"/>
                <a:satMod val="135000"/>
              </a:schemeClr>
              <a:prstClr val="white"/>
            </a:duotone>
          </a:blip>
          <a:stretch>
            <a:fillRect/>
          </a:stretch>
        </p:blipFill>
        <p:spPr>
          <a:xfrm>
            <a:off x="10636448" y="4765939"/>
            <a:ext cx="1138457" cy="1200329"/>
          </a:xfrm>
          <a:prstGeom prst="rect">
            <a:avLst/>
          </a:prstGeom>
        </p:spPr>
      </p:pic>
      <p:pic>
        <p:nvPicPr>
          <p:cNvPr id="4" name="Immagine 3">
            <a:extLst>
              <a:ext uri="{FF2B5EF4-FFF2-40B4-BE49-F238E27FC236}">
                <a16:creationId xmlns:a16="http://schemas.microsoft.com/office/drawing/2014/main" id="{0BA0F6B4-06AC-0790-5483-BBBE1F91D92C}"/>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235755" y="3438529"/>
            <a:ext cx="1017363" cy="1061215"/>
          </a:xfrm>
          <a:prstGeom prst="rect">
            <a:avLst/>
          </a:prstGeom>
        </p:spPr>
      </p:pic>
    </p:spTree>
    <p:extLst>
      <p:ext uri="{BB962C8B-B14F-4D97-AF65-F5344CB8AC3E}">
        <p14:creationId xmlns:p14="http://schemas.microsoft.com/office/powerpoint/2010/main" val="1776588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it-IT" sz="4400" dirty="0" err="1"/>
              <a:t>Jordbrukets roll </a:t>
            </a:r>
            <a:r>
              <a:rPr lang="it-IT" sz="4400" dirty="0"/>
              <a:t>i ett </a:t>
            </a:r>
            <a:r>
              <a:rPr lang="it-IT" sz="4400" dirty="0" err="1"/>
              <a:t>ständigt föränderligt klimat</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Miljökonsekvensbedömning</a:t>
            </a:r>
            <a:endParaRPr lang="en-US" sz="1200" dirty="0">
              <a:solidFill>
                <a:schemeClr val="bg1">
                  <a:lumMod val="65000"/>
                </a:schemeClr>
              </a:solidFill>
            </a:endParaRP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45</a:t>
            </a:fld>
            <a:endParaRPr lang="en-US" dirty="0"/>
          </a:p>
        </p:txBody>
      </p:sp>
      <p:pic>
        <p:nvPicPr>
          <p:cNvPr id="5" name="Immagine 4">
            <a:extLst>
              <a:ext uri="{FF2B5EF4-FFF2-40B4-BE49-F238E27FC236}">
                <a16:creationId xmlns:a16="http://schemas.microsoft.com/office/drawing/2014/main" id="{941264AD-6825-FC5A-CDBA-30B50CFB8D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94560" y="1421322"/>
            <a:ext cx="8367213" cy="5202499"/>
          </a:xfrm>
          <a:prstGeom prst="rect">
            <a:avLst/>
          </a:prstGeom>
        </p:spPr>
      </p:pic>
      <p:sp>
        <p:nvSpPr>
          <p:cNvPr id="10" name="CasellaDiTesto 9">
            <a:extLst>
              <a:ext uri="{FF2B5EF4-FFF2-40B4-BE49-F238E27FC236}">
                <a16:creationId xmlns:a16="http://schemas.microsoft.com/office/drawing/2014/main" id="{DFCF8663-4B2A-F1E3-A8E6-85B129344C87}"/>
              </a:ext>
            </a:extLst>
          </p:cNvPr>
          <p:cNvSpPr txBox="1"/>
          <p:nvPr/>
        </p:nvSpPr>
        <p:spPr>
          <a:xfrm>
            <a:off x="9808761" y="5762137"/>
            <a:ext cx="1764652" cy="261610"/>
          </a:xfrm>
          <a:prstGeom prst="rect">
            <a:avLst/>
          </a:prstGeom>
          <a:noFill/>
        </p:spPr>
        <p:txBody>
          <a:bodyPr wrap="square">
            <a:spAutoFit/>
          </a:bodyPr>
          <a:lstStyle/>
          <a:p>
            <a:pPr algn="just">
              <a:spcAft>
                <a:spcPts val="1000"/>
              </a:spcAft>
            </a:pP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(Källa: </a:t>
            </a:r>
            <a:r>
              <a:rPr lang="en-GB" sz="1100" i="1" u="sng" dirty="0" err="1">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4"/>
              </a:rPr>
              <a:t>Rogelj </a:t>
            </a:r>
            <a:r>
              <a:rPr lang="en-GB" sz="1100" i="1" u="sng"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hlinkClick r:id="rId4"/>
              </a:rPr>
              <a:t>et al., 2010</a:t>
            </a:r>
            <a:r>
              <a:rPr lang="en-GB" sz="1100" i="1" dirty="0">
                <a:solidFill>
                  <a:srgbClr val="1F497D"/>
                </a:solidFill>
                <a:effectLst/>
                <a:latin typeface="Calibri" panose="020F0502020204030204" pitchFamily="34" charset="0"/>
                <a:ea typeface="Times New Roman" panose="02020603050405020304" pitchFamily="18" charset="0"/>
                <a:cs typeface="Open Sans" panose="020B0606030504020204" pitchFamily="34" charset="0"/>
              </a:rPr>
              <a:t>)</a:t>
            </a:r>
            <a:endParaRPr lang="it-IT" sz="1100" i="1" dirty="0">
              <a:solidFill>
                <a:srgbClr val="1F497D"/>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611532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Miljömässigt </a:t>
            </a:r>
            <a:r>
              <a:rPr lang="it-IT" sz="4400" dirty="0"/>
              <a:t>fotavtryck</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sz="1200">
                <a:solidFill>
                  <a:schemeClr val="bg1">
                    <a:lumMod val="65000"/>
                  </a:schemeClr>
                </a:solidFill>
              </a:rPr>
              <a:t>Modul: Vertikala färdigheter / Ämne: Gröna färdigheter / Delämne: Miljökonsekvensbedömning</a:t>
            </a:r>
            <a:endParaRPr lang="en-US" sz="1200" dirty="0">
              <a:solidFill>
                <a:schemeClr val="bg1">
                  <a:lumMod val="65000"/>
                </a:schemeClr>
              </a:solidFill>
            </a:endParaRP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46</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646331"/>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rPr>
              <a:t>Det finns flera verktyg och metoder som används för att beräkna effekterna av mänsklig aktivitet på miljön och som har utvecklats som svar på den växande oron för hållbarhet och miljöförstöring.</a:t>
            </a:r>
            <a:endParaRPr lang="en-US" sz="2400" i="1" kern="100" dirty="0">
              <a:latin typeface="Minion Pro"/>
              <a:ea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32DC8E3A-DBB8-C001-C431-3A2E59429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6701" y="2855612"/>
            <a:ext cx="1138989" cy="2509335"/>
          </a:xfrm>
          <a:prstGeom prst="rect">
            <a:avLst/>
          </a:prstGeom>
        </p:spPr>
      </p:pic>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1015663"/>
          </a:xfrm>
          <a:prstGeom prst="rect">
            <a:avLst/>
          </a:prstGeom>
          <a:noFill/>
        </p:spPr>
        <p:txBody>
          <a:bodyPr wrap="square">
            <a:spAutoFit/>
          </a:bodyPr>
          <a:lstStyle/>
          <a:p>
            <a:pPr algn="just"/>
            <a:r>
              <a:rPr lang="en-US" sz="1800" dirty="0">
                <a:solidFill>
                  <a:srgbClr val="000000"/>
                </a:solidFill>
                <a:effectLst/>
                <a:latin typeface="Calibri" panose="020F0502020204030204" pitchFamily="34" charset="0"/>
                <a:ea typeface="Times New Roman" panose="02020603050405020304" pitchFamily="18" charset="0"/>
              </a:rPr>
              <a:t>Det </a:t>
            </a:r>
            <a:r>
              <a:rPr lang="en-US" sz="2000" dirty="0">
                <a:solidFill>
                  <a:srgbClr val="000000"/>
                </a:solidFill>
                <a:effectLst/>
                <a:latin typeface="Calibri" panose="020F0502020204030204" pitchFamily="34" charset="0"/>
                <a:ea typeface="Times New Roman" panose="02020603050405020304" pitchFamily="18" charset="0"/>
              </a:rPr>
              <a:t>mäter den totala miljöpåverkan från en individ, ett samhälle, en organisation eller ett land i form av de naturresurser och ekosystem som krävs för att stödja deras livsstil eller aktiviteter.</a:t>
            </a:r>
            <a:endParaRPr lang="en-US" sz="2000" dirty="0">
              <a:solidFill>
                <a:srgbClr val="000000"/>
              </a:solidFill>
              <a:latin typeface="Calibri" panose="020F0502020204030204" pitchFamily="34" charset="0"/>
              <a:ea typeface="Times New Roman" panose="02020603050405020304" pitchFamily="18" charset="0"/>
            </a:endParaRPr>
          </a:p>
        </p:txBody>
      </p:sp>
      <p:sp>
        <p:nvSpPr>
          <p:cNvPr id="11" name="Ovale 10">
            <a:extLst>
              <a:ext uri="{FF2B5EF4-FFF2-40B4-BE49-F238E27FC236}">
                <a16:creationId xmlns:a16="http://schemas.microsoft.com/office/drawing/2014/main" id="{4DBBA49F-279B-E626-6CDF-4ACD7AF3BBE2}"/>
              </a:ext>
            </a:extLst>
          </p:cNvPr>
          <p:cNvSpPr/>
          <p:nvPr/>
        </p:nvSpPr>
        <p:spPr>
          <a:xfrm>
            <a:off x="1078619" y="2740896"/>
            <a:ext cx="765110" cy="709126"/>
          </a:xfrm>
          <a:prstGeom prst="ellipse">
            <a:avLst/>
          </a:prstGeom>
          <a:solidFill>
            <a:srgbClr val="208B01"/>
          </a:solidFill>
          <a:ln>
            <a:solidFill>
              <a:srgbClr val="208B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1</a:t>
            </a: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1" y="2855612"/>
            <a:ext cx="3321698" cy="461665"/>
          </a:xfrm>
          <a:prstGeom prst="rect">
            <a:avLst/>
          </a:prstGeom>
          <a:noFill/>
        </p:spPr>
        <p:txBody>
          <a:bodyPr wrap="square" rtlCol="0">
            <a:spAutoFit/>
          </a:bodyPr>
          <a:lstStyle/>
          <a:p>
            <a:r>
              <a:rPr lang="it-IT" sz="2400" b="1" dirty="0"/>
              <a:t>EKOLOGISKT FOTAVTRYCK</a:t>
            </a:r>
          </a:p>
        </p:txBody>
      </p:sp>
      <p:sp>
        <p:nvSpPr>
          <p:cNvPr id="13" name="CasellaDiTesto 12">
            <a:extLst>
              <a:ext uri="{FF2B5EF4-FFF2-40B4-BE49-F238E27FC236}">
                <a16:creationId xmlns:a16="http://schemas.microsoft.com/office/drawing/2014/main" id="{8BEC6A7F-45E4-9AA6-896B-F6F0C324AD1C}"/>
              </a:ext>
            </a:extLst>
          </p:cNvPr>
          <p:cNvSpPr txBox="1"/>
          <p:nvPr/>
        </p:nvSpPr>
        <p:spPr>
          <a:xfrm>
            <a:off x="1078619" y="5409853"/>
            <a:ext cx="8798766" cy="923330"/>
          </a:xfrm>
          <a:prstGeom prst="rect">
            <a:avLst/>
          </a:prstGeom>
          <a:noFill/>
          <a:ln>
            <a:solidFill>
              <a:srgbClr val="7FB902"/>
            </a:solidFill>
          </a:ln>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METOD</a:t>
            </a:r>
            <a:r>
              <a:rPr lang="en-US" sz="1800" dirty="0">
                <a:solidFill>
                  <a:srgbClr val="000000"/>
                </a:solidFill>
                <a:effectLst/>
                <a:latin typeface="Calibri" panose="020F0502020204030204" pitchFamily="34" charset="0"/>
                <a:ea typeface="Times New Roman" panose="02020603050405020304" pitchFamily="18" charset="0"/>
              </a:rPr>
              <a:t>: Kvantifiering av människans efterfrågan på jordens ekosystem genom att mäta </a:t>
            </a:r>
            <a:r>
              <a:rPr lang="en-US" sz="1800" u="sng" dirty="0">
                <a:solidFill>
                  <a:srgbClr val="000000"/>
                </a:solidFill>
                <a:effectLst/>
                <a:latin typeface="Calibri" panose="020F0502020204030204" pitchFamily="34" charset="0"/>
                <a:ea typeface="Times New Roman" panose="02020603050405020304" pitchFamily="18" charset="0"/>
              </a:rPr>
              <a:t>den areal biologiskt produktiv mark och vatten som </a:t>
            </a:r>
            <a:r>
              <a:rPr lang="en-US" sz="1800" dirty="0">
                <a:solidFill>
                  <a:srgbClr val="000000"/>
                </a:solidFill>
                <a:effectLst/>
                <a:latin typeface="Calibri" panose="020F0502020204030204" pitchFamily="34" charset="0"/>
                <a:ea typeface="Times New Roman" panose="02020603050405020304" pitchFamily="18" charset="0"/>
              </a:rPr>
              <a:t>behövs för att producera de resurser som en befolkning förbrukar och absorbera dess avfall, allt omvandlat till en gemensam enhet (</a:t>
            </a:r>
            <a:r>
              <a:rPr lang="en-US" sz="1800" b="1" dirty="0">
                <a:solidFill>
                  <a:srgbClr val="000000"/>
                </a:solidFill>
                <a:effectLst/>
                <a:latin typeface="Calibri" panose="020F0502020204030204" pitchFamily="34" charset="0"/>
                <a:ea typeface="Times New Roman" panose="02020603050405020304" pitchFamily="18" charset="0"/>
              </a:rPr>
              <a:t>globala hektar eller acres)</a:t>
            </a:r>
            <a:r>
              <a:rPr lang="en-US" sz="1800" dirty="0">
                <a:solidFill>
                  <a:srgbClr val="000000"/>
                </a:solidFill>
                <a:effectLst/>
                <a:latin typeface="Calibri" panose="020F0502020204030204" pitchFamily="34" charset="0"/>
                <a:ea typeface="Times New Roman" panose="02020603050405020304" pitchFamily="18" charset="0"/>
              </a:rPr>
              <a:t>. </a:t>
            </a:r>
            <a:endParaRPr lang="it-IT" sz="1800" dirty="0"/>
          </a:p>
        </p:txBody>
      </p:sp>
    </p:spTree>
    <p:extLst>
      <p:ext uri="{BB962C8B-B14F-4D97-AF65-F5344CB8AC3E}">
        <p14:creationId xmlns:p14="http://schemas.microsoft.com/office/powerpoint/2010/main" val="2384114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Miljömässigt </a:t>
            </a:r>
            <a:r>
              <a:rPr lang="it-IT" sz="4400" dirty="0"/>
              <a:t>fotavtryck</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sz="1200">
                <a:solidFill>
                  <a:schemeClr val="bg1">
                    <a:lumMod val="65000"/>
                  </a:schemeClr>
                </a:solidFill>
              </a:rPr>
              <a:t>Modul: Vertikala färdigheter / Ämne: Gröna färdigheter / Delämne: Miljökonsekvensbedömning</a:t>
            </a:r>
            <a:endParaRPr lang="en-US" sz="1200" dirty="0">
              <a:solidFill>
                <a:schemeClr val="bg1">
                  <a:lumMod val="65000"/>
                </a:schemeClr>
              </a:solidFill>
            </a:endParaRP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47</a:t>
            </a:fld>
            <a:endParaRPr lang="en-US" dirty="0"/>
          </a:p>
        </p:txBody>
      </p:sp>
      <p:sp>
        <p:nvSpPr>
          <p:cNvPr id="4" name="CasellaDiTesto 3">
            <a:extLst>
              <a:ext uri="{FF2B5EF4-FFF2-40B4-BE49-F238E27FC236}">
                <a16:creationId xmlns:a16="http://schemas.microsoft.com/office/drawing/2014/main" id="{5E0CC33E-E2EA-20CC-91EA-E018A0250B39}"/>
              </a:ext>
            </a:extLst>
          </p:cNvPr>
          <p:cNvSpPr txBox="1"/>
          <p:nvPr/>
        </p:nvSpPr>
        <p:spPr>
          <a:xfrm>
            <a:off x="1003972" y="1596381"/>
            <a:ext cx="10879493" cy="646331"/>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rPr>
              <a:t>Det finns flera verktyg och metoder som används för att beräkna effekterna av mänsklig aktivitet på miljön och som har utvecklats som svar på den växande oron för hållbarhet och miljöförstöring.</a:t>
            </a:r>
            <a:endParaRPr lang="en-US" sz="2400" i="1" kern="100" dirty="0">
              <a:latin typeface="Minion Pro"/>
              <a:ea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F294161A-EAAD-BCC7-58FD-85022A84E881}"/>
              </a:ext>
            </a:extLst>
          </p:cNvPr>
          <p:cNvSpPr txBox="1"/>
          <p:nvPr/>
        </p:nvSpPr>
        <p:spPr>
          <a:xfrm>
            <a:off x="1078619" y="3780116"/>
            <a:ext cx="8714793" cy="923330"/>
          </a:xfrm>
          <a:prstGeom prst="rect">
            <a:avLst/>
          </a:prstGeom>
          <a:noFill/>
        </p:spPr>
        <p:txBody>
          <a:bodyPr wrap="square">
            <a:spAutoFit/>
          </a:bodyPr>
          <a:lstStyle/>
          <a:p>
            <a:pPr algn="just"/>
            <a:r>
              <a:rPr lang="en-US" sz="1600" dirty="0">
                <a:solidFill>
                  <a:srgbClr val="000000"/>
                </a:solidFill>
                <a:effectLst/>
                <a:latin typeface="Calibri" panose="020F0502020204030204" pitchFamily="34" charset="0"/>
                <a:ea typeface="Times New Roman" panose="02020603050405020304" pitchFamily="18" charset="0"/>
              </a:rPr>
              <a:t>Det </a:t>
            </a:r>
            <a:r>
              <a:rPr lang="en-US" sz="1800" dirty="0">
                <a:solidFill>
                  <a:srgbClr val="000000"/>
                </a:solidFill>
                <a:effectLst/>
                <a:latin typeface="Calibri" panose="020F0502020204030204" pitchFamily="34" charset="0"/>
                <a:ea typeface="Times New Roman" panose="02020603050405020304" pitchFamily="18" charset="0"/>
              </a:rPr>
              <a:t>mäter mängden utsläpp av växthusgaser, främst koldioxid (CO2), som produceras direkt eller indirekt som ett resultat av en individs, organisations eller enhets aktiviteter.</a:t>
            </a:r>
            <a:endParaRPr lang="en-US" sz="1800" dirty="0">
              <a:solidFill>
                <a:srgbClr val="000000"/>
              </a:solidFill>
              <a:latin typeface="Calibri" panose="020F0502020204030204" pitchFamily="34" charset="0"/>
              <a:ea typeface="Times New Roman" panose="02020603050405020304" pitchFamily="18" charset="0"/>
            </a:endParaRPr>
          </a:p>
        </p:txBody>
      </p:sp>
      <p:sp>
        <p:nvSpPr>
          <p:cNvPr id="12" name="CasellaDiTesto 11">
            <a:extLst>
              <a:ext uri="{FF2B5EF4-FFF2-40B4-BE49-F238E27FC236}">
                <a16:creationId xmlns:a16="http://schemas.microsoft.com/office/drawing/2014/main" id="{341103BE-A2CA-3092-CE65-6EF04A5FE877}"/>
              </a:ext>
            </a:extLst>
          </p:cNvPr>
          <p:cNvSpPr txBox="1"/>
          <p:nvPr/>
        </p:nvSpPr>
        <p:spPr>
          <a:xfrm>
            <a:off x="2217771" y="2855612"/>
            <a:ext cx="3321698" cy="461665"/>
          </a:xfrm>
          <a:prstGeom prst="rect">
            <a:avLst/>
          </a:prstGeom>
          <a:noFill/>
        </p:spPr>
        <p:txBody>
          <a:bodyPr wrap="square" rtlCol="0">
            <a:spAutoFit/>
          </a:bodyPr>
          <a:lstStyle/>
          <a:p>
            <a:r>
              <a:rPr lang="it-IT" sz="2400" b="1" dirty="0"/>
              <a:t>KOLDIOXIDAVTRYCK</a:t>
            </a:r>
          </a:p>
        </p:txBody>
      </p:sp>
      <p:sp>
        <p:nvSpPr>
          <p:cNvPr id="2" name="CasellaDiTesto 1">
            <a:extLst>
              <a:ext uri="{FF2B5EF4-FFF2-40B4-BE49-F238E27FC236}">
                <a16:creationId xmlns:a16="http://schemas.microsoft.com/office/drawing/2014/main" id="{652ED170-EBEF-8578-948E-679ADFB50F89}"/>
              </a:ext>
            </a:extLst>
          </p:cNvPr>
          <p:cNvSpPr txBox="1"/>
          <p:nvPr/>
        </p:nvSpPr>
        <p:spPr>
          <a:xfrm>
            <a:off x="1078619" y="5259403"/>
            <a:ext cx="8798766" cy="923330"/>
          </a:xfrm>
          <a:prstGeom prst="rect">
            <a:avLst/>
          </a:prstGeom>
          <a:noFill/>
          <a:ln>
            <a:solidFill>
              <a:srgbClr val="DA9C73"/>
            </a:solidFill>
          </a:ln>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rPr>
              <a:t>METOD</a:t>
            </a:r>
            <a:r>
              <a:rPr lang="en-US" sz="1800" dirty="0">
                <a:solidFill>
                  <a:srgbClr val="000000"/>
                </a:solidFill>
                <a:effectLst/>
                <a:latin typeface="Calibri" panose="020F0502020204030204" pitchFamily="34" charset="0"/>
                <a:ea typeface="Times New Roman" panose="02020603050405020304" pitchFamily="18" charset="0"/>
              </a:rPr>
              <a:t>: </a:t>
            </a:r>
            <a:r>
              <a:rPr lang="en-US" dirty="0">
                <a:solidFill>
                  <a:srgbClr val="000000"/>
                </a:solidFill>
                <a:latin typeface="Calibri" panose="020F0502020204030204" pitchFamily="34" charset="0"/>
                <a:ea typeface="Times New Roman" panose="02020603050405020304" pitchFamily="18" charset="0"/>
              </a:rPr>
              <a:t>Kvantifiering av effekterna i form av den globala uppvärmningspotential som orsakas av utsläpp av </a:t>
            </a:r>
            <a:r>
              <a:rPr lang="en-US" sz="1800" dirty="0">
                <a:solidFill>
                  <a:srgbClr val="000000"/>
                </a:solidFill>
                <a:effectLst/>
                <a:latin typeface="Calibri" panose="020F0502020204030204" pitchFamily="34" charset="0"/>
                <a:ea typeface="Times New Roman" panose="02020603050405020304" pitchFamily="18" charset="0"/>
              </a:rPr>
              <a:t>växthusgaser i atmosfären, med användning av den gemensamma enheten </a:t>
            </a:r>
            <a:r>
              <a:rPr lang="en-US" sz="1800" b="1" dirty="0">
                <a:solidFill>
                  <a:srgbClr val="000000"/>
                </a:solidFill>
                <a:effectLst/>
                <a:latin typeface="Calibri" panose="020F0502020204030204" pitchFamily="34" charset="0"/>
                <a:ea typeface="Times New Roman" panose="02020603050405020304" pitchFamily="18" charset="0"/>
              </a:rPr>
              <a:t>koldioxidekvivalenter (CO2e).</a:t>
            </a:r>
            <a:endParaRPr lang="it-IT" sz="1800" b="1" dirty="0"/>
          </a:p>
        </p:txBody>
      </p:sp>
      <p:sp>
        <p:nvSpPr>
          <p:cNvPr id="3" name="Ovale 2">
            <a:extLst>
              <a:ext uri="{FF2B5EF4-FFF2-40B4-BE49-F238E27FC236}">
                <a16:creationId xmlns:a16="http://schemas.microsoft.com/office/drawing/2014/main" id="{39B2491C-E37D-203A-5C76-FFCE2E759F04}"/>
              </a:ext>
            </a:extLst>
          </p:cNvPr>
          <p:cNvSpPr/>
          <p:nvPr/>
        </p:nvSpPr>
        <p:spPr>
          <a:xfrm>
            <a:off x="1078619" y="2716564"/>
            <a:ext cx="765110" cy="709126"/>
          </a:xfrm>
          <a:prstGeom prst="ellipse">
            <a:avLst/>
          </a:prstGeom>
          <a:solidFill>
            <a:srgbClr val="DA9C73"/>
          </a:solidFill>
          <a:ln>
            <a:solidFill>
              <a:srgbClr val="DA9C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2</a:t>
            </a:r>
          </a:p>
        </p:txBody>
      </p:sp>
      <p:pic>
        <p:nvPicPr>
          <p:cNvPr id="8" name="Immagine 7">
            <a:extLst>
              <a:ext uri="{FF2B5EF4-FFF2-40B4-BE49-F238E27FC236}">
                <a16:creationId xmlns:a16="http://schemas.microsoft.com/office/drawing/2014/main" id="{ED5F56AC-A04E-FCC1-636C-5CF8242F24CB}"/>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13468" y="2455406"/>
            <a:ext cx="1813863" cy="2584201"/>
          </a:xfrm>
          <a:prstGeom prst="rect">
            <a:avLst/>
          </a:prstGeom>
        </p:spPr>
      </p:pic>
    </p:spTree>
    <p:extLst>
      <p:ext uri="{BB962C8B-B14F-4D97-AF65-F5344CB8AC3E}">
        <p14:creationId xmlns:p14="http://schemas.microsoft.com/office/powerpoint/2010/main" val="3676028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sz="4400" dirty="0" err="1"/>
              <a:t>Miljömässigt </a:t>
            </a:r>
            <a:r>
              <a:rPr lang="it-IT" sz="4400" dirty="0"/>
              <a:t>fotavtryck</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sz="1200">
                <a:solidFill>
                  <a:schemeClr val="bg1">
                    <a:lumMod val="65000"/>
                  </a:schemeClr>
                </a:solidFill>
              </a:rPr>
              <a:t>Modul: Vertikala färdigheter / Ämne: Gröna färdigheter / Delämne: Miljökonsekvensbedömning</a:t>
            </a:r>
            <a:endParaRPr lang="en-US" sz="1200" dirty="0">
              <a:solidFill>
                <a:schemeClr val="bg1">
                  <a:lumMod val="65000"/>
                </a:schemeClr>
              </a:solidFill>
            </a:endParaRP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48</a:t>
            </a:fld>
            <a:endParaRPr lang="en-US" dirty="0"/>
          </a:p>
        </p:txBody>
      </p:sp>
      <p:pic>
        <p:nvPicPr>
          <p:cNvPr id="9" name="Immagine 8">
            <a:extLst>
              <a:ext uri="{FF2B5EF4-FFF2-40B4-BE49-F238E27FC236}">
                <a16:creationId xmlns:a16="http://schemas.microsoft.com/office/drawing/2014/main" id="{ECFECEE0-40EC-1FCC-553F-82973D732143}"/>
              </a:ext>
            </a:extLst>
          </p:cNvPr>
          <p:cNvPicPr>
            <a:picLocks noChangeAspect="1"/>
          </p:cNvPicPr>
          <p:nvPr/>
        </p:nvPicPr>
        <p:blipFill>
          <a:blip r:embed="rId2"/>
          <a:stretch>
            <a:fillRect/>
          </a:stretch>
        </p:blipFill>
        <p:spPr>
          <a:xfrm>
            <a:off x="1753432" y="1543666"/>
            <a:ext cx="8685135" cy="4695210"/>
          </a:xfrm>
          <a:prstGeom prst="rect">
            <a:avLst/>
          </a:prstGeom>
        </p:spPr>
      </p:pic>
      <p:sp>
        <p:nvSpPr>
          <p:cNvPr id="11" name="CasellaDiTesto 10">
            <a:extLst>
              <a:ext uri="{FF2B5EF4-FFF2-40B4-BE49-F238E27FC236}">
                <a16:creationId xmlns:a16="http://schemas.microsoft.com/office/drawing/2014/main" id="{4BF3F8CB-A144-57F5-782D-A45367E3B4AC}"/>
              </a:ext>
            </a:extLst>
          </p:cNvPr>
          <p:cNvSpPr txBox="1"/>
          <p:nvPr/>
        </p:nvSpPr>
        <p:spPr>
          <a:xfrm>
            <a:off x="8971384" y="6408108"/>
            <a:ext cx="1887116" cy="261610"/>
          </a:xfrm>
          <a:prstGeom prst="rect">
            <a:avLst/>
          </a:prstGeom>
          <a:noFill/>
        </p:spPr>
        <p:txBody>
          <a:bodyPr wrap="square">
            <a:spAutoFit/>
          </a:bodyPr>
          <a:lstStyle/>
          <a:p>
            <a:r>
              <a:rPr lang="en-GB" sz="1100" dirty="0">
                <a:solidFill>
                  <a:srgbClr val="000000"/>
                </a:solidFill>
                <a:effectLst/>
                <a:ea typeface="Times New Roman" panose="02020603050405020304" pitchFamily="18" charset="0"/>
                <a:cs typeface="Open Sans" panose="020B0606030504020204" pitchFamily="34" charset="0"/>
              </a:rPr>
              <a:t>(Källa: </a:t>
            </a:r>
            <a:r>
              <a:rPr lang="en-GB" sz="1100" u="sng" dirty="0">
                <a:solidFill>
                  <a:srgbClr val="000000"/>
                </a:solidFill>
                <a:effectLst/>
                <a:ea typeface="Times New Roman" panose="02020603050405020304" pitchFamily="18" charset="0"/>
                <a:cs typeface="Open Sans" panose="020B0606030504020204" pitchFamily="34" charset="0"/>
                <a:hlinkClick r:id="rId3"/>
              </a:rPr>
              <a:t>8BillionTrees</a:t>
            </a:r>
            <a:r>
              <a:rPr lang="en-GB" sz="1100" u="sng" dirty="0">
                <a:solidFill>
                  <a:srgbClr val="0000FF"/>
                </a:solidFill>
                <a:effectLst/>
                <a:ea typeface="Times New Roman" panose="02020603050405020304" pitchFamily="18" charset="0"/>
                <a:cs typeface="Open Sans" panose="020B0606030504020204" pitchFamily="34" charset="0"/>
              </a:rPr>
              <a:t>, 2023</a:t>
            </a:r>
            <a:r>
              <a:rPr lang="en-GB" sz="1100" dirty="0">
                <a:solidFill>
                  <a:srgbClr val="000000"/>
                </a:solidFill>
                <a:effectLst/>
                <a:ea typeface="Times New Roman" panose="02020603050405020304" pitchFamily="18" charset="0"/>
                <a:cs typeface="Open Sans" panose="020B0606030504020204" pitchFamily="34" charset="0"/>
              </a:rPr>
              <a:t>)</a:t>
            </a:r>
            <a:endParaRPr lang="it-IT" sz="1100" dirty="0"/>
          </a:p>
        </p:txBody>
      </p:sp>
    </p:spTree>
    <p:extLst>
      <p:ext uri="{BB962C8B-B14F-4D97-AF65-F5344CB8AC3E}">
        <p14:creationId xmlns:p14="http://schemas.microsoft.com/office/powerpoint/2010/main" val="574945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#6</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sz="1200">
                <a:solidFill>
                  <a:schemeClr val="bg1">
                    <a:lumMod val="65000"/>
                  </a:schemeClr>
                </a:solidFill>
              </a:rPr>
              <a:t>Modul: Horisontella färdigheter / Ämne: Gröna färdigheter / Delämne: Internationella och europeiska viktiga direktiv</a:t>
            </a:r>
            <a:endParaRPr lang="en-US" sz="1200" dirty="0">
              <a:solidFill>
                <a:schemeClr val="bg1">
                  <a:lumMod val="65000"/>
                </a:schemeClr>
              </a:solidFill>
            </a:endParaRP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49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rPr>
              <a:t>Försök att beräkna ditt koldioxidavtryck med hjälp av den här länken. </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hlinkClick r:id="rId2"/>
              </a:rPr>
              <a:t>https://www.carbonfootprint.com/calculator.aspx</a:t>
            </a:r>
            <a:endParaRPr lang="en-US" i="1" kern="100" dirty="0">
              <a:solidFill>
                <a:srgbClr val="000000"/>
              </a:solidFill>
              <a:latin typeface="Calibri" panose="020F0502020204030204" pitchFamily="34" charset="0"/>
              <a:ea typeface="Calibri" panose="020F0502020204030204" pitchFamily="34" charset="0"/>
            </a:endParaRPr>
          </a:p>
          <a:p>
            <a:pPr marL="0" indent="0" algn="ctr">
              <a:buNone/>
            </a:pPr>
            <a:r>
              <a:rPr lang="en-US" i="1" kern="100" dirty="0">
                <a:solidFill>
                  <a:srgbClr val="000000"/>
                </a:solidFill>
                <a:latin typeface="Calibri" panose="020F0502020204030204" pitchFamily="34" charset="0"/>
                <a:ea typeface="Calibri" panose="020F0502020204030204" pitchFamily="34" charset="0"/>
              </a:rPr>
              <a:t>Presentera dina resultat för dina kollegor. </a:t>
            </a:r>
          </a:p>
          <a:p>
            <a:pPr marL="0" indent="0" algn="ctr">
              <a:buNone/>
            </a:pPr>
            <a:r>
              <a:rPr lang="en-US" sz="2800" i="1" kern="100" dirty="0">
                <a:solidFill>
                  <a:srgbClr val="000000"/>
                </a:solidFill>
                <a:effectLst/>
                <a:latin typeface="Calibri" panose="020F0502020204030204" pitchFamily="34" charset="0"/>
                <a:ea typeface="Calibri" panose="020F0502020204030204" pitchFamily="34" charset="0"/>
              </a:rPr>
              <a:t>Vilken typ av åtgärder bör du göra annorlunda?</a:t>
            </a:r>
          </a:p>
        </p:txBody>
      </p:sp>
    </p:spTree>
    <p:extLst>
      <p:ext uri="{BB962C8B-B14F-4D97-AF65-F5344CB8AC3E}">
        <p14:creationId xmlns:p14="http://schemas.microsoft.com/office/powerpoint/2010/main" val="130102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it-IT" sz="4400" dirty="0"/>
              <a:t>Begreppet </a:t>
            </a:r>
            <a:r>
              <a:rPr lang="it-IT" sz="4400" dirty="0" err="1"/>
              <a:t>hållbarhet</a:t>
            </a:r>
            <a:endParaRPr lang="en-GB" dirty="0"/>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indent="0" algn="ctr">
              <a:buNone/>
            </a:pPr>
            <a:r>
              <a:rPr lang="en-US" sz="2400" i="1" kern="100" dirty="0">
                <a:effectLst/>
                <a:latin typeface="Minion Pro"/>
                <a:ea typeface="Calibri" panose="020F0502020204030204" pitchFamily="34" charset="0"/>
                <a:cs typeface="Calibri" panose="020F0502020204030204" pitchFamily="34" charset="0"/>
              </a:rPr>
              <a:t>"Att tillgodose dagens behov utan att äventyra kommande generationers möjligheter att tillgodose sina behov"</a:t>
            </a:r>
          </a:p>
          <a:p>
            <a:pPr marL="0" indent="0" algn="ctr">
              <a:buNone/>
            </a:pPr>
            <a:r>
              <a:rPr lang="en-US" sz="2000" u="sng" kern="100" dirty="0">
                <a:latin typeface="Calibri" panose="020F0502020204030204" pitchFamily="34" charset="0"/>
                <a:ea typeface="Calibri" panose="020F0502020204030204" pitchFamily="34" charset="0"/>
              </a:rPr>
              <a:t>Brundtlandkommissionen </a:t>
            </a:r>
            <a:r>
              <a:rPr lang="en-US" sz="2000" kern="100" dirty="0">
                <a:latin typeface="Calibri" panose="020F0502020204030204" pitchFamily="34" charset="0"/>
                <a:ea typeface="Calibri" panose="020F0502020204030204" pitchFamily="34" charset="0"/>
              </a:rPr>
              <a:t>(1987) </a:t>
            </a:r>
            <a:endParaRPr lang="it-IT" sz="2000" b="1" i="1" dirty="0"/>
          </a:p>
          <a:p>
            <a:pPr algn="ctr"/>
            <a:endParaRPr lang="en-US" sz="2400" i="1" kern="100" dirty="0">
              <a:effectLst/>
              <a:latin typeface="Minion Pro"/>
              <a:ea typeface="Calibri" panose="020F0502020204030204" pitchFamily="34" charset="0"/>
              <a:cs typeface="Calibri" panose="020F0502020204030204" pitchFamily="34" charset="0"/>
            </a:endParaRPr>
          </a:p>
          <a:p>
            <a:pPr algn="ct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5</a:t>
            </a:fld>
            <a:endParaRPr lang="en-US" dirty="0"/>
          </a:p>
        </p:txBody>
      </p:sp>
      <p:pic>
        <p:nvPicPr>
          <p:cNvPr id="6" name="Picture 4" descr="Our Common Future - Wikipedia">
            <a:extLst>
              <a:ext uri="{FF2B5EF4-FFF2-40B4-BE49-F238E27FC236}">
                <a16:creationId xmlns:a16="http://schemas.microsoft.com/office/drawing/2014/main" id="{FF4F0AFC-D073-699B-D050-B3E832D66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7081"/>
            <a:ext cx="1825065" cy="269548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D0101D5B-01C0-1635-C01D-6C62F486D7DE}"/>
              </a:ext>
            </a:extLst>
          </p:cNvPr>
          <p:cNvPicPr>
            <a:picLocks noChangeAspect="1"/>
          </p:cNvPicPr>
          <p:nvPr/>
        </p:nvPicPr>
        <p:blipFill>
          <a:blip r:embed="rId3"/>
          <a:stretch>
            <a:fillRect/>
          </a:stretch>
        </p:blipFill>
        <p:spPr>
          <a:xfrm>
            <a:off x="3824570" y="3330312"/>
            <a:ext cx="4542860" cy="2680890"/>
          </a:xfrm>
          <a:prstGeom prst="rect">
            <a:avLst/>
          </a:prstGeom>
        </p:spPr>
      </p:pic>
      <p:pic>
        <p:nvPicPr>
          <p:cNvPr id="8" name="Picture 6" descr="1987: Rapporto Brundtland">
            <a:extLst>
              <a:ext uri="{FF2B5EF4-FFF2-40B4-BE49-F238E27FC236}">
                <a16:creationId xmlns:a16="http://schemas.microsoft.com/office/drawing/2014/main" id="{DBE29D4D-98E9-3F7E-8E71-341F7DC96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736" y="2547082"/>
            <a:ext cx="1940454" cy="279786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10510B9C-2997-7352-8D5D-D7495EE13356}"/>
              </a:ext>
            </a:extLst>
          </p:cNvPr>
          <p:cNvSpPr txBox="1"/>
          <p:nvPr/>
        </p:nvSpPr>
        <p:spPr>
          <a:xfrm>
            <a:off x="5259209" y="5977266"/>
            <a:ext cx="4212236" cy="261610"/>
          </a:xfrm>
          <a:prstGeom prst="rect">
            <a:avLst/>
          </a:prstGeom>
          <a:noFill/>
        </p:spPr>
        <p:txBody>
          <a:bodyPr wrap="square" rtlCol="0">
            <a:spAutoFit/>
          </a:bodyPr>
          <a:lstStyle/>
          <a:p>
            <a:r>
              <a:rPr lang="it-IT" sz="1100" dirty="0"/>
              <a:t>(Källa: </a:t>
            </a:r>
            <a:r>
              <a:rPr lang="it-IT" sz="1100" dirty="0">
                <a:hlinkClick r:id="rId5"/>
              </a:rPr>
              <a:t>IISD, 2017</a:t>
            </a:r>
            <a:r>
              <a:rPr lang="it-IT" sz="1100" dirty="0"/>
              <a:t>)</a:t>
            </a:r>
          </a:p>
        </p:txBody>
      </p:sp>
    </p:spTree>
    <p:extLst>
      <p:ext uri="{BB962C8B-B14F-4D97-AF65-F5344CB8AC3E}">
        <p14:creationId xmlns:p14="http://schemas.microsoft.com/office/powerpoint/2010/main" val="94512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A7777-7D98-2E60-9C19-5A3953F8A957}"/>
            </a:ext>
          </a:extLst>
        </p:cNvPr>
        <p:cNvGrpSpPr/>
        <p:nvPr/>
      </p:nvGrpSpPr>
      <p:grpSpPr>
        <a:xfrm>
          <a:off x="0" y="0"/>
          <a:ext cx="0" cy="0"/>
          <a:chOff x="0" y="0"/>
          <a:chExt cx="0" cy="0"/>
        </a:xfrm>
      </p:grpSpPr>
    </p:spTree>
    <p:extLst>
      <p:ext uri="{BB962C8B-B14F-4D97-AF65-F5344CB8AC3E}">
        <p14:creationId xmlns:p14="http://schemas.microsoft.com/office/powerpoint/2010/main" val="2370754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E9BA-012D-365B-EC68-060AB3111CB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74DDF35-6A0C-5D31-5823-2283F6B6DCB9}"/>
              </a:ext>
            </a:extLst>
          </p:cNvPr>
          <p:cNvSpPr>
            <a:spLocks noGrp="1"/>
          </p:cNvSpPr>
          <p:nvPr>
            <p:ph type="title"/>
          </p:nvPr>
        </p:nvSpPr>
        <p:spPr/>
        <p:txBody>
          <a:bodyPr/>
          <a:lstStyle/>
          <a:p>
            <a:r>
              <a:rPr lang="it-IT" dirty="0"/>
              <a:t>Innehåll</a:t>
            </a:r>
            <a:endParaRPr lang="en-GB" dirty="0"/>
          </a:p>
        </p:txBody>
      </p:sp>
      <p:sp>
        <p:nvSpPr>
          <p:cNvPr id="8" name="Segnaposto contenuto 7">
            <a:extLst>
              <a:ext uri="{FF2B5EF4-FFF2-40B4-BE49-F238E27FC236}">
                <a16:creationId xmlns:a16="http://schemas.microsoft.com/office/drawing/2014/main" id="{6A02FD4B-4730-993F-7EEB-56B7778781FD}"/>
              </a:ext>
            </a:extLst>
          </p:cNvPr>
          <p:cNvSpPr>
            <a:spLocks noGrp="1"/>
          </p:cNvSpPr>
          <p:nvPr>
            <p:ph idx="1"/>
          </p:nvPr>
        </p:nvSpPr>
        <p:spPr/>
        <p:txBody>
          <a:bodyPr/>
          <a:lstStyle/>
          <a:p>
            <a:pPr marL="342900" indent="-342900">
              <a:buFont typeface="+mj-lt"/>
              <a:buAutoNum type="arabicPeriod"/>
            </a:pPr>
            <a:r>
              <a:rPr lang="en-US" dirty="0"/>
              <a:t>Systemtänkande som tillvägagångssätt</a:t>
            </a:r>
            <a:endParaRPr lang="it-IT" dirty="0"/>
          </a:p>
          <a:p>
            <a:pPr marL="0" indent="0">
              <a:buNone/>
            </a:pPr>
            <a:endParaRPr lang="en-GB" dirty="0"/>
          </a:p>
        </p:txBody>
      </p:sp>
      <p:sp>
        <p:nvSpPr>
          <p:cNvPr id="2" name="Segnaposto piè di pagina 1">
            <a:extLst>
              <a:ext uri="{FF2B5EF4-FFF2-40B4-BE49-F238E27FC236}">
                <a16:creationId xmlns:a16="http://schemas.microsoft.com/office/drawing/2014/main" id="{6E592E16-1E83-A81C-CC52-10BDF09226EA}"/>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Systemtänkande</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05B9505A-382F-873B-96DD-E6059C36F5A9}"/>
              </a:ext>
            </a:extLst>
          </p:cNvPr>
          <p:cNvSpPr>
            <a:spLocks noGrp="1"/>
          </p:cNvSpPr>
          <p:nvPr>
            <p:ph type="sldNum" sz="quarter" idx="12"/>
          </p:nvPr>
        </p:nvSpPr>
        <p:spPr/>
        <p:txBody>
          <a:bodyPr/>
          <a:lstStyle/>
          <a:p>
            <a:fld id="{D57F1E4F-1CFF-5643-939E-217C01CDF565}" type="slidenum">
              <a:rPr lang="en-US" smtClean="0"/>
              <a:t>51</a:t>
            </a:fld>
            <a:endParaRPr lang="en-US" dirty="0"/>
          </a:p>
        </p:txBody>
      </p:sp>
    </p:spTree>
    <p:extLst>
      <p:ext uri="{BB962C8B-B14F-4D97-AF65-F5344CB8AC3E}">
        <p14:creationId xmlns:p14="http://schemas.microsoft.com/office/powerpoint/2010/main" val="1974644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EE57B-EC63-4E3C-C17F-EDBA6C891A3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564FB01-14EB-1F30-2184-0EB0202925AC}"/>
              </a:ext>
            </a:extLst>
          </p:cNvPr>
          <p:cNvSpPr>
            <a:spLocks noGrp="1"/>
          </p:cNvSpPr>
          <p:nvPr>
            <p:ph type="title"/>
          </p:nvPr>
        </p:nvSpPr>
        <p:spPr/>
        <p:txBody>
          <a:bodyPr/>
          <a:lstStyle/>
          <a:p>
            <a:r>
              <a:rPr lang="en-US" dirty="0"/>
              <a:t>Systemtänkande</a:t>
            </a:r>
            <a:endParaRPr lang="en-GB" dirty="0"/>
          </a:p>
        </p:txBody>
      </p:sp>
      <p:sp>
        <p:nvSpPr>
          <p:cNvPr id="8" name="Segnaposto contenuto 7">
            <a:extLst>
              <a:ext uri="{FF2B5EF4-FFF2-40B4-BE49-F238E27FC236}">
                <a16:creationId xmlns:a16="http://schemas.microsoft.com/office/drawing/2014/main" id="{633761A2-2124-D29A-5377-4550DA0D0AC0}"/>
              </a:ext>
            </a:extLst>
          </p:cNvPr>
          <p:cNvSpPr>
            <a:spLocks noGrp="1"/>
          </p:cNvSpPr>
          <p:nvPr>
            <p:ph idx="1"/>
          </p:nvPr>
        </p:nvSpPr>
        <p:spPr>
          <a:xfrm>
            <a:off x="838200" y="2172334"/>
            <a:ext cx="10515600" cy="1256666"/>
          </a:xfrm>
        </p:spPr>
        <p:txBody>
          <a:bodyPr/>
          <a:lstStyle/>
          <a:p>
            <a:pPr marL="0" indent="0">
              <a:buNone/>
            </a:pPr>
            <a:r>
              <a:rPr lang="en-GB" dirty="0"/>
              <a:t>ett holistiskt synsätt som syftar till att förstå ett system genom att studera relationerna och interaktionerna mellan de element som utgör detta system. </a:t>
            </a:r>
          </a:p>
        </p:txBody>
      </p:sp>
      <p:sp>
        <p:nvSpPr>
          <p:cNvPr id="2" name="Segnaposto piè di pagina 1">
            <a:extLst>
              <a:ext uri="{FF2B5EF4-FFF2-40B4-BE49-F238E27FC236}">
                <a16:creationId xmlns:a16="http://schemas.microsoft.com/office/drawing/2014/main" id="{BFF66F92-0261-3837-7611-802C2414051B}"/>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Systemtänkande</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81AB8D97-28E8-30E3-756B-C2B4EEAE5106}"/>
              </a:ext>
            </a:extLst>
          </p:cNvPr>
          <p:cNvSpPr>
            <a:spLocks noGrp="1"/>
          </p:cNvSpPr>
          <p:nvPr>
            <p:ph type="sldNum" sz="quarter" idx="12"/>
          </p:nvPr>
        </p:nvSpPr>
        <p:spPr/>
        <p:txBody>
          <a:bodyPr/>
          <a:lstStyle/>
          <a:p>
            <a:fld id="{D57F1E4F-1CFF-5643-939E-217C01CDF565}" type="slidenum">
              <a:rPr lang="en-US" smtClean="0"/>
              <a:t>52</a:t>
            </a:fld>
            <a:endParaRPr lang="en-US" dirty="0"/>
          </a:p>
        </p:txBody>
      </p:sp>
      <p:sp>
        <p:nvSpPr>
          <p:cNvPr id="4" name="TextBox 3">
            <a:extLst>
              <a:ext uri="{FF2B5EF4-FFF2-40B4-BE49-F238E27FC236}">
                <a16:creationId xmlns:a16="http://schemas.microsoft.com/office/drawing/2014/main" id="{C1B597ED-14FC-9487-101B-4A57F30EED1B}"/>
              </a:ext>
            </a:extLst>
          </p:cNvPr>
          <p:cNvSpPr txBox="1"/>
          <p:nvPr/>
        </p:nvSpPr>
        <p:spPr>
          <a:xfrm>
            <a:off x="1135380" y="3692345"/>
            <a:ext cx="9387840" cy="1200329"/>
          </a:xfrm>
          <a:prstGeom prst="rect">
            <a:avLst/>
          </a:prstGeom>
          <a:noFill/>
        </p:spPr>
        <p:txBody>
          <a:bodyPr wrap="square" rtlCol="0">
            <a:spAutoFit/>
          </a:bodyPr>
          <a:lstStyle/>
          <a:p>
            <a:pPr algn="just"/>
            <a:r>
              <a:rPr lang="en-US" sz="2400" dirty="0">
                <a:solidFill>
                  <a:schemeClr val="tx1">
                    <a:lumMod val="65000"/>
                    <a:lumOff val="35000"/>
                  </a:schemeClr>
                </a:solidFill>
              </a:rPr>
              <a:t>en </a:t>
            </a:r>
            <a:r>
              <a:rPr lang="en-US" sz="2400" b="1" dirty="0">
                <a:solidFill>
                  <a:srgbClr val="0070C0"/>
                </a:solidFill>
              </a:rPr>
              <a:t>problemlösningsmetod </a:t>
            </a:r>
            <a:r>
              <a:rPr lang="en-US" sz="2400" dirty="0">
                <a:solidFill>
                  <a:schemeClr val="tx1">
                    <a:lumMod val="65000"/>
                    <a:lumOff val="35000"/>
                  </a:schemeClr>
                </a:solidFill>
              </a:rPr>
              <a:t>som tar hänsyn till alla faktorer som är inblandade i ett system och bryter ner ett stort problem i dess beståndsdelar och tar reda på hur varje del påverkar helheten</a:t>
            </a:r>
            <a:endParaRPr lang="en-GB" sz="2400" dirty="0">
              <a:solidFill>
                <a:schemeClr val="tx1">
                  <a:lumMod val="65000"/>
                  <a:lumOff val="35000"/>
                </a:schemeClr>
              </a:solidFill>
            </a:endParaRPr>
          </a:p>
        </p:txBody>
      </p:sp>
    </p:spTree>
    <p:extLst>
      <p:ext uri="{BB962C8B-B14F-4D97-AF65-F5344CB8AC3E}">
        <p14:creationId xmlns:p14="http://schemas.microsoft.com/office/powerpoint/2010/main" val="278664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7641B-2544-0FB3-4237-9BA4FC7514C2}"/>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3D3A37E-1B52-AC0F-FB88-31FB67E24984}"/>
              </a:ext>
            </a:extLst>
          </p:cNvPr>
          <p:cNvSpPr>
            <a:spLocks noGrp="1"/>
          </p:cNvSpPr>
          <p:nvPr>
            <p:ph type="title"/>
          </p:nvPr>
        </p:nvSpPr>
        <p:spPr>
          <a:xfrm>
            <a:off x="548640" y="3023076"/>
            <a:ext cx="3093720" cy="1009651"/>
          </a:xfrm>
        </p:spPr>
        <p:txBody>
          <a:bodyPr>
            <a:normAutofit fontScale="90000"/>
          </a:bodyPr>
          <a:lstStyle/>
          <a:p>
            <a:r>
              <a:rPr lang="en-US" dirty="0"/>
              <a:t>Grunderna i systemtänkande</a:t>
            </a:r>
            <a:endParaRPr lang="en-GB" dirty="0"/>
          </a:p>
        </p:txBody>
      </p:sp>
      <p:sp>
        <p:nvSpPr>
          <p:cNvPr id="2" name="Segnaposto piè di pagina 1">
            <a:extLst>
              <a:ext uri="{FF2B5EF4-FFF2-40B4-BE49-F238E27FC236}">
                <a16:creationId xmlns:a16="http://schemas.microsoft.com/office/drawing/2014/main" id="{83DEDA0D-FF15-9056-9A9E-77E5B90F8BA3}"/>
              </a:ext>
            </a:extLst>
          </p:cNvPr>
          <p:cNvSpPr>
            <a:spLocks noGrp="1"/>
          </p:cNvSpPr>
          <p:nvPr>
            <p:ph type="ftr" sz="quarter" idx="11"/>
          </p:nvPr>
        </p:nvSpPr>
        <p:spPr/>
        <p:txBody>
          <a:bodyPr/>
          <a:lstStyle/>
          <a:p>
            <a:r>
              <a:rPr lang="sv-SE" sz="1200">
                <a:solidFill>
                  <a:schemeClr val="bg1">
                    <a:lumMod val="65000"/>
                  </a:schemeClr>
                </a:solidFill>
              </a:rPr>
              <a:t>Modul: Horisontella färdigheter / Ämne: Gröna färdigheter / Delämne: Systemtänkande</a:t>
            </a:r>
            <a:endParaRPr lang="en-US" sz="1200" dirty="0">
              <a:solidFill>
                <a:schemeClr val="bg1">
                  <a:lumMod val="65000"/>
                </a:schemeClr>
              </a:solidFill>
            </a:endParaRPr>
          </a:p>
        </p:txBody>
      </p:sp>
      <p:sp>
        <p:nvSpPr>
          <p:cNvPr id="3" name="Segnaposto numero diapositiva 2">
            <a:extLst>
              <a:ext uri="{FF2B5EF4-FFF2-40B4-BE49-F238E27FC236}">
                <a16:creationId xmlns:a16="http://schemas.microsoft.com/office/drawing/2014/main" id="{5199E3E5-DED8-179A-D82B-9C29BD268D5E}"/>
              </a:ext>
            </a:extLst>
          </p:cNvPr>
          <p:cNvSpPr>
            <a:spLocks noGrp="1"/>
          </p:cNvSpPr>
          <p:nvPr>
            <p:ph type="sldNum" sz="quarter" idx="12"/>
          </p:nvPr>
        </p:nvSpPr>
        <p:spPr/>
        <p:txBody>
          <a:bodyPr/>
          <a:lstStyle/>
          <a:p>
            <a:fld id="{D57F1E4F-1CFF-5643-939E-217C01CDF565}" type="slidenum">
              <a:rPr lang="en-US" smtClean="0"/>
              <a:t>53</a:t>
            </a:fld>
            <a:endParaRPr lang="en-US" dirty="0"/>
          </a:p>
        </p:txBody>
      </p:sp>
      <p:graphicFrame>
        <p:nvGraphicFramePr>
          <p:cNvPr id="9" name="Διάγραμμα 1250091225">
            <a:extLst>
              <a:ext uri="{FF2B5EF4-FFF2-40B4-BE49-F238E27FC236}">
                <a16:creationId xmlns:a16="http://schemas.microsoft.com/office/drawing/2014/main" id="{1C1F9030-F90B-FE95-BE7D-2918E1197CC0}"/>
              </a:ext>
            </a:extLst>
          </p:cNvPr>
          <p:cNvGraphicFramePr/>
          <p:nvPr>
            <p:extLst>
              <p:ext uri="{D42A27DB-BD31-4B8C-83A1-F6EECF244321}">
                <p14:modId xmlns:p14="http://schemas.microsoft.com/office/powerpoint/2010/main" val="366689653"/>
              </p:ext>
            </p:extLst>
          </p:nvPr>
        </p:nvGraphicFramePr>
        <p:xfrm>
          <a:off x="3855720" y="822960"/>
          <a:ext cx="7787640" cy="553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85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A700-1611-3DD5-6C17-057EEE572E0B}"/>
            </a:ext>
          </a:extLst>
        </p:cNvPr>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C189150B-750D-7C28-2161-3C2135C56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36" y="269962"/>
            <a:ext cx="11667313" cy="6475356"/>
          </a:xfrm>
          <a:prstGeom prst="rect">
            <a:avLst/>
          </a:prstGeom>
          <a:noFill/>
        </p:spPr>
      </p:pic>
      <p:sp>
        <p:nvSpPr>
          <p:cNvPr id="2" name="Segnaposto piè di pagina 1">
            <a:extLst>
              <a:ext uri="{FF2B5EF4-FFF2-40B4-BE49-F238E27FC236}">
                <a16:creationId xmlns:a16="http://schemas.microsoft.com/office/drawing/2014/main" id="{9507AD1E-2361-29C1-1AE8-E0930B2D79CA}"/>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sv-SE"/>
              <a:t>Modul: Horisontella färdigheter / Ämne: Gröna färdigheter / Delämne: Systemtänkande</a:t>
            </a:r>
            <a:endParaRPr lang="en-US"/>
          </a:p>
        </p:txBody>
      </p:sp>
      <p:sp>
        <p:nvSpPr>
          <p:cNvPr id="3" name="Segnaposto numero diapositiva 2" hidden="1">
            <a:extLst>
              <a:ext uri="{FF2B5EF4-FFF2-40B4-BE49-F238E27FC236}">
                <a16:creationId xmlns:a16="http://schemas.microsoft.com/office/drawing/2014/main" id="{4C30881C-F9A7-47CC-0C96-0480E213D717}"/>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t>54</a:t>
            </a:fld>
            <a:endParaRPr lang="en-US"/>
          </a:p>
        </p:txBody>
      </p:sp>
    </p:spTree>
    <p:extLst>
      <p:ext uri="{BB962C8B-B14F-4D97-AF65-F5344CB8AC3E}">
        <p14:creationId xmlns:p14="http://schemas.microsoft.com/office/powerpoint/2010/main" val="340814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85D5-C575-8B94-67CE-A222CF5C4E5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5A521E4-BCC3-5CA5-CE11-559A8E24228F}"/>
              </a:ext>
            </a:extLst>
          </p:cNvPr>
          <p:cNvSpPr>
            <a:spLocks noGrp="1"/>
          </p:cNvSpPr>
          <p:nvPr>
            <p:ph type="title"/>
          </p:nvPr>
        </p:nvSpPr>
        <p:spPr/>
        <p:txBody>
          <a:bodyPr/>
          <a:lstStyle/>
          <a:p>
            <a:r>
              <a:rPr lang="it-IT" dirty="0"/>
              <a:t>Praktisk aktivitet nr 7</a:t>
            </a:r>
            <a:endParaRPr lang="en-GB" dirty="0"/>
          </a:p>
        </p:txBody>
      </p:sp>
      <p:sp>
        <p:nvSpPr>
          <p:cNvPr id="5" name="Segnaposto piè di pagina 4">
            <a:extLst>
              <a:ext uri="{FF2B5EF4-FFF2-40B4-BE49-F238E27FC236}">
                <a16:creationId xmlns:a16="http://schemas.microsoft.com/office/drawing/2014/main" id="{ECDB99B9-E1D5-CE7E-D54F-9131AAEF4CCA}"/>
              </a:ext>
            </a:extLst>
          </p:cNvPr>
          <p:cNvSpPr>
            <a:spLocks noGrp="1"/>
          </p:cNvSpPr>
          <p:nvPr>
            <p:ph type="ftr" sz="quarter" idx="10"/>
          </p:nvPr>
        </p:nvSpPr>
        <p:spPr/>
        <p:txBody>
          <a:bodyPr/>
          <a:lstStyle/>
          <a:p>
            <a:r>
              <a:rPr lang="sv-SE" sz="1200">
                <a:solidFill>
                  <a:schemeClr val="bg1">
                    <a:lumMod val="65000"/>
                  </a:schemeClr>
                </a:solidFill>
              </a:rPr>
              <a:t>Modul: Horisontella färdigheter / Ämne: Gröna färdigheter / Delämne: Systemtänkande</a:t>
            </a:r>
            <a:endParaRPr lang="en-US" sz="1200" dirty="0">
              <a:solidFill>
                <a:schemeClr val="bg1">
                  <a:lumMod val="65000"/>
                </a:schemeClr>
              </a:solidFill>
            </a:endParaRPr>
          </a:p>
        </p:txBody>
      </p:sp>
      <p:sp>
        <p:nvSpPr>
          <p:cNvPr id="6" name="Segnaposto numero diapositiva 5">
            <a:extLst>
              <a:ext uri="{FF2B5EF4-FFF2-40B4-BE49-F238E27FC236}">
                <a16:creationId xmlns:a16="http://schemas.microsoft.com/office/drawing/2014/main" id="{68964679-A2B8-D026-7FC8-9713CD4FD19D}"/>
              </a:ext>
            </a:extLst>
          </p:cNvPr>
          <p:cNvSpPr>
            <a:spLocks noGrp="1"/>
          </p:cNvSpPr>
          <p:nvPr>
            <p:ph type="sldNum" sz="quarter" idx="11"/>
          </p:nvPr>
        </p:nvSpPr>
        <p:spPr/>
        <p:txBody>
          <a:bodyPr/>
          <a:lstStyle/>
          <a:p>
            <a:fld id="{519954A3-9DFD-4C44-94BA-B95130A3BA1C}" type="slidenum">
              <a:rPr lang="en-US" smtClean="0"/>
              <a:t>55</a:t>
            </a:fld>
            <a:endParaRPr lang="en-US" dirty="0"/>
          </a:p>
        </p:txBody>
      </p:sp>
      <p:sp>
        <p:nvSpPr>
          <p:cNvPr id="8" name="Segnaposto immagine 7">
            <a:extLst>
              <a:ext uri="{FF2B5EF4-FFF2-40B4-BE49-F238E27FC236}">
                <a16:creationId xmlns:a16="http://schemas.microsoft.com/office/drawing/2014/main" id="{F3B5D278-6836-37C6-A2A1-90C967D9CD28}"/>
              </a:ext>
            </a:extLst>
          </p:cNvPr>
          <p:cNvSpPr>
            <a:spLocks noGrp="1"/>
          </p:cNvSpPr>
          <p:nvPr>
            <p:ph type="pic" sz="quarter" idx="12"/>
          </p:nvPr>
        </p:nvSpPr>
        <p:spPr>
          <a:xfrm>
            <a:off x="838198" y="1781175"/>
            <a:ext cx="10291355" cy="4394200"/>
          </a:xfrm>
        </p:spPr>
        <p:txBody>
          <a:bodyPr/>
          <a:lstStyle/>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kern="100" dirty="0" err="1">
                <a:solidFill>
                  <a:srgbClr val="000000"/>
                </a:solidFill>
                <a:effectLst/>
                <a:latin typeface="Calibri" panose="020F0502020204030204" pitchFamily="34" charset="0"/>
                <a:ea typeface="Calibri" panose="020F0502020204030204" pitchFamily="34" charset="0"/>
              </a:rPr>
              <a:t>Gruppaktivitet</a:t>
            </a:r>
            <a:endParaRPr lang="en-US" sz="2800" i="1" kern="100" dirty="0">
              <a:solidFill>
                <a:srgbClr val="000000"/>
              </a:solidFill>
              <a:effectLst/>
              <a:latin typeface="Calibri" panose="020F0502020204030204" pitchFamily="34" charset="0"/>
              <a:ea typeface="Calibri" panose="020F0502020204030204" pitchFamily="34" charset="0"/>
            </a:endParaRPr>
          </a:p>
          <a:p>
            <a:pPr marL="0" indent="0" algn="ctr">
              <a:buNone/>
            </a:pPr>
            <a:r>
              <a:rPr lang="en-US" i="1" kern="100" dirty="0">
                <a:solidFill>
                  <a:srgbClr val="000000"/>
                </a:solidFill>
                <a:latin typeface="Calibri" panose="020F0502020204030204" pitchFamily="34" charset="0"/>
                <a:ea typeface="Calibri" panose="020F0502020204030204" pitchFamily="34" charset="0"/>
              </a:rPr>
              <a:t>Försök att ge exempel på en fråga som ett jordbruksföretag kan ställas inför och identifiera potentiella lösningar:</a:t>
            </a:r>
          </a:p>
          <a:p>
            <a:pPr marL="514350" indent="-514350" algn="ctr">
              <a:buAutoNum type="alphaLcParenR"/>
            </a:pPr>
            <a:r>
              <a:rPr lang="en-US" sz="2800" i="1" kern="100" dirty="0">
                <a:solidFill>
                  <a:srgbClr val="000000"/>
                </a:solidFill>
                <a:effectLst/>
                <a:latin typeface="Calibri" panose="020F0502020204030204" pitchFamily="34" charset="0"/>
                <a:ea typeface="Calibri" panose="020F0502020204030204" pitchFamily="34" charset="0"/>
              </a:rPr>
              <a:t>Som linjär tänkare</a:t>
            </a:r>
          </a:p>
          <a:p>
            <a:pPr marL="514350" indent="-514350" algn="ctr">
              <a:buAutoNum type="alphaLcParenR"/>
            </a:pPr>
            <a:r>
              <a:rPr lang="en-US" i="1" kern="100" dirty="0">
                <a:solidFill>
                  <a:srgbClr val="000000"/>
                </a:solidFill>
                <a:latin typeface="Calibri" panose="020F0502020204030204" pitchFamily="34" charset="0"/>
                <a:ea typeface="Calibri" panose="020F0502020204030204" pitchFamily="34" charset="0"/>
              </a:rPr>
              <a:t>Som systemisk tänkare</a:t>
            </a:r>
            <a:endParaRPr lang="en-US" sz="2800" i="1" kern="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8318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4400" dirty="0"/>
              <a:t>De tre pelarna för hållbarhet</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6</a:t>
            </a:fld>
            <a:endParaRPr lang="en-US" dirty="0"/>
          </a:p>
        </p:txBody>
      </p:sp>
      <p:pic>
        <p:nvPicPr>
          <p:cNvPr id="6" name="Immagine 5">
            <a:extLst>
              <a:ext uri="{FF2B5EF4-FFF2-40B4-BE49-F238E27FC236}">
                <a16:creationId xmlns:a16="http://schemas.microsoft.com/office/drawing/2014/main" id="{C22E6F1E-ED2A-716A-09FA-78E58BB9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758" y="1305820"/>
            <a:ext cx="5000495" cy="4911967"/>
          </a:xfrm>
          <a:prstGeom prst="rect">
            <a:avLst/>
          </a:prstGeom>
        </p:spPr>
      </p:pic>
      <p:sp>
        <p:nvSpPr>
          <p:cNvPr id="7" name="CasellaDiTesto 6">
            <a:extLst>
              <a:ext uri="{FF2B5EF4-FFF2-40B4-BE49-F238E27FC236}">
                <a16:creationId xmlns:a16="http://schemas.microsoft.com/office/drawing/2014/main" id="{659A39D8-A2C5-0923-C4AC-308CE903BBD0}"/>
              </a:ext>
            </a:extLst>
          </p:cNvPr>
          <p:cNvSpPr txBox="1"/>
          <p:nvPr/>
        </p:nvSpPr>
        <p:spPr>
          <a:xfrm>
            <a:off x="5244402" y="6048573"/>
            <a:ext cx="1703195" cy="307777"/>
          </a:xfrm>
          <a:prstGeom prst="rect">
            <a:avLst/>
          </a:prstGeom>
          <a:noFill/>
        </p:spPr>
        <p:txBody>
          <a:bodyPr wrap="square">
            <a:spAutoFit/>
          </a:bodyPr>
          <a:lstStyle/>
          <a:p>
            <a:r>
              <a:rPr lang="en-GB" sz="1400" dirty="0">
                <a:solidFill>
                  <a:srgbClr val="000000"/>
                </a:solidFill>
                <a:effectLst/>
                <a:ea typeface="Times New Roman" panose="02020603050405020304" pitchFamily="18" charset="0"/>
                <a:cs typeface="Open Sans" panose="020B0606030504020204" pitchFamily="34" charset="0"/>
              </a:rPr>
              <a:t>(Källa: </a:t>
            </a:r>
            <a:r>
              <a:rPr lang="en-GB" sz="1400" u="sng" dirty="0" err="1">
                <a:solidFill>
                  <a:srgbClr val="000000"/>
                </a:solidFill>
                <a:effectLst/>
                <a:ea typeface="Times New Roman" panose="02020603050405020304" pitchFamily="18" charset="0"/>
                <a:cs typeface="Open Sans" panose="020B0606030504020204" pitchFamily="34" charset="0"/>
                <a:hlinkClick r:id="rId3"/>
              </a:rPr>
              <a:t>eeec</a:t>
            </a:r>
            <a:r>
              <a:rPr lang="en-GB" sz="1400" u="sng" dirty="0">
                <a:solidFill>
                  <a:srgbClr val="0000FF"/>
                </a:solidFill>
                <a:effectLst/>
                <a:ea typeface="Times New Roman" panose="02020603050405020304" pitchFamily="18" charset="0"/>
                <a:cs typeface="Open Sans" panose="020B0606030504020204" pitchFamily="34" charset="0"/>
              </a:rPr>
              <a:t>, 2023</a:t>
            </a:r>
            <a:r>
              <a:rPr lang="en-GB" sz="1400" dirty="0">
                <a:solidFill>
                  <a:srgbClr val="000000"/>
                </a:solidFill>
                <a:effectLst/>
                <a:ea typeface="Times New Roman" panose="02020603050405020304" pitchFamily="18" charset="0"/>
                <a:cs typeface="Open Sans" panose="020B0606030504020204" pitchFamily="34" charset="0"/>
              </a:rPr>
              <a:t>)</a:t>
            </a:r>
            <a:endParaRPr lang="it-IT" sz="1400" dirty="0"/>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US" sz="4400" dirty="0"/>
              <a:t>Hållbarhetens 4 R:n</a:t>
            </a: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838200" y="1825625"/>
            <a:ext cx="10515600" cy="600074"/>
          </a:xfrm>
        </p:spPr>
        <p:txBody>
          <a:bodyPr>
            <a:normAutofit/>
          </a:bodyPr>
          <a:lstStyle/>
          <a:p>
            <a:pPr marL="0" indent="0" algn="just">
              <a:buNone/>
            </a:pPr>
            <a:r>
              <a:rPr lang="en-US" sz="2000" kern="100" dirty="0">
                <a:latin typeface="Calibri" panose="020F0502020204030204" pitchFamily="34" charset="0"/>
                <a:ea typeface="Calibri" panose="020F0502020204030204" pitchFamily="34" charset="0"/>
              </a:rPr>
              <a:t>Det finns fyra nyckelord som beskriver kärnan i hållbarhet:</a:t>
            </a:r>
            <a:endParaRPr lang="it-IT" sz="2000" b="1"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sp>
        <p:nvSpPr>
          <p:cNvPr id="4" name="Segnaposto contenuto 7">
            <a:extLst>
              <a:ext uri="{FF2B5EF4-FFF2-40B4-BE49-F238E27FC236}">
                <a16:creationId xmlns:a16="http://schemas.microsoft.com/office/drawing/2014/main" id="{CD748719-E857-F999-B714-69046D25E37C}"/>
              </a:ext>
            </a:extLst>
          </p:cNvPr>
          <p:cNvSpPr txBox="1">
            <a:spLocks/>
          </p:cNvSpPr>
          <p:nvPr/>
        </p:nvSpPr>
        <p:spPr>
          <a:xfrm>
            <a:off x="6085523" y="2700361"/>
            <a:ext cx="4811077" cy="25117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Minska </a:t>
            </a:r>
            <a:r>
              <a:rPr lang="en-US" sz="2000" b="1" dirty="0">
                <a:solidFill>
                  <a:srgbClr val="414141"/>
                </a:solidFill>
                <a:effectLst/>
                <a:ea typeface="Times New Roman" panose="02020603050405020304" pitchFamily="18" charset="0"/>
              </a:rPr>
              <a:t>- </a:t>
            </a:r>
            <a:r>
              <a:rPr lang="en-US" sz="2000" dirty="0">
                <a:effectLst/>
                <a:ea typeface="Times New Roman" panose="02020603050405020304" pitchFamily="18" charset="0"/>
              </a:rPr>
              <a:t>begränsa avfall och minska konsumtionsnivåerna</a:t>
            </a:r>
            <a:endParaRPr lang="en-GB" sz="2000" dirty="0">
              <a:effectLst/>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Återanvänd </a:t>
            </a:r>
            <a:r>
              <a:rPr lang="en-US" sz="2000" b="1" dirty="0">
                <a:solidFill>
                  <a:srgbClr val="414141"/>
                </a:solidFill>
                <a:effectLst/>
                <a:ea typeface="Times New Roman" panose="02020603050405020304" pitchFamily="18" charset="0"/>
              </a:rPr>
              <a:t>- </a:t>
            </a:r>
            <a:r>
              <a:rPr lang="en-US" sz="2000" dirty="0">
                <a:effectLst/>
                <a:ea typeface="Times New Roman" panose="02020603050405020304" pitchFamily="18" charset="0"/>
              </a:rPr>
              <a:t>istället för att slänga avfall, använd det igen</a:t>
            </a:r>
            <a:endParaRPr lang="en-GB" sz="2000" dirty="0">
              <a:effectLst/>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Återvinn </a:t>
            </a:r>
            <a:r>
              <a:rPr lang="en-US" sz="2000" b="1" dirty="0">
                <a:solidFill>
                  <a:srgbClr val="414141"/>
                </a:solidFill>
                <a:effectLst/>
                <a:ea typeface="Times New Roman" panose="02020603050405020304" pitchFamily="18" charset="0"/>
              </a:rPr>
              <a:t>- </a:t>
            </a:r>
            <a:r>
              <a:rPr lang="en-US" sz="2000" dirty="0">
                <a:effectLst/>
                <a:ea typeface="Times New Roman" panose="02020603050405020304" pitchFamily="18" charset="0"/>
              </a:rPr>
              <a:t>återvinn på ett ansvarsfullt sätt</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b="1" dirty="0">
                <a:solidFill>
                  <a:srgbClr val="0070C0"/>
                </a:solidFill>
                <a:effectLst/>
                <a:ea typeface="Times New Roman" panose="02020603050405020304" pitchFamily="18" charset="0"/>
              </a:rPr>
              <a:t>Rethink/</a:t>
            </a:r>
            <a:r>
              <a:rPr lang="en-US" sz="2000" b="1" dirty="0" err="1">
                <a:solidFill>
                  <a:srgbClr val="0070C0"/>
                </a:solidFill>
                <a:effectLst/>
                <a:ea typeface="Times New Roman" panose="02020603050405020304" pitchFamily="18" charset="0"/>
              </a:rPr>
              <a:t>Tänk</a:t>
            </a:r>
            <a:r>
              <a:rPr lang="en-US" sz="2000" b="1" dirty="0">
                <a:solidFill>
                  <a:srgbClr val="0070C0"/>
                </a:solidFill>
                <a:effectLst/>
                <a:ea typeface="Times New Roman" panose="02020603050405020304" pitchFamily="18" charset="0"/>
              </a:rPr>
              <a:t> om </a:t>
            </a:r>
            <a:r>
              <a:rPr lang="en-US" sz="2000" b="1" dirty="0">
                <a:solidFill>
                  <a:srgbClr val="414141"/>
                </a:solidFill>
                <a:effectLst/>
                <a:ea typeface="Times New Roman" panose="02020603050405020304" pitchFamily="18" charset="0"/>
              </a:rPr>
              <a:t>- </a:t>
            </a:r>
            <a:r>
              <a:rPr lang="en-US" sz="2000" dirty="0">
                <a:effectLst/>
                <a:ea typeface="Times New Roman" panose="02020603050405020304" pitchFamily="18" charset="0"/>
              </a:rPr>
              <a:t>stanna upp och fundera över hur mycket du konsumerar</a:t>
            </a:r>
            <a:endParaRPr lang="en-GB" sz="2000" dirty="0">
              <a:effectLst/>
              <a:ea typeface="Times New Roman" panose="02020603050405020304" pitchFamily="18" charset="0"/>
            </a:endParaRPr>
          </a:p>
          <a:p>
            <a:endParaRPr lang="en-GB" dirty="0"/>
          </a:p>
        </p:txBody>
      </p:sp>
      <p:pic>
        <p:nvPicPr>
          <p:cNvPr id="1026" name="Εικόνα 1250091202" descr="Reduce - Reuse - Recycle">
            <a:extLst>
              <a:ext uri="{FF2B5EF4-FFF2-40B4-BE49-F238E27FC236}">
                <a16:creationId xmlns:a16="http://schemas.microsoft.com/office/drawing/2014/main" id="{FA6E74E7-D815-B4C8-3287-0A92CA1A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3" y="2425699"/>
            <a:ext cx="5156464" cy="3078166"/>
          </a:xfrm>
          <a:prstGeom prst="rect">
            <a:avLst/>
          </a:prstGeom>
          <a:noFill/>
          <a:extLst>
            <a:ext uri="{909E8E84-426E-40DD-AFC4-6F175D3DCCD1}">
              <a14:hiddenFill xmlns:a14="http://schemas.microsoft.com/office/drawing/2010/main">
                <a:solidFill>
                  <a:srgbClr val="FFFFFF"/>
                </a:solidFill>
              </a14:hiddenFill>
            </a:ext>
          </a:extLst>
        </p:spPr>
      </p:pic>
      <p:sp>
        <p:nvSpPr>
          <p:cNvPr id="7" name="Πλαίσιο κειμένου 1250091204">
            <a:extLst>
              <a:ext uri="{FF2B5EF4-FFF2-40B4-BE49-F238E27FC236}">
                <a16:creationId xmlns:a16="http://schemas.microsoft.com/office/drawing/2014/main" id="{D4EA009E-7FCF-4291-BEBB-B6FFBD63C813}"/>
              </a:ext>
            </a:extLst>
          </p:cNvPr>
          <p:cNvSpPr txBox="1"/>
          <p:nvPr/>
        </p:nvSpPr>
        <p:spPr>
          <a:xfrm>
            <a:off x="1534927" y="5645310"/>
            <a:ext cx="2991353" cy="4521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b="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De 4 R:en för hållbarhet </a:t>
            </a: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Källa</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24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AA5B-9098-2829-7D8A-C480FB0EC9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040905D-16F8-CC3C-5B89-89B595D46783}"/>
              </a:ext>
            </a:extLst>
          </p:cNvPr>
          <p:cNvSpPr>
            <a:spLocks noGrp="1"/>
          </p:cNvSpPr>
          <p:nvPr>
            <p:ph type="title"/>
          </p:nvPr>
        </p:nvSpPr>
        <p:spPr/>
        <p:txBody>
          <a:bodyPr/>
          <a:lstStyle/>
          <a:p>
            <a:r>
              <a:rPr lang="en-US" dirty="0"/>
              <a:t>Fördelar </a:t>
            </a:r>
            <a:r>
              <a:rPr lang="en-US" sz="4400" dirty="0"/>
              <a:t>med hållbart jordbruk</a:t>
            </a:r>
            <a:endParaRPr lang="en-GB" dirty="0"/>
          </a:p>
        </p:txBody>
      </p:sp>
      <p:sp>
        <p:nvSpPr>
          <p:cNvPr id="3" name="Segnaposto contenuto 2">
            <a:extLst>
              <a:ext uri="{FF2B5EF4-FFF2-40B4-BE49-F238E27FC236}">
                <a16:creationId xmlns:a16="http://schemas.microsoft.com/office/drawing/2014/main" id="{037D742D-F136-D2D6-A394-5284040F6E00}"/>
              </a:ext>
            </a:extLst>
          </p:cNvPr>
          <p:cNvSpPr>
            <a:spLocks noGrp="1"/>
          </p:cNvSpPr>
          <p:nvPr>
            <p:ph sz="half" idx="1"/>
          </p:nvPr>
        </p:nvSpPr>
        <p:spPr>
          <a:xfrm>
            <a:off x="838200" y="1825625"/>
            <a:ext cx="10515600" cy="600074"/>
          </a:xfrm>
        </p:spPr>
        <p:txBody>
          <a:bodyPr>
            <a:normAutofit/>
          </a:bodyPr>
          <a:lstStyle/>
          <a:p>
            <a:pPr marL="0" indent="0" algn="just">
              <a:buNone/>
            </a:pPr>
            <a:r>
              <a:rPr lang="en-US" sz="2000" kern="100" dirty="0">
                <a:latin typeface="Calibri" panose="020F0502020204030204" pitchFamily="34" charset="0"/>
                <a:ea typeface="Calibri" panose="020F0502020204030204" pitchFamily="34" charset="0"/>
              </a:rPr>
              <a:t>Det finns många skäl till att integrera hållbara jordbruksmetoder, t.ex:</a:t>
            </a:r>
            <a:endParaRPr lang="it-IT" sz="2000" b="1" dirty="0"/>
          </a:p>
        </p:txBody>
      </p:sp>
      <p:sp>
        <p:nvSpPr>
          <p:cNvPr id="8" name="Segnaposto piè di pagina 7">
            <a:extLst>
              <a:ext uri="{FF2B5EF4-FFF2-40B4-BE49-F238E27FC236}">
                <a16:creationId xmlns:a16="http://schemas.microsoft.com/office/drawing/2014/main" id="{CDAF2FAC-758C-755D-ACBC-C4EE4387C2E1}"/>
              </a:ext>
            </a:extLst>
          </p:cNvPr>
          <p:cNvSpPr>
            <a:spLocks noGrp="1"/>
          </p:cNvSpPr>
          <p:nvPr>
            <p:ph type="ftr" sz="quarter" idx="11"/>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9" name="Segnaposto numero diapositiva 8">
            <a:extLst>
              <a:ext uri="{FF2B5EF4-FFF2-40B4-BE49-F238E27FC236}">
                <a16:creationId xmlns:a16="http://schemas.microsoft.com/office/drawing/2014/main" id="{29288FCB-9ABE-DD41-9E35-C9F99A6ED662}"/>
              </a:ext>
            </a:extLst>
          </p:cNvPr>
          <p:cNvSpPr>
            <a:spLocks noGrp="1"/>
          </p:cNvSpPr>
          <p:nvPr>
            <p:ph type="sldNum" sz="quarter" idx="12"/>
          </p:nvPr>
        </p:nvSpPr>
        <p:spPr/>
        <p:txBody>
          <a:bodyPr/>
          <a:lstStyle/>
          <a:p>
            <a:fld id="{6FF9F0C5-380F-41C2-899A-BAC0F0927E16}" type="slidenum">
              <a:rPr lang="en-US" smtClean="0"/>
              <a:t>8</a:t>
            </a:fld>
            <a:endParaRPr lang="en-US" dirty="0"/>
          </a:p>
        </p:txBody>
      </p:sp>
      <p:sp>
        <p:nvSpPr>
          <p:cNvPr id="4" name="Segnaposto contenuto 7">
            <a:extLst>
              <a:ext uri="{FF2B5EF4-FFF2-40B4-BE49-F238E27FC236}">
                <a16:creationId xmlns:a16="http://schemas.microsoft.com/office/drawing/2014/main" id="{17B0B4D9-A967-85E3-987B-AAEF23179A68}"/>
              </a:ext>
            </a:extLst>
          </p:cNvPr>
          <p:cNvSpPr txBox="1">
            <a:spLocks/>
          </p:cNvSpPr>
          <p:nvPr/>
        </p:nvSpPr>
        <p:spPr>
          <a:xfrm>
            <a:off x="789623" y="2443478"/>
            <a:ext cx="5039677" cy="34112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Främjande av </a:t>
            </a:r>
            <a:r>
              <a:rPr lang="en-US" sz="2000" b="1" i="1" dirty="0">
                <a:solidFill>
                  <a:srgbClr val="0070C0"/>
                </a:solidFill>
                <a:effectLst/>
                <a:ea typeface="Times New Roman" panose="02020603050405020304" pitchFamily="18" charset="0"/>
                <a:cs typeface="Times New Roman" panose="02020603050405020304" pitchFamily="18" charset="0"/>
              </a:rPr>
              <a:t>biologisk mångfald </a:t>
            </a:r>
            <a:r>
              <a:rPr lang="en-US" sz="2000" i="1" dirty="0">
                <a:effectLst/>
                <a:ea typeface="Times New Roman" panose="02020603050405020304" pitchFamily="18" charset="0"/>
                <a:cs typeface="Times New Roman" panose="02020603050405020304" pitchFamily="18" charset="0"/>
              </a:rPr>
              <a:t>i det lokala växt- och djurlivet</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b="1" i="1" dirty="0">
                <a:solidFill>
                  <a:srgbClr val="0070C0"/>
                </a:solidFill>
                <a:effectLst/>
                <a:ea typeface="Times New Roman" panose="02020603050405020304" pitchFamily="18" charset="0"/>
                <a:cs typeface="Times New Roman" panose="02020603050405020304" pitchFamily="18" charset="0"/>
              </a:rPr>
              <a:t>Minskning av jordbruksavfall </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b="1" i="1" dirty="0">
                <a:solidFill>
                  <a:srgbClr val="0070C0"/>
                </a:solidFill>
                <a:effectLst/>
                <a:ea typeface="Times New Roman" panose="02020603050405020304" pitchFamily="18" charset="0"/>
                <a:cs typeface="Times New Roman" panose="02020603050405020304" pitchFamily="18" charset="0"/>
              </a:rPr>
              <a:t>Bevarande av vatten</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Främjande av </a:t>
            </a:r>
            <a:r>
              <a:rPr lang="en-US" sz="2000" b="1" i="1" dirty="0">
                <a:solidFill>
                  <a:srgbClr val="0070C0"/>
                </a:solidFill>
                <a:effectLst/>
                <a:ea typeface="Times New Roman" panose="02020603050405020304" pitchFamily="18" charset="0"/>
                <a:cs typeface="Times New Roman" panose="02020603050405020304" pitchFamily="18" charset="0"/>
              </a:rPr>
              <a:t>markens hälsa och bördighet</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Bindning av </a:t>
            </a:r>
            <a:r>
              <a:rPr lang="en-US" sz="2000" b="1" i="1" dirty="0">
                <a:solidFill>
                  <a:srgbClr val="0070C0"/>
                </a:solidFill>
                <a:effectLst/>
                <a:ea typeface="Times New Roman" panose="02020603050405020304" pitchFamily="18" charset="0"/>
                <a:cs typeface="Times New Roman" panose="02020603050405020304" pitchFamily="18" charset="0"/>
              </a:rPr>
              <a:t>kol i marken</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Främjande av </a:t>
            </a:r>
            <a:r>
              <a:rPr lang="en-US" sz="2000" b="1" i="1" dirty="0">
                <a:solidFill>
                  <a:srgbClr val="0070C0"/>
                </a:solidFill>
                <a:effectLst/>
                <a:ea typeface="Times New Roman" panose="02020603050405020304" pitchFamily="18" charset="0"/>
                <a:cs typeface="Times New Roman" panose="02020603050405020304" pitchFamily="18" charset="0"/>
              </a:rPr>
              <a:t>energieffektivitet</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Minskade </a:t>
            </a:r>
            <a:r>
              <a:rPr lang="en-US" sz="2000" b="1" i="1" dirty="0">
                <a:solidFill>
                  <a:srgbClr val="0070C0"/>
                </a:solidFill>
                <a:effectLst/>
                <a:ea typeface="Times New Roman" panose="02020603050405020304" pitchFamily="18" charset="0"/>
                <a:cs typeface="Times New Roman" panose="02020603050405020304" pitchFamily="18" charset="0"/>
              </a:rPr>
              <a:t>utsläpp </a:t>
            </a:r>
            <a:r>
              <a:rPr lang="en-US" sz="2000" i="1" dirty="0">
                <a:effectLst/>
                <a:ea typeface="Times New Roman" panose="02020603050405020304" pitchFamily="18" charset="0"/>
                <a:cs typeface="Times New Roman" panose="02020603050405020304" pitchFamily="18" charset="0"/>
              </a:rPr>
              <a:t>av </a:t>
            </a:r>
            <a:r>
              <a:rPr lang="en-US" sz="2000" b="1" i="1" dirty="0">
                <a:solidFill>
                  <a:srgbClr val="0070C0"/>
                </a:solidFill>
                <a:effectLst/>
                <a:ea typeface="Times New Roman" panose="02020603050405020304" pitchFamily="18" charset="0"/>
                <a:cs typeface="Times New Roman" panose="02020603050405020304" pitchFamily="18" charset="0"/>
              </a:rPr>
              <a:t>växthusgaser</a:t>
            </a:r>
            <a:endParaRPr lang="en-GB" sz="2000" dirty="0">
              <a:effectLst/>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US" sz="2000" i="1" dirty="0">
                <a:effectLst/>
                <a:ea typeface="Times New Roman" panose="02020603050405020304" pitchFamily="18" charset="0"/>
                <a:cs typeface="Times New Roman" panose="02020603050405020304" pitchFamily="18" charset="0"/>
              </a:rPr>
              <a:t>Tillhandahållande av </a:t>
            </a:r>
            <a:r>
              <a:rPr lang="en-US" sz="2000" b="1" i="1" dirty="0">
                <a:solidFill>
                  <a:srgbClr val="0070C0"/>
                </a:solidFill>
                <a:effectLst/>
                <a:ea typeface="Times New Roman" panose="02020603050405020304" pitchFamily="18" charset="0"/>
                <a:cs typeface="Times New Roman" panose="02020603050405020304" pitchFamily="18" charset="0"/>
              </a:rPr>
              <a:t>ekonomiska möjligheter</a:t>
            </a:r>
            <a:endParaRPr lang="en-GB" sz="2000" dirty="0">
              <a:effectLst/>
              <a:ea typeface="Times New Roman" panose="02020603050405020304" pitchFamily="18" charset="0"/>
            </a:endParaRPr>
          </a:p>
          <a:p>
            <a:endParaRPr lang="en-GB" dirty="0"/>
          </a:p>
        </p:txBody>
      </p:sp>
      <p:pic>
        <p:nvPicPr>
          <p:cNvPr id="6" name="Picture 5" descr="A green sign with white text&#10;&#10;Description automatically generated">
            <a:extLst>
              <a:ext uri="{FF2B5EF4-FFF2-40B4-BE49-F238E27FC236}">
                <a16:creationId xmlns:a16="http://schemas.microsoft.com/office/drawing/2014/main" id="{BFFBF489-185D-72D6-73AB-17794A0F448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85545" y="2394517"/>
            <a:ext cx="5116832" cy="3411221"/>
          </a:xfrm>
          <a:prstGeom prst="rect">
            <a:avLst/>
          </a:prstGeom>
        </p:spPr>
      </p:pic>
      <p:sp>
        <p:nvSpPr>
          <p:cNvPr id="10" name="TextBox 9">
            <a:extLst>
              <a:ext uri="{FF2B5EF4-FFF2-40B4-BE49-F238E27FC236}">
                <a16:creationId xmlns:a16="http://schemas.microsoft.com/office/drawing/2014/main" id="{3BF670C7-E212-6CA6-3985-8286C5BE9DCD}"/>
              </a:ext>
            </a:extLst>
          </p:cNvPr>
          <p:cNvSpPr txBox="1"/>
          <p:nvPr/>
        </p:nvSpPr>
        <p:spPr>
          <a:xfrm>
            <a:off x="7462837" y="5921753"/>
            <a:ext cx="3939540" cy="230832"/>
          </a:xfrm>
          <a:prstGeom prst="rect">
            <a:avLst/>
          </a:prstGeom>
          <a:noFill/>
        </p:spPr>
        <p:txBody>
          <a:bodyPr wrap="square" rtlCol="0">
            <a:spAutoFit/>
          </a:bodyPr>
          <a:lstStyle/>
          <a:p>
            <a:r>
              <a:rPr lang="en-GB" sz="900">
                <a:hlinkClick r:id="rId3" tooltip="https://www.picserver.org/highway-signs2/b/benefits.html"/>
              </a:rPr>
              <a:t>Detta foto </a:t>
            </a:r>
            <a:r>
              <a:rPr lang="en-GB" sz="900"/>
              <a:t>av Unknown Author är licensierat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996758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lstStyle/>
          <a:p>
            <a:r>
              <a:rPr lang="it-IT" dirty="0"/>
              <a:t>Praktisk aktivitet nr 1</a:t>
            </a:r>
            <a:endParaRPr lang="en-GB" dirty="0"/>
          </a:p>
        </p:txBody>
      </p:sp>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en-US" sz="1200" dirty="0">
                <a:solidFill>
                  <a:schemeClr val="bg1">
                    <a:lumMod val="65000"/>
                  </a:schemeClr>
                </a:solidFill>
              </a:rPr>
              <a:t>Modul: Horisontella färdigheter / </a:t>
            </a:r>
            <a:r>
              <a:rPr lang="en-US" dirty="0" err="1">
                <a:solidFill>
                  <a:schemeClr val="bg1">
                    <a:lumMod val="65000"/>
                  </a:schemeClr>
                </a:solidFill>
              </a:rPr>
              <a:t>Ämne</a:t>
            </a:r>
            <a:r>
              <a:rPr lang="en-US" sz="1200" dirty="0">
                <a:solidFill>
                  <a:schemeClr val="bg1">
                    <a:lumMod val="65000"/>
                  </a:schemeClr>
                </a:solidFill>
              </a:rPr>
              <a:t>: Gröna färdigheter / </a:t>
            </a:r>
            <a:r>
              <a:rPr lang="en-US" dirty="0" err="1">
                <a:solidFill>
                  <a:schemeClr val="bg1">
                    <a:lumMod val="65000"/>
                  </a:schemeClr>
                </a:solidFill>
              </a:rPr>
              <a:t>Delämne</a:t>
            </a:r>
            <a:r>
              <a:rPr lang="en-US" sz="1200" dirty="0">
                <a:solidFill>
                  <a:schemeClr val="bg1">
                    <a:lumMod val="65000"/>
                  </a:schemeClr>
                </a:solidFill>
              </a:rPr>
              <a:t>: Hållbarhet och relaterade begrepp</a:t>
            </a:r>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9</a:t>
            </a:fld>
            <a:endParaRPr lang="en-US" dirty="0"/>
          </a:p>
        </p:txBody>
      </p:sp>
      <p:sp>
        <p:nvSpPr>
          <p:cNvPr id="8" name="Segnaposto immagine 7">
            <a:extLst>
              <a:ext uri="{FF2B5EF4-FFF2-40B4-BE49-F238E27FC236}">
                <a16:creationId xmlns:a16="http://schemas.microsoft.com/office/drawing/2014/main" id="{E766B8E2-068B-EEA1-A5E2-380A72508A7A}"/>
              </a:ext>
            </a:extLst>
          </p:cNvPr>
          <p:cNvSpPr>
            <a:spLocks noGrp="1"/>
          </p:cNvSpPr>
          <p:nvPr>
            <p:ph type="pic" sz="quarter" idx="12"/>
          </p:nvPr>
        </p:nvSpPr>
        <p:spPr>
          <a:xfrm>
            <a:off x="838198" y="1781175"/>
            <a:ext cx="10291355" cy="4394200"/>
          </a:xfrm>
        </p:spPr>
        <p:txBody>
          <a:bodyPr/>
          <a:lstStyle/>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endParaRPr lang="en-US" i="1" dirty="0">
              <a:solidFill>
                <a:srgbClr val="000000"/>
              </a:solidFill>
              <a:latin typeface="Calibri" panose="020F0502020204030204" pitchFamily="34" charset="0"/>
              <a:ea typeface="Calibri" panose="020F0502020204030204" pitchFamily="34" charset="0"/>
            </a:endParaRPr>
          </a:p>
          <a:p>
            <a:pPr marL="0" indent="0" algn="ctr">
              <a:buNone/>
            </a:pPr>
            <a:endParaRPr lang="en-US" sz="2800" i="1" dirty="0">
              <a:solidFill>
                <a:srgbClr val="000000"/>
              </a:solidFill>
              <a:effectLst/>
              <a:latin typeface="Calibri" panose="020F0502020204030204" pitchFamily="34" charset="0"/>
              <a:ea typeface="Calibri" panose="020F0502020204030204" pitchFamily="34" charset="0"/>
            </a:endParaRPr>
          </a:p>
          <a:p>
            <a:pPr marL="0" indent="0" algn="ctr">
              <a:buNone/>
            </a:pPr>
            <a:r>
              <a:rPr lang="en-US" sz="2800" i="1" dirty="0">
                <a:solidFill>
                  <a:srgbClr val="000000"/>
                </a:solidFill>
                <a:effectLst/>
                <a:latin typeface="Calibri" panose="020F0502020204030204" pitchFamily="34" charset="0"/>
                <a:ea typeface="Calibri" panose="020F0502020204030204" pitchFamily="34" charset="0"/>
              </a:rPr>
              <a:t>Gruppdiskussion</a:t>
            </a:r>
          </a:p>
          <a:p>
            <a:pPr marL="0" indent="0" algn="ctr">
              <a:buNone/>
            </a:pPr>
            <a:r>
              <a:rPr lang="en-US" i="1" dirty="0">
                <a:solidFill>
                  <a:srgbClr val="000000"/>
                </a:solidFill>
                <a:latin typeface="Calibri" panose="020F0502020204030204" pitchFamily="34" charset="0"/>
              </a:rPr>
              <a:t>Kan du ge exempel på miljömässig, social och ekonomisk hållbarhet? </a:t>
            </a:r>
            <a:endParaRPr lang="it-IT" sz="4000" dirty="0"/>
          </a:p>
        </p:txBody>
      </p:sp>
    </p:spTree>
    <p:extLst>
      <p:ext uri="{BB962C8B-B14F-4D97-AF65-F5344CB8AC3E}">
        <p14:creationId xmlns:p14="http://schemas.microsoft.com/office/powerpoint/2010/main" val="306835757"/>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362E07-C6C6-4D46-BC9B-AAE3D2744199}"/>
</file>

<file path=customXml/itemProps2.xml><?xml version="1.0" encoding="utf-8"?>
<ds:datastoreItem xmlns:ds="http://schemas.openxmlformats.org/officeDocument/2006/customXml" ds:itemID="{318DD410-3953-4C6D-89D6-4FC5BAE1F56D}"/>
</file>

<file path=docProps/app.xml><?xml version="1.0" encoding="utf-8"?>
<Properties xmlns="http://schemas.openxmlformats.org/officeDocument/2006/extended-properties" xmlns:vt="http://schemas.openxmlformats.org/officeDocument/2006/docPropsVTypes">
  <Template/>
  <TotalTime>1905</TotalTime>
  <Words>3163</Words>
  <Application>Microsoft Office PowerPoint</Application>
  <PresentationFormat>Widescreen</PresentationFormat>
  <Paragraphs>358</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Minion Pro</vt:lpstr>
      <vt:lpstr>Symbol</vt:lpstr>
      <vt:lpstr>Söhne</vt:lpstr>
      <vt:lpstr>Times New Roman</vt:lpstr>
      <vt:lpstr>Wingdings</vt:lpstr>
      <vt:lpstr>Tema1</vt:lpstr>
      <vt:lpstr>PowerPoint Presentation</vt:lpstr>
      <vt:lpstr>Kurs: YRKESUTBILDNING Modul: Horisontella färdigheter Ämne: Gröna färdigheter (E2)</vt:lpstr>
      <vt:lpstr>Innehåll</vt:lpstr>
      <vt:lpstr>Begreppet hållbarhet</vt:lpstr>
      <vt:lpstr>Begreppet hållbarhet</vt:lpstr>
      <vt:lpstr>De tre pelarna för hållbarhet</vt:lpstr>
      <vt:lpstr>Hållbarhetens 4 R:n</vt:lpstr>
      <vt:lpstr>Fördelar med hållbart jordbruk</vt:lpstr>
      <vt:lpstr>Praktisk aktivitet nr 1</vt:lpstr>
      <vt:lpstr>Bioekonomi</vt:lpstr>
      <vt:lpstr>Bioekonomi</vt:lpstr>
      <vt:lpstr>Koppling till 17 globala mål för hållbar utveckling</vt:lpstr>
      <vt:lpstr>Förhållandet till grön ekonomi</vt:lpstr>
      <vt:lpstr>Cirkulär ekonomi</vt:lpstr>
      <vt:lpstr>Övergång till en cirkulär ekonomi</vt:lpstr>
      <vt:lpstr>Praktisk aktivitet nr 2</vt:lpstr>
      <vt:lpstr>PowerPoint Presentation</vt:lpstr>
      <vt:lpstr>PowerPoint Presentation</vt:lpstr>
      <vt:lpstr>Innehåll</vt:lpstr>
      <vt:lpstr>FN:s Agenda 2030 och de globala målen för hållbar utveckling</vt:lpstr>
      <vt:lpstr>Jordbruk</vt:lpstr>
      <vt:lpstr>Målen för hållbar utveckling och bioekonomi och jordbruk</vt:lpstr>
      <vt:lpstr>Praktisk aktivitet nr 3</vt:lpstr>
      <vt:lpstr>Den europeiska gröna given</vt:lpstr>
      <vt:lpstr>Den europeiska gröna given: flera mål</vt:lpstr>
      <vt:lpstr>Strategi från jord till bord</vt:lpstr>
      <vt:lpstr>Resan från jord till bord</vt:lpstr>
      <vt:lpstr>Strategins fyra pelare</vt:lpstr>
      <vt:lpstr>Praktisk aktivitet nr 4</vt:lpstr>
      <vt:lpstr>PowerPoint Presentation</vt:lpstr>
      <vt:lpstr>PowerPoint Presentation</vt:lpstr>
      <vt:lpstr>Innehåll</vt:lpstr>
      <vt:lpstr>Avfallshantering</vt:lpstr>
      <vt:lpstr>Anslutna koncept </vt:lpstr>
      <vt:lpstr>Avfallshantering från jordbruk</vt:lpstr>
      <vt:lpstr>Fördelar med hantering av jordbruksavfall</vt:lpstr>
      <vt:lpstr>Praktisk aktivitet nr 5</vt:lpstr>
      <vt:lpstr>PowerPoint Presentation</vt:lpstr>
      <vt:lpstr>PowerPoint Presentation</vt:lpstr>
      <vt:lpstr>Innehåll</vt:lpstr>
      <vt:lpstr>Antropocen</vt:lpstr>
      <vt:lpstr>Sektorer som bidrar till klimatförändringarna</vt:lpstr>
      <vt:lpstr>Jordbrukets roll i ett ständigt föränderligt klimat</vt:lpstr>
      <vt:lpstr>Jordbrukets roll i ett ständigt föränderligt klimat</vt:lpstr>
      <vt:lpstr>Jordbrukets roll i ett ständigt föränderligt klimat</vt:lpstr>
      <vt:lpstr>Miljömässigt fotavtryck</vt:lpstr>
      <vt:lpstr>Miljömässigt fotavtryck</vt:lpstr>
      <vt:lpstr>Miljömässigt fotavtryck</vt:lpstr>
      <vt:lpstr>Praktisk aktivitet #6</vt:lpstr>
      <vt:lpstr>PowerPoint Presentation</vt:lpstr>
      <vt:lpstr>Innehåll</vt:lpstr>
      <vt:lpstr>Systemtänkande</vt:lpstr>
      <vt:lpstr>Grunderna i systemtänkande</vt:lpstr>
      <vt:lpstr>PowerPoint Presentation</vt:lpstr>
      <vt:lpstr>Praktisk aktivitet nr 7</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docId:982C2B832A77E16E999053166AD10A87</cp:keywords>
  <cp:lastModifiedBy>A S</cp:lastModifiedBy>
  <cp:revision>38</cp:revision>
  <dcterms:created xsi:type="dcterms:W3CDTF">2022-08-02T09:54:50Z</dcterms:created>
  <dcterms:modified xsi:type="dcterms:W3CDTF">2024-02-28T15:59:58Z</dcterms:modified>
</cp:coreProperties>
</file>